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0" r:id="rId1"/>
    <p:sldMasterId id="2147484228" r:id="rId2"/>
    <p:sldMasterId id="2147484240" r:id="rId3"/>
  </p:sldMasterIdLst>
  <p:notesMasterIdLst>
    <p:notesMasterId r:id="rId23"/>
  </p:notesMasterIdLst>
  <p:handoutMasterIdLst>
    <p:handoutMasterId r:id="rId24"/>
  </p:handoutMasterIdLst>
  <p:sldIdLst>
    <p:sldId id="342" r:id="rId4"/>
    <p:sldId id="326" r:id="rId5"/>
    <p:sldId id="286" r:id="rId6"/>
    <p:sldId id="287" r:id="rId7"/>
    <p:sldId id="319" r:id="rId8"/>
    <p:sldId id="362" r:id="rId9"/>
    <p:sldId id="366" r:id="rId10"/>
    <p:sldId id="363" r:id="rId11"/>
    <p:sldId id="370" r:id="rId12"/>
    <p:sldId id="365" r:id="rId13"/>
    <p:sldId id="368" r:id="rId14"/>
    <p:sldId id="386" r:id="rId15"/>
    <p:sldId id="387" r:id="rId16"/>
    <p:sldId id="293" r:id="rId17"/>
    <p:sldId id="351" r:id="rId18"/>
    <p:sldId id="310" r:id="rId19"/>
    <p:sldId id="302" r:id="rId20"/>
    <p:sldId id="298" r:id="rId21"/>
    <p:sldId id="299" r:id="rId2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74" autoAdjust="0"/>
  </p:normalViewPr>
  <p:slideViewPr>
    <p:cSldViewPr>
      <p:cViewPr varScale="1">
        <p:scale>
          <a:sx n="94" d="100"/>
          <a:sy n="94" d="100"/>
        </p:scale>
        <p:origin x="131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66A084A-3A1A-4721-9701-C1D4E4758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kumimoji="1"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1BC10AA-31F3-4F63-BA21-74E53DFA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kumimoji="1"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F2900D5-0AB9-4AEB-B0F1-033E90F2F64D}" type="datetimeFigureOut">
              <a:rPr lang="ja-JP" altLang="en-US"/>
              <a:pPr>
                <a:defRPr/>
              </a:pPr>
              <a:t>2020/5/21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846631-DAD9-495D-86CA-775CC6005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kumimoji="1" sz="1200"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E50E64-A491-4F5A-94E4-EE7FD625AD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pPr>
              <a:defRPr/>
            </a:pPr>
            <a:fld id="{128AEB8A-7C4A-499A-89FE-9F0B78D0EE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ED565D-CE47-4FDB-BCF4-37E3A6A602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36FACC-CF0E-49B9-8F25-76E740B0CA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8201EABB-00E9-4C3C-B3D2-EA2122F86C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1FF3C93-4A18-429B-A2DC-EF0F6E11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FAE1F84-35B3-4E43-A6F7-7CACBE8417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D82E7D0-9E26-44D0-958F-DF1E9F8F9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4" tIns="46237" rIns="92474" bIns="462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CC3238-B071-4B63-896E-C33D61261A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828B13-C22E-4011-9B9F-EBEEC06FAE7E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EDB273-1FF0-488C-8A72-1C40711F6474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FEDD74-D7E5-49B0-B384-770C2EDBD44B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0491BE-2809-4A6D-B218-B1A53FA1D82E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>
            <a:extLst>
              <a:ext uri="{FF2B5EF4-FFF2-40B4-BE49-F238E27FC236}">
                <a16:creationId xmlns:a16="http://schemas.microsoft.com/office/drawing/2014/main" id="{F4771439-1275-45BE-ABE0-7D147C28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ー 16">
            <a:extLst>
              <a:ext uri="{FF2B5EF4-FFF2-40B4-BE49-F238E27FC236}">
                <a16:creationId xmlns:a16="http://schemas.microsoft.com/office/drawing/2014/main" id="{DF0E254E-8425-41DC-985E-E60336FF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ー 28">
            <a:extLst>
              <a:ext uri="{FF2B5EF4-FFF2-40B4-BE49-F238E27FC236}">
                <a16:creationId xmlns:a16="http://schemas.microsoft.com/office/drawing/2014/main" id="{B4C64F11-6729-4635-A533-25673AE6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2E99-F94E-465C-95BD-AB5CBFEADB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9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AAAB90E0-20BA-4454-B86A-F54B6F15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BA6DC403-CAE9-4C45-A031-372F4F07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124DE992-F22F-4650-9C3C-41486A28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A44A-A2AE-44F2-B521-ECBF11886E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12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>
            <a:extLst>
              <a:ext uri="{FF2B5EF4-FFF2-40B4-BE49-F238E27FC236}">
                <a16:creationId xmlns:a16="http://schemas.microsoft.com/office/drawing/2014/main" id="{B4AD4E0C-EC04-4FE0-8747-F73F2506B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AE932395-8D7B-440F-8E75-4CD070BEA6B0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直線コネクタ 14">
            <a:extLst>
              <a:ext uri="{FF2B5EF4-FFF2-40B4-BE49-F238E27FC236}">
                <a16:creationId xmlns:a16="http://schemas.microsoft.com/office/drawing/2014/main" id="{825F183D-8AA6-4780-B60E-FD9522786F3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CE02F5C-216C-438E-B270-72D1F31A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5026D8B0-E5D1-4B04-8225-C090FE42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5DE8B3A7-B758-4B38-B6C4-7ADCEF4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42E9-C5B3-477C-8A90-D4CB858CCC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549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A2C51F9-CF9B-4333-B735-5325A81E587E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4F59FF-C72A-40D8-A4EF-F2838EBC1CC1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B6D1AB-60AD-484A-8797-002F92828925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D49A87-B007-431F-BC71-19299BFBB930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>
            <a:extLst>
              <a:ext uri="{FF2B5EF4-FFF2-40B4-BE49-F238E27FC236}">
                <a16:creationId xmlns:a16="http://schemas.microsoft.com/office/drawing/2014/main" id="{6E37D639-A614-4170-BCCF-1219C193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ー 16">
            <a:extLst>
              <a:ext uri="{FF2B5EF4-FFF2-40B4-BE49-F238E27FC236}">
                <a16:creationId xmlns:a16="http://schemas.microsoft.com/office/drawing/2014/main" id="{B902C4D7-0719-46B3-972A-3092FF7A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ー 28">
            <a:extLst>
              <a:ext uri="{FF2B5EF4-FFF2-40B4-BE49-F238E27FC236}">
                <a16:creationId xmlns:a16="http://schemas.microsoft.com/office/drawing/2014/main" id="{1C0785D5-7342-463F-9053-6661E838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D429A-4A93-4B41-BF40-914DFDB86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10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C5CCD620-BEBE-435D-B7E9-06ECFAC6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E4ED6D7-9DDA-487F-93CA-B5B3065E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DBC5AD07-047B-4764-9B5E-8FE8BFB5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FA9A-597A-4034-BF31-85B50122F4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930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1800BF-6C41-4E40-BEAF-02259A394EB5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D3390A-03A7-4A3A-921A-2EF96926F8BA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5D801C82-CB95-4CEA-B95F-65435C2F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3DE27BE2-1D68-4233-8AE0-C9CB527F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481D0BDF-1428-4968-844D-FC8BA710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02E8075-5669-4430-AD63-1E266D16A8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77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>
            <a:extLst>
              <a:ext uri="{FF2B5EF4-FFF2-40B4-BE49-F238E27FC236}">
                <a16:creationId xmlns:a16="http://schemas.microsoft.com/office/drawing/2014/main" id="{2693865E-3F6A-4137-B410-EFF61FAC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41F746A9-E1C3-4361-A4B2-6BCAF7FC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>
            <a:extLst>
              <a:ext uri="{FF2B5EF4-FFF2-40B4-BE49-F238E27FC236}">
                <a16:creationId xmlns:a16="http://schemas.microsoft.com/office/drawing/2014/main" id="{2F443558-DA5D-4956-AD8C-D55679B3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6716-CAA3-436C-A84E-F13D498989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9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>
            <a:extLst>
              <a:ext uri="{FF2B5EF4-FFF2-40B4-BE49-F238E27FC236}">
                <a16:creationId xmlns:a16="http://schemas.microsoft.com/office/drawing/2014/main" id="{41A6FC7F-B8E5-49BC-9C4F-2973F5C5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9A8B67B6-CA86-479D-ADB4-A7E92149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>
            <a:extLst>
              <a:ext uri="{FF2B5EF4-FFF2-40B4-BE49-F238E27FC236}">
                <a16:creationId xmlns:a16="http://schemas.microsoft.com/office/drawing/2014/main" id="{EADF8A83-54FD-4956-8570-BCE2B4DB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A4A7-0AF7-4E1A-8FD7-6A8F327A6B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197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807F8A2E-794C-4C4B-B79B-ED654F5C766F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ー 2">
            <a:extLst>
              <a:ext uri="{FF2B5EF4-FFF2-40B4-BE49-F238E27FC236}">
                <a16:creationId xmlns:a16="http://schemas.microsoft.com/office/drawing/2014/main" id="{053CFA71-5FC0-4FF5-B912-8949836F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00839F48-6A27-4B74-B541-62B0AFC9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6254BEE2-B2EA-42DB-AE3F-50729B60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0F71-5A36-46A9-A8BA-4DA9EC8A7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89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0">
            <a:extLst>
              <a:ext uri="{FF2B5EF4-FFF2-40B4-BE49-F238E27FC236}">
                <a16:creationId xmlns:a16="http://schemas.microsoft.com/office/drawing/2014/main" id="{D7E990E6-AB61-4CFD-B9DF-58270287F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6011BC5A-8AAD-45D6-B72E-92380D211D23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日付プレースホルダー 1">
            <a:extLst>
              <a:ext uri="{FF2B5EF4-FFF2-40B4-BE49-F238E27FC236}">
                <a16:creationId xmlns:a16="http://schemas.microsoft.com/office/drawing/2014/main" id="{A1E05D93-EEBC-4900-9C1C-3B4255A5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ED30D4B9-1621-49BA-95A4-5FA27F99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29DA07EF-C1D3-4704-A1B4-D90A3FD3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A5B6-78A4-475D-AEB3-3F5764B87D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35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6A725EA1-4412-446F-A6D7-E60E25318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>
            <a:extLst>
              <a:ext uri="{FF2B5EF4-FFF2-40B4-BE49-F238E27FC236}">
                <a16:creationId xmlns:a16="http://schemas.microsoft.com/office/drawing/2014/main" id="{062E1CB8-065D-4729-989A-E88A842143B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098A6117-9095-4BE4-8076-89362BEED94D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30A801D5-5A8F-492E-A753-F503A1A8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E0B4DF23-432D-49B4-992A-2D0D50E0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0DE6D427-BBA5-4DF3-BE43-758D43C2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26EB-0436-4E35-8D8F-AD7DA5F0E0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182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5157C232-5302-4B62-B29A-A05BC231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566F5F00-B644-46DB-BCFF-37CDC10E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3B01050A-DC2F-4F45-830E-6B82C8E2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38F7-8835-4B6C-B859-DB4773AFF4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01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465C9DE9-CFA2-4B22-BB07-43A222C68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0D24A8A0-8C8D-4F12-8EEB-4F47AF95747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0C1DEB-8D23-46BD-8F78-25E26466D00A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593AEB7C-DAC9-491C-BF78-4A3BECF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034F21BF-4EE7-4A92-BAF3-DDB60DF7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6421274E-DF2E-4575-8EDE-052B3503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0363D4B3-1F2D-4272-82D0-EA56503838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0127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8458EBFF-3407-4FDF-9661-CB78A816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C8EFFA02-0EB8-4CC1-88FF-D828D55F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1A8AF398-BBB7-45E7-BF64-C31B333D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42D5-2663-4C64-A9A4-5FE308DB57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692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>
            <a:extLst>
              <a:ext uri="{FF2B5EF4-FFF2-40B4-BE49-F238E27FC236}">
                <a16:creationId xmlns:a16="http://schemas.microsoft.com/office/drawing/2014/main" id="{2698BEE4-7C6D-4DE9-93EE-03411EF3E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C1F6987E-297B-49AA-8E39-5151D6190BD6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直線コネクタ 14">
            <a:extLst>
              <a:ext uri="{FF2B5EF4-FFF2-40B4-BE49-F238E27FC236}">
                <a16:creationId xmlns:a16="http://schemas.microsoft.com/office/drawing/2014/main" id="{E1941135-5A42-46F4-8F60-F59A604BDF2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61A5481-0F1C-4074-AB36-CF832AFB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A0FE1ED8-C821-4259-B744-DB7D1CCA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F05E0CE9-EB9D-4DCA-B389-849621DB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D02A-A7D5-4477-9EDC-6F7CBD49A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67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346885-19E8-4B08-841E-5758167867F5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B854C3-BE3D-408C-AB17-11F50D566752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AB43F6-091E-479E-A2A6-C0515586907F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4EA990-9DAA-47F8-B772-7DD92E50CBB5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>
            <a:extLst>
              <a:ext uri="{FF2B5EF4-FFF2-40B4-BE49-F238E27FC236}">
                <a16:creationId xmlns:a16="http://schemas.microsoft.com/office/drawing/2014/main" id="{E0D2082B-5D68-4AF2-AFBD-0950A8C3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フッター プレースホルダー 16">
            <a:extLst>
              <a:ext uri="{FF2B5EF4-FFF2-40B4-BE49-F238E27FC236}">
                <a16:creationId xmlns:a16="http://schemas.microsoft.com/office/drawing/2014/main" id="{38395F67-E0A3-42B8-AF62-F5F33160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スライド番号プレースホルダー 28">
            <a:extLst>
              <a:ext uri="{FF2B5EF4-FFF2-40B4-BE49-F238E27FC236}">
                <a16:creationId xmlns:a16="http://schemas.microsoft.com/office/drawing/2014/main" id="{48CE61E3-3F63-4865-BAFC-4D442C27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4DCD-DB48-4B1F-A817-7176164AB4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2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438909B5-0DF6-4EDF-9CAD-7FBEC34B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13F43252-07CA-4C52-8B30-CA951D57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E036694E-E126-4CE8-803B-40540187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5E4E-DDAC-45FB-93FC-6AC183C60E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379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DE56B5-62E6-4DC2-9133-6A263A4B84FD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DC76F6-EA3A-424F-94D2-16879EA26CDB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60411C0A-1653-4BF3-944D-53D9A04D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82DC4FBF-260E-4E64-879B-8317FF67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96C75D84-E1FC-4B4E-B2B3-FF793162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69429BA-FEDF-4781-9793-BCC4D0E139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9822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>
            <a:extLst>
              <a:ext uri="{FF2B5EF4-FFF2-40B4-BE49-F238E27FC236}">
                <a16:creationId xmlns:a16="http://schemas.microsoft.com/office/drawing/2014/main" id="{5C2ECA92-8EDF-461C-9BF4-3D270F40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5612834B-0A8C-459F-87E4-17F220C2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>
            <a:extLst>
              <a:ext uri="{FF2B5EF4-FFF2-40B4-BE49-F238E27FC236}">
                <a16:creationId xmlns:a16="http://schemas.microsoft.com/office/drawing/2014/main" id="{E8D03E0C-6C8C-4601-AA29-EB26A278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808E-840C-431A-9F92-207A89AA47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737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>
            <a:extLst>
              <a:ext uri="{FF2B5EF4-FFF2-40B4-BE49-F238E27FC236}">
                <a16:creationId xmlns:a16="http://schemas.microsoft.com/office/drawing/2014/main" id="{2B16038E-80EB-4B4A-9C99-9F8CCC69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81043001-0868-4B85-BC36-779B5649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>
            <a:extLst>
              <a:ext uri="{FF2B5EF4-FFF2-40B4-BE49-F238E27FC236}">
                <a16:creationId xmlns:a16="http://schemas.microsoft.com/office/drawing/2014/main" id="{912B4150-6107-4B0E-8672-F4F992F4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4F36-A947-4A25-95AA-AE03F02AE0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735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80FE6910-496A-4A81-9DC3-BAB6F997A78D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ー 2">
            <a:extLst>
              <a:ext uri="{FF2B5EF4-FFF2-40B4-BE49-F238E27FC236}">
                <a16:creationId xmlns:a16="http://schemas.microsoft.com/office/drawing/2014/main" id="{79F8888E-24DA-482F-8B01-14BBDF97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6886E23-DCF5-49F1-B5A7-69BA6978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EDD76CF9-DB10-499A-B7C7-AC8AD1F3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C50-D643-4C07-9354-5AE7F1C20D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083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0">
            <a:extLst>
              <a:ext uri="{FF2B5EF4-FFF2-40B4-BE49-F238E27FC236}">
                <a16:creationId xmlns:a16="http://schemas.microsoft.com/office/drawing/2014/main" id="{6A7E7F14-DBA6-44A0-ADE4-76FFF3477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86DD5827-65E5-4CDB-A314-9A2E1149AA23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日付プレースホルダー 1">
            <a:extLst>
              <a:ext uri="{FF2B5EF4-FFF2-40B4-BE49-F238E27FC236}">
                <a16:creationId xmlns:a16="http://schemas.microsoft.com/office/drawing/2014/main" id="{D843DA95-7D53-4BEA-A094-4CC9234D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4C0F99D3-7A18-4989-BDF6-74978B45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2ED4C58-0446-4DD2-8C92-B09FB17B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6897-2244-4BBA-BACE-B36B9E31AC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711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14E8EE-B950-420D-BE9F-6AF8FCB5A77A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A5CF85-9C4A-44DC-9E30-9CE2144AAE47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0DAB0473-1DC6-4436-B0B3-B3272D4D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917E6948-7792-45A7-A1A6-42E86334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879D36D3-D4B1-45D6-A6FC-EF7BABD7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11EE-ACE2-4D3F-9120-D72249D263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360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6CEC8B9A-CE2D-461D-B442-3928BEACB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>
            <a:extLst>
              <a:ext uri="{FF2B5EF4-FFF2-40B4-BE49-F238E27FC236}">
                <a16:creationId xmlns:a16="http://schemas.microsoft.com/office/drawing/2014/main" id="{C9A5CDB7-E647-436E-8922-3B044D38BFC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7A60786F-4C29-45A3-98FF-FF67E2D6EABD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5E83C0F9-04E3-49E7-9060-0C08F63C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84530639-D687-4593-B93F-17D73102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D8D0DCE8-CE64-47F5-A20C-75DA4C89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4DD0-EA82-41FA-9345-EEA9B94570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128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2761C26F-6DC6-43A1-8107-63540E318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C84936DE-3108-48B5-A796-8080B7AD6875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71B448-16CC-43D3-B125-476EC0C7E18B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A1D50232-FB77-4DF5-B699-9BF110F2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7865BED4-C0C9-4FB0-89D1-A4469313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56703016-DDAC-47E9-BAF5-6C50946C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F688E910-28C6-4C31-A883-411E0C3B12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9693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>
            <a:extLst>
              <a:ext uri="{FF2B5EF4-FFF2-40B4-BE49-F238E27FC236}">
                <a16:creationId xmlns:a16="http://schemas.microsoft.com/office/drawing/2014/main" id="{6B7033EE-6DBA-48DF-89D7-BF42054D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A14D0CD0-7347-490E-898E-0F627DCD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>
            <a:extLst>
              <a:ext uri="{FF2B5EF4-FFF2-40B4-BE49-F238E27FC236}">
                <a16:creationId xmlns:a16="http://schemas.microsoft.com/office/drawing/2014/main" id="{4541F72F-195D-4B46-87A0-8C02A5AB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3780-A221-40F8-8F58-0CE8A9B648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9272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>
            <a:extLst>
              <a:ext uri="{FF2B5EF4-FFF2-40B4-BE49-F238E27FC236}">
                <a16:creationId xmlns:a16="http://schemas.microsoft.com/office/drawing/2014/main" id="{B6AA414D-5B67-4399-875F-234FD684E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F585AFE3-A5C0-4B69-A225-3DAF9A204872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線コネクタ 14">
            <a:extLst>
              <a:ext uri="{FF2B5EF4-FFF2-40B4-BE49-F238E27FC236}">
                <a16:creationId xmlns:a16="http://schemas.microsoft.com/office/drawing/2014/main" id="{C034BF71-BD84-48EC-BEB6-E623985BBBA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F571CAC-81E9-455F-B64C-B04A6DE4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E22D0B5-A6C0-47C2-BFEE-7D49D31A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F9DB1F4D-F0EF-48AC-941C-1CFC5FD2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5EFE-45E7-4FC1-A00E-837F91A61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64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>
            <a:extLst>
              <a:ext uri="{FF2B5EF4-FFF2-40B4-BE49-F238E27FC236}">
                <a16:creationId xmlns:a16="http://schemas.microsoft.com/office/drawing/2014/main" id="{BA5C7C95-4C71-4B01-99C4-657EFBDA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FC7617FE-CA95-4A2C-A5F3-648D1E28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>
            <a:extLst>
              <a:ext uri="{FF2B5EF4-FFF2-40B4-BE49-F238E27FC236}">
                <a16:creationId xmlns:a16="http://schemas.microsoft.com/office/drawing/2014/main" id="{68C3C288-0AB3-4C54-B87E-241AC08A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A048-4377-4D13-A8AA-8AF7D8A842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15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>
            <a:extLst>
              <a:ext uri="{FF2B5EF4-FFF2-40B4-BE49-F238E27FC236}">
                <a16:creationId xmlns:a16="http://schemas.microsoft.com/office/drawing/2014/main" id="{8FCDDF90-D3C7-4B2C-BD24-D61A7CB3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11378E03-0293-4456-9CE3-F1BF5C5F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>
            <a:extLst>
              <a:ext uri="{FF2B5EF4-FFF2-40B4-BE49-F238E27FC236}">
                <a16:creationId xmlns:a16="http://schemas.microsoft.com/office/drawing/2014/main" id="{A999941A-B2EC-4208-8680-11573260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5CF9-5A12-459B-83E8-D52F913A70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959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A841C27E-08E4-4941-A9A0-B966BFA8F05B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ー 2">
            <a:extLst>
              <a:ext uri="{FF2B5EF4-FFF2-40B4-BE49-F238E27FC236}">
                <a16:creationId xmlns:a16="http://schemas.microsoft.com/office/drawing/2014/main" id="{AE3C65B4-C60E-4451-9C91-03D33057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8BCE03BA-1147-4A52-BA2A-F5131BD7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4">
            <a:extLst>
              <a:ext uri="{FF2B5EF4-FFF2-40B4-BE49-F238E27FC236}">
                <a16:creationId xmlns:a16="http://schemas.microsoft.com/office/drawing/2014/main" id="{9911EB2C-7961-4D90-B37E-F71AB1B6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DF28-A746-453E-A891-A08D7060F1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311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0">
            <a:extLst>
              <a:ext uri="{FF2B5EF4-FFF2-40B4-BE49-F238E27FC236}">
                <a16:creationId xmlns:a16="http://schemas.microsoft.com/office/drawing/2014/main" id="{0C88AFFC-39A8-45D5-AFBE-F0A34C284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97CF715A-DF09-4C67-B460-1A0AD377B8A0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日付プレースホルダー 1">
            <a:extLst>
              <a:ext uri="{FF2B5EF4-FFF2-40B4-BE49-F238E27FC236}">
                <a16:creationId xmlns:a16="http://schemas.microsoft.com/office/drawing/2014/main" id="{9449BC5B-A461-41CB-BD8E-C9AC926D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DAE25EC3-7B01-4A7F-A8BF-50EC4FC2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B9D25D3F-5A50-4D6E-ABB5-7A967FDB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1AE1-13CF-426A-92F1-5DBCEBCABC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22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D8A1113A-EBCB-4ED4-A58C-AB79C9E90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>
            <a:extLst>
              <a:ext uri="{FF2B5EF4-FFF2-40B4-BE49-F238E27FC236}">
                <a16:creationId xmlns:a16="http://schemas.microsoft.com/office/drawing/2014/main" id="{1B23EB14-C3AF-435D-9848-AE93B26D1B6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57DC2E4B-EFE6-4548-976E-BDA6BEEDC499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3D9C09BA-4BBE-4159-964B-CB3F6A2C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9B88F79E-5B9C-4821-A960-6828656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B1D96E7D-9528-4680-8CE8-FD92737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9DA3-23E8-45B1-9E91-AAC8C4E5C4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370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>
            <a:extLst>
              <a:ext uri="{FF2B5EF4-FFF2-40B4-BE49-F238E27FC236}">
                <a16:creationId xmlns:a16="http://schemas.microsoft.com/office/drawing/2014/main" id="{ECB511D1-AB86-4171-B58F-5F4514B7E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55BC74D8-B82F-4F53-A62E-7879FA581309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69B020C-7B75-45B2-94B3-DB7248A4F432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4">
            <a:extLst>
              <a:ext uri="{FF2B5EF4-FFF2-40B4-BE49-F238E27FC236}">
                <a16:creationId xmlns:a16="http://schemas.microsoft.com/office/drawing/2014/main" id="{6A0F68C3-32E9-4ABE-965D-BC14A67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フッター プレースホルダー 5">
            <a:extLst>
              <a:ext uri="{FF2B5EF4-FFF2-40B4-BE49-F238E27FC236}">
                <a16:creationId xmlns:a16="http://schemas.microsoft.com/office/drawing/2014/main" id="{A4AE4E87-9BB0-43AF-BAA1-8C26C147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3CD129D4-5B1D-4A0E-804B-51DDE924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98BE-47A9-47EE-BD0B-9AC1CEFC7E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070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>
            <a:extLst>
              <a:ext uri="{FF2B5EF4-FFF2-40B4-BE49-F238E27FC236}">
                <a16:creationId xmlns:a16="http://schemas.microsoft.com/office/drawing/2014/main" id="{0B784A1C-6EFD-4F49-B654-AA7443B997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12">
            <a:extLst>
              <a:ext uri="{FF2B5EF4-FFF2-40B4-BE49-F238E27FC236}">
                <a16:creationId xmlns:a16="http://schemas.microsoft.com/office/drawing/2014/main" id="{77FA22A8-A672-478B-8C9C-C4237380C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FE2183D6-D4D1-4953-A2A4-FB435D18A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2BCAE3-BC13-4039-A646-D66905330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3A4BA9C6-C6FD-4BE6-8F35-ABF3FC27E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14C99B-84E5-4CC8-9D5A-010D4AF852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直線コネクタ 27">
            <a:extLst>
              <a:ext uri="{FF2B5EF4-FFF2-40B4-BE49-F238E27FC236}">
                <a16:creationId xmlns:a16="http://schemas.microsoft.com/office/drawing/2014/main" id="{D80DCD41-5847-4B0D-B93C-7BCC1D98F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>
            <a:extLst>
              <a:ext uri="{FF2B5EF4-FFF2-40B4-BE49-F238E27FC236}">
                <a16:creationId xmlns:a16="http://schemas.microsoft.com/office/drawing/2014/main" id="{D05C5A97-D011-4A81-94A0-9F20E5DF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D4D70ED4-BAC3-421B-AB19-285F3D6A52CE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3" r:id="rId1"/>
    <p:sldLayoutId id="2147490981" r:id="rId2"/>
    <p:sldLayoutId id="2147490994" r:id="rId3"/>
    <p:sldLayoutId id="2147490982" r:id="rId4"/>
    <p:sldLayoutId id="2147490983" r:id="rId5"/>
    <p:sldLayoutId id="2147490995" r:id="rId6"/>
    <p:sldLayoutId id="2147490996" r:id="rId7"/>
    <p:sldLayoutId id="2147490997" r:id="rId8"/>
    <p:sldLayoutId id="2147490998" r:id="rId9"/>
    <p:sldLayoutId id="2147490984" r:id="rId10"/>
    <p:sldLayoutId id="21474909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21">
            <a:extLst>
              <a:ext uri="{FF2B5EF4-FFF2-40B4-BE49-F238E27FC236}">
                <a16:creationId xmlns:a16="http://schemas.microsoft.com/office/drawing/2014/main" id="{9785A076-F4E6-42AF-9ACF-A5C790C6A1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12">
            <a:extLst>
              <a:ext uri="{FF2B5EF4-FFF2-40B4-BE49-F238E27FC236}">
                <a16:creationId xmlns:a16="http://schemas.microsoft.com/office/drawing/2014/main" id="{FDF88315-6BA1-4BF3-98F9-96E89C01B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D629376D-EA91-4652-A689-44CF00175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64653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916AC1-3C47-4DFB-B10E-FA7A1F0BE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64653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0F4CF55F-2F54-4297-931B-F948E7322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fld id="{BA95820A-2352-489B-9148-7E16076393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5" name="直線コネクタ 27">
            <a:extLst>
              <a:ext uri="{FF2B5EF4-FFF2-40B4-BE49-F238E27FC236}">
                <a16:creationId xmlns:a16="http://schemas.microsoft.com/office/drawing/2014/main" id="{99F7A29F-3814-459F-AFEB-0C02779F0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6" name="直線コネクタ 28">
            <a:extLst>
              <a:ext uri="{FF2B5EF4-FFF2-40B4-BE49-F238E27FC236}">
                <a16:creationId xmlns:a16="http://schemas.microsoft.com/office/drawing/2014/main" id="{105C8260-A224-4F36-822B-EA1677336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46928629-FE2C-48B9-B562-A432CEB9A791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0" r:id="rId1"/>
    <p:sldLayoutId id="2147490985" r:id="rId2"/>
    <p:sldLayoutId id="2147491001" r:id="rId3"/>
    <p:sldLayoutId id="2147490986" r:id="rId4"/>
    <p:sldLayoutId id="2147490987" r:id="rId5"/>
    <p:sldLayoutId id="2147491002" r:id="rId6"/>
    <p:sldLayoutId id="2147491003" r:id="rId7"/>
    <p:sldLayoutId id="2147491004" r:id="rId8"/>
    <p:sldLayoutId id="2147491005" r:id="rId9"/>
    <p:sldLayoutId id="2147490988" r:id="rId10"/>
    <p:sldLayoutId id="21474910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ＭＳ Ｐゴシック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kumimoji="1" sz="26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kumimoji="1" sz="2300" kern="1200">
          <a:solidFill>
            <a:schemeClr val="tx2"/>
          </a:solidFill>
          <a:latin typeface="+mn-lt"/>
          <a:ea typeface="ＭＳ Ｐゴシック" pitchFamily="-109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kumimoji="1"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umimoji="1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umimoji="1" sz="1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21">
            <a:extLst>
              <a:ext uri="{FF2B5EF4-FFF2-40B4-BE49-F238E27FC236}">
                <a16:creationId xmlns:a16="http://schemas.microsoft.com/office/drawing/2014/main" id="{6C30A92E-150D-483D-A9E8-0E5D46F971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12">
            <a:extLst>
              <a:ext uri="{FF2B5EF4-FFF2-40B4-BE49-F238E27FC236}">
                <a16:creationId xmlns:a16="http://schemas.microsoft.com/office/drawing/2014/main" id="{4F81DD47-1129-4D83-BB48-E8757BB365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78F58C65-27F9-47FC-B9D3-22D175C7C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rgbClr val="464653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8FAFDC-AFBE-4E41-96CC-FBE513C54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464653"/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2189C9D2-7F50-4481-B23F-AA908B2A0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fld id="{CEFAC765-1F7C-4D39-B7C4-0C9907DDBB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079" name="直線コネクタ 27">
            <a:extLst>
              <a:ext uri="{FF2B5EF4-FFF2-40B4-BE49-F238E27FC236}">
                <a16:creationId xmlns:a16="http://schemas.microsoft.com/office/drawing/2014/main" id="{97CAA449-660C-4D26-9924-6A43C2E0D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0" name="直線コネクタ 28">
            <a:extLst>
              <a:ext uri="{FF2B5EF4-FFF2-40B4-BE49-F238E27FC236}">
                <a16:creationId xmlns:a16="http://schemas.microsoft.com/office/drawing/2014/main" id="{9112AAC8-B7E4-4D75-BD91-1906EB044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741B59CD-3CB9-4049-A26D-29B5FC007EB2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7" r:id="rId1"/>
    <p:sldLayoutId id="2147490989" r:id="rId2"/>
    <p:sldLayoutId id="2147491008" r:id="rId3"/>
    <p:sldLayoutId id="2147490990" r:id="rId4"/>
    <p:sldLayoutId id="2147490991" r:id="rId5"/>
    <p:sldLayoutId id="2147491009" r:id="rId6"/>
    <p:sldLayoutId id="2147491010" r:id="rId7"/>
    <p:sldLayoutId id="2147491011" r:id="rId8"/>
    <p:sldLayoutId id="2147491012" r:id="rId9"/>
    <p:sldLayoutId id="2147490992" r:id="rId10"/>
    <p:sldLayoutId id="21474910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.org/toef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gsaitama.j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4">
            <a:extLst>
              <a:ext uri="{FF2B5EF4-FFF2-40B4-BE49-F238E27FC236}">
                <a16:creationId xmlns:a16="http://schemas.microsoft.com/office/drawing/2014/main" id="{A6F0F3C6-CD4E-49BE-A48B-3DEB50F1B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/>
              <a:t>2020</a:t>
            </a:r>
            <a:r>
              <a:rPr lang="ja-JP" altLang="en-US" sz="4800"/>
              <a:t>年度　留学説明会</a:t>
            </a:r>
            <a:r>
              <a:rPr lang="zh-CN" altLang="en-US" sz="4800"/>
              <a:t>　　</a:t>
            </a:r>
            <a:br>
              <a:rPr lang="zh-CN" altLang="en-US" sz="4800"/>
            </a:br>
            <a:br>
              <a:rPr lang="zh-CN" altLang="en-US" sz="4800"/>
            </a:br>
            <a:endParaRPr lang="ja-JP" altLang="en-US" sz="4800"/>
          </a:p>
        </p:txBody>
      </p:sp>
      <p:sp>
        <p:nvSpPr>
          <p:cNvPr id="6" name="サブタイトル 5">
            <a:extLst>
              <a:ext uri="{FF2B5EF4-FFF2-40B4-BE49-F238E27FC236}">
                <a16:creationId xmlns:a16="http://schemas.microsoft.com/office/drawing/2014/main" id="{1C269443-C2DF-4D12-B34C-081386D15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2400" b="1" dirty="0">
                <a:latin typeface="+mn-ea"/>
                <a:ea typeface="+mn-ea"/>
              </a:rPr>
              <a:t>大東文化大学　外国語学部　英語学科</a:t>
            </a:r>
          </a:p>
        </p:txBody>
      </p:sp>
      <p:sp>
        <p:nvSpPr>
          <p:cNvPr id="27652" name="スライド番号プレースホルダー 3">
            <a:extLst>
              <a:ext uri="{FF2B5EF4-FFF2-40B4-BE49-F238E27FC236}">
                <a16:creationId xmlns:a16="http://schemas.microsoft.com/office/drawing/2014/main" id="{89793464-AF7D-4077-88C9-9EADAB97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8E4E6E7-A19A-4649-AA7A-B769032AA570}" type="slidenum">
              <a:rPr lang="en-US" altLang="ja-JP" sz="1400" smtClean="0">
                <a:solidFill>
                  <a:srgbClr val="464653"/>
                </a:solidFill>
              </a:rPr>
              <a:pPr/>
              <a:t>1</a:t>
            </a:fld>
            <a:endParaRPr lang="en-US" altLang="ja-JP" sz="1400">
              <a:solidFill>
                <a:srgbClr val="464653"/>
              </a:solidFill>
            </a:endParaRPr>
          </a:p>
        </p:txBody>
      </p:sp>
      <p:pic>
        <p:nvPicPr>
          <p:cNvPr id="27653" name="図 6">
            <a:extLst>
              <a:ext uri="{FF2B5EF4-FFF2-40B4-BE49-F238E27FC236}">
                <a16:creationId xmlns:a16="http://schemas.microsoft.com/office/drawing/2014/main" id="{456A8326-5A12-4698-83D2-23AA06730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43402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はじめに">
            <a:hlinkClick r:id="" action="ppaction://media"/>
            <a:extLst>
              <a:ext uri="{FF2B5EF4-FFF2-40B4-BE49-F238E27FC236}">
                <a16:creationId xmlns:a16="http://schemas.microsoft.com/office/drawing/2014/main" id="{D2464453-78D7-4CDE-B3B7-C3E434BF8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138033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69610-10B4-4F3E-832B-9D38C49E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latin typeface="+mn-ea"/>
                <a:ea typeface="+mn-ea"/>
              </a:rPr>
              <a:t>３．授業料減免プログラムによる留学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FE0EC0-5F74-40D6-BEDC-F364C65CF5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5700" dirty="0">
                <a:solidFill>
                  <a:schemeClr val="accent6">
                    <a:lumMod val="75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サウスイーストミズーリ州立大学</a:t>
            </a:r>
            <a:endParaRPr lang="en-US" altLang="ja-JP" sz="5700" dirty="0">
              <a:solidFill>
                <a:schemeClr val="accent6">
                  <a:lumMod val="75000"/>
                </a:schemeClr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000" dirty="0">
                <a:latin typeface="+mn-ea"/>
              </a:rPr>
              <a:t>募集人数：</a:t>
            </a:r>
            <a:endParaRPr lang="en-US" altLang="ja-JP" sz="4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000" dirty="0">
                <a:latin typeface="+mn-ea"/>
              </a:rPr>
              <a:t>　　上限なし</a:t>
            </a:r>
            <a:endParaRPr lang="en-US" altLang="ja-JP" sz="4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2800" dirty="0">
                <a:latin typeface="+mn-ea"/>
              </a:rPr>
              <a:t>　　　　　　　　　　　　　　　　　　　　</a:t>
            </a:r>
            <a:r>
              <a:rPr lang="ja-JP" altLang="en-US" sz="4600" dirty="0">
                <a:latin typeface="+mn-ea"/>
              </a:rPr>
              <a:t>費用</a:t>
            </a:r>
            <a:endParaRPr lang="en-US" altLang="ja-JP" sz="46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000" dirty="0">
                <a:latin typeface="+mn-ea"/>
              </a:rPr>
              <a:t>ミズーリ州居住者の学費と同額に減額</a:t>
            </a:r>
            <a:endParaRPr lang="en-US" altLang="ja-JP" sz="4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000" dirty="0">
                <a:latin typeface="+mn-ea"/>
              </a:rPr>
              <a:t>＊この他に手数料や諸費用がかかります。（後述）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DF59DEAF-3BD4-46BB-B2DA-6894531D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176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B923781E-E463-49A5-81BA-2F79B243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60613"/>
            <a:ext cx="16224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スライド番号プレースホルダー 3">
            <a:extLst>
              <a:ext uri="{FF2B5EF4-FFF2-40B4-BE49-F238E27FC236}">
                <a16:creationId xmlns:a16="http://schemas.microsoft.com/office/drawing/2014/main" id="{0B49E3C9-C2F7-48EA-A2FC-792387EE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29A70AE-BE82-4107-A3D0-26AD9326475C}" type="slidenum">
              <a:rPr lang="en-US" altLang="ja-JP" sz="1400" smtClean="0">
                <a:solidFill>
                  <a:schemeClr val="tx2"/>
                </a:solidFill>
              </a:rPr>
              <a:pPr/>
              <a:t>10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AA66B-6490-48FC-917A-42DAFB3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  <a:latin typeface="+mn-ea"/>
                <a:ea typeface="+mn-ea"/>
              </a:rPr>
              <a:t>留学費用</a:t>
            </a:r>
            <a:r>
              <a:rPr lang="ja-JP" altLang="en-US" sz="49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en-US" sz="3600" dirty="0">
                <a:solidFill>
                  <a:schemeClr val="tx1"/>
                </a:solidFill>
                <a:latin typeface="+mn-ea"/>
                <a:ea typeface="+mn-ea"/>
              </a:rPr>
              <a:t>サウスイーストミズーリ州立大学</a:t>
            </a:r>
          </a:p>
        </p:txBody>
      </p:sp>
      <p:sp>
        <p:nvSpPr>
          <p:cNvPr id="37891" name="コンテンツ プレースホルダー 2">
            <a:extLst>
              <a:ext uri="{FF2B5EF4-FFF2-40B4-BE49-F238E27FC236}">
                <a16:creationId xmlns:a16="http://schemas.microsoft.com/office/drawing/2014/main" id="{40403CD0-5EEB-4AC2-9F7C-B29181E450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2800" b="1">
                <a:latin typeface="ＭＳ Ｐゴシック" panose="020B0600070205080204" pitchFamily="50" charset="-128"/>
              </a:rPr>
              <a:t>減免留学</a:t>
            </a:r>
            <a:r>
              <a:rPr lang="ja-JP" altLang="en-US" sz="1700" b="1">
                <a:latin typeface="ＭＳ Ｐゴシック" panose="020B0600070205080204" pitchFamily="50" charset="-128"/>
              </a:rPr>
              <a:t>　</a:t>
            </a:r>
            <a:r>
              <a:rPr lang="ja-JP" altLang="en-US" sz="1900" b="1">
                <a:latin typeface="ＭＳ Ｐゴシック" panose="020B0600070205080204" pitchFamily="50" charset="-128"/>
              </a:rPr>
              <a:t>２学期 </a:t>
            </a:r>
            <a:r>
              <a:rPr lang="en-US" altLang="ja-JP" sz="1900" b="1">
                <a:latin typeface="ＭＳ Ｐゴシック" panose="020B0600070205080204" pitchFamily="50" charset="-128"/>
              </a:rPr>
              <a:t>[</a:t>
            </a:r>
            <a:r>
              <a:rPr lang="ja-JP" altLang="en-US" sz="1900" b="1">
                <a:latin typeface="ＭＳ Ｐゴシック" panose="020B0600070205080204" pitchFamily="50" charset="-128"/>
              </a:rPr>
              <a:t>８月</a:t>
            </a:r>
            <a:r>
              <a:rPr lang="en-US" altLang="ja-JP" sz="1900" b="1">
                <a:latin typeface="ＭＳ Ｐゴシック" panose="020B0600070205080204" pitchFamily="50" charset="-128"/>
              </a:rPr>
              <a:t>-5</a:t>
            </a:r>
            <a:r>
              <a:rPr lang="ja-JP" altLang="en-US" sz="1900" b="1">
                <a:latin typeface="ＭＳ Ｐゴシック" panose="020B0600070205080204" pitchFamily="50" charset="-128"/>
              </a:rPr>
              <a:t>月</a:t>
            </a:r>
            <a:r>
              <a:rPr lang="en-US" altLang="ja-JP" sz="1900" b="1">
                <a:latin typeface="ＭＳ Ｐゴシック" panose="020B0600070205080204" pitchFamily="50" charset="-128"/>
              </a:rPr>
              <a:t>] </a:t>
            </a:r>
            <a:r>
              <a:rPr lang="ja-JP" altLang="en-US" sz="1900" b="1">
                <a:latin typeface="ＭＳ Ｐゴシック" panose="020B0600070205080204" pitchFamily="50" charset="-128"/>
              </a:rPr>
              <a:t>の計算</a:t>
            </a:r>
            <a:endParaRPr lang="en-US" altLang="ja-JP" sz="1900" b="1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700" b="1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700">
                <a:latin typeface="ＭＳ Ｐゴシック" panose="020B0600070205080204" pitchFamily="50" charset="-128"/>
              </a:rPr>
              <a:t>★</a:t>
            </a:r>
            <a:r>
              <a:rPr lang="ja-JP" altLang="en-US" sz="1900">
                <a:latin typeface="ＭＳ Ｐゴシック" panose="020B0600070205080204" pitchFamily="50" charset="-128"/>
              </a:rPr>
              <a:t>現地で支払うもの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授業料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94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教科書・物品購入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4</a:t>
            </a:r>
            <a:r>
              <a:rPr lang="ja-JP" altLang="en-US" sz="1900">
                <a:latin typeface="ＭＳ Ｐゴシック" panose="020B0600070205080204" pitchFamily="50" charset="-128"/>
              </a:rPr>
              <a:t>万</a:t>
            </a:r>
            <a:r>
              <a:rPr lang="en-US" altLang="ja-JP" sz="1900">
                <a:latin typeface="ＭＳ Ｐゴシック" panose="020B0600070205080204" pitchFamily="50" charset="-128"/>
              </a:rPr>
              <a:t>4</a:t>
            </a:r>
            <a:r>
              <a:rPr lang="ja-JP" altLang="en-US" sz="1900">
                <a:latin typeface="ＭＳ Ｐゴシック" panose="020B0600070205080204" pitchFamily="50" charset="-128"/>
              </a:rPr>
              <a:t>千円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寮費　　　　　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80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個人経費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12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食費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36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900">
                <a:latin typeface="ＭＳ Ｐゴシック" panose="020B0600070205080204" pitchFamily="50" charset="-128"/>
              </a:rPr>
              <a:t>※</a:t>
            </a:r>
            <a:r>
              <a:rPr lang="ja-JP" altLang="en-US" sz="1900">
                <a:latin typeface="ＭＳ Ｐゴシック" panose="020B0600070205080204" pitchFamily="50" charset="-128"/>
              </a:rPr>
              <a:t>夏季（</a:t>
            </a:r>
            <a:r>
              <a:rPr lang="en-US" altLang="ja-JP" sz="1900">
                <a:latin typeface="ＭＳ Ｐゴシック" panose="020B0600070205080204" pitchFamily="50" charset="-128"/>
              </a:rPr>
              <a:t>6</a:t>
            </a:r>
            <a:r>
              <a:rPr lang="ja-JP" altLang="en-US" sz="1900">
                <a:latin typeface="ＭＳ Ｐゴシック" panose="020B0600070205080204" pitchFamily="50" charset="-128"/>
              </a:rPr>
              <a:t>月～</a:t>
            </a:r>
            <a:r>
              <a:rPr lang="en-US" altLang="ja-JP" sz="1900">
                <a:latin typeface="ＭＳ Ｐゴシック" panose="020B0600070205080204" pitchFamily="50" charset="-128"/>
              </a:rPr>
              <a:t>8</a:t>
            </a:r>
            <a:r>
              <a:rPr lang="ja-JP" altLang="en-US" sz="1900">
                <a:latin typeface="ＭＳ Ｐゴシック" panose="020B0600070205080204" pitchFamily="50" charset="-128"/>
              </a:rPr>
              <a:t>月）の費用は別途かかります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700">
                <a:latin typeface="ＭＳ Ｐゴシック" panose="020B0600070205080204" pitchFamily="50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★日本で支払うもの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保険（１年</a:t>
            </a:r>
            <a:r>
              <a:rPr lang="en-US" altLang="ja-JP" sz="1900">
                <a:latin typeface="ＭＳ Ｐゴシック" panose="020B0600070205080204" pitchFamily="50" charset="-128"/>
              </a:rPr>
              <a:t>)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10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　　渡航費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26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7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秋・春学期（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8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月～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月）の場合は</a:t>
            </a:r>
            <a:r>
              <a:rPr lang="ja-JP" altLang="en-US" sz="20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約</a:t>
            </a:r>
            <a:r>
              <a:rPr lang="en-US" altLang="ja-JP" sz="20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250</a:t>
            </a:r>
            <a:r>
              <a:rPr lang="ja-JP" altLang="en-US" sz="20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万円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、</a:t>
            </a:r>
            <a:endParaRPr lang="en-US" altLang="ja-JP" sz="20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夏・秋・春学期（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6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月～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月）の場合は</a:t>
            </a:r>
            <a:r>
              <a:rPr lang="ja-JP" altLang="en-US" sz="20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約</a:t>
            </a:r>
            <a:r>
              <a:rPr lang="en-US" altLang="ja-JP" sz="20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330</a:t>
            </a:r>
            <a:r>
              <a:rPr lang="ja-JP" altLang="en-US" sz="20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万円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の残高証明が必要です。</a:t>
            </a:r>
            <a:endParaRPr lang="en-US" altLang="ja-JP" sz="20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20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400">
                <a:latin typeface="ＭＳ Ｐゴシック" panose="020B0600070205080204" pitchFamily="50" charset="-128"/>
              </a:rPr>
              <a:t>※1</a:t>
            </a:r>
            <a:r>
              <a:rPr lang="ja-JP" altLang="en-US" sz="1400">
                <a:latin typeface="ＭＳ Ｐゴシック" panose="020B0600070205080204" pitchFamily="50" charset="-128"/>
              </a:rPr>
              <a:t>ドル</a:t>
            </a:r>
            <a:r>
              <a:rPr lang="en-US" altLang="ja-JP" sz="1400">
                <a:latin typeface="ＭＳ Ｐゴシック" panose="020B0600070205080204" pitchFamily="50" charset="-128"/>
              </a:rPr>
              <a:t>=120</a:t>
            </a:r>
            <a:r>
              <a:rPr lang="ja-JP" altLang="en-US" sz="1400">
                <a:latin typeface="ＭＳ Ｐゴシック" panose="020B0600070205080204" pitchFamily="50" charset="-128"/>
              </a:rPr>
              <a:t>円としての概算です。</a:t>
            </a:r>
            <a:endParaRPr lang="en-US" altLang="ja-JP" sz="14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400">
                <a:latin typeface="ＭＳ Ｐゴシック" panose="020B0600070205080204" pitchFamily="50" charset="-128"/>
              </a:rPr>
              <a:t>※</a:t>
            </a:r>
            <a:r>
              <a:rPr lang="ja-JP" altLang="en-US" sz="1400">
                <a:latin typeface="ＭＳ Ｐゴシック" panose="020B0600070205080204" pitchFamily="50" charset="-128"/>
              </a:rPr>
              <a:t>各大学の費用は予告なく変更になる場合があります。</a:t>
            </a:r>
            <a:endParaRPr lang="en-US" altLang="ja-JP" sz="1300">
              <a:latin typeface="ＭＳ Ｐゴシック" panose="020B0600070205080204" pitchFamily="50" charset="-128"/>
            </a:endParaRPr>
          </a:p>
        </p:txBody>
      </p:sp>
      <p:sp>
        <p:nvSpPr>
          <p:cNvPr id="37892" name="スライド番号プレースホルダー 3">
            <a:extLst>
              <a:ext uri="{FF2B5EF4-FFF2-40B4-BE49-F238E27FC236}">
                <a16:creationId xmlns:a16="http://schemas.microsoft.com/office/drawing/2014/main" id="{F2EE9B21-833C-4467-B121-A02FB15B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48C953-6953-4F94-860A-AD119D7D951E}" type="slidenum">
              <a:rPr lang="en-US" altLang="ja-JP" sz="1400" smtClean="0">
                <a:solidFill>
                  <a:schemeClr val="tx2"/>
                </a:solidFill>
              </a:rPr>
              <a:pPr/>
              <a:t>11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04445F-5A86-4D91-9AC8-6C1A91EB0C13}"/>
              </a:ext>
            </a:extLst>
          </p:cNvPr>
          <p:cNvSpPr/>
          <p:nvPr/>
        </p:nvSpPr>
        <p:spPr>
          <a:xfrm>
            <a:off x="528638" y="1143000"/>
            <a:ext cx="1522412" cy="485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E0A478-B4AA-42C0-8DCF-D5D2B80F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latin typeface="+mn-ea"/>
                <a:ea typeface="+mn-ea"/>
              </a:rPr>
              <a:t>３．授業料減免プログラムによる留学</a:t>
            </a:r>
          </a:p>
        </p:txBody>
      </p:sp>
      <p:sp>
        <p:nvSpPr>
          <p:cNvPr id="38915" name="コンテンツ プレースホルダー 2">
            <a:extLst>
              <a:ext uri="{FF2B5EF4-FFF2-40B4-BE49-F238E27FC236}">
                <a16:creationId xmlns:a16="http://schemas.microsoft.com/office/drawing/2014/main" id="{6D67C9E6-5BFB-4356-9DAB-22909E57E3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4400">
                <a:solidFill>
                  <a:srgbClr val="00B05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ノーザンアリゾナ大学</a:t>
            </a:r>
            <a:endParaRPr lang="en-US" altLang="ja-JP" sz="4400">
              <a:solidFill>
                <a:srgbClr val="00B05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800">
                <a:latin typeface="ＭＳ Ｐゴシック" panose="020B0600070205080204" pitchFamily="50" charset="-128"/>
              </a:rPr>
              <a:t>　募集人数：</a:t>
            </a:r>
            <a:endParaRPr lang="en-US" altLang="ja-JP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800">
                <a:latin typeface="ＭＳ Ｐゴシック" panose="020B0600070205080204" pitchFamily="50" charset="-128"/>
              </a:rPr>
              <a:t> 　　上限なし</a:t>
            </a:r>
            <a:endParaRPr lang="en-US" altLang="ja-JP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3200">
                <a:latin typeface="ＭＳ Ｐゴシック" panose="020B0600070205080204" pitchFamily="50" charset="-128"/>
              </a:rPr>
              <a:t>費用 </a:t>
            </a:r>
            <a:r>
              <a:rPr lang="en-US" altLang="ja-JP" sz="2800">
                <a:latin typeface="ＭＳ Ｐゴシック" panose="020B0600070205080204" pitchFamily="50" charset="-128"/>
              </a:rPr>
              <a:t>(</a:t>
            </a:r>
            <a:r>
              <a:rPr lang="ja-JP" altLang="en-US" sz="2800">
                <a:latin typeface="ＭＳ Ｐゴシック" panose="020B0600070205080204" pitchFamily="50" charset="-128"/>
              </a:rPr>
              <a:t>減免価格</a:t>
            </a:r>
            <a:r>
              <a:rPr lang="en-US" altLang="ja-JP" sz="2800">
                <a:latin typeface="ＭＳ Ｐゴシック" panose="020B0600070205080204" pitchFamily="50" charset="-128"/>
              </a:rPr>
              <a:t>)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800">
                <a:latin typeface="ＭＳ Ｐゴシック" panose="020B0600070205080204" pitchFamily="50" charset="-128"/>
              </a:rPr>
              <a:t> 語学学校　</a:t>
            </a:r>
            <a:r>
              <a:rPr lang="en-US" altLang="ja-JP" sz="2800">
                <a:latin typeface="ＭＳ Ｐゴシック" panose="020B0600070205080204" pitchFamily="50" charset="-128"/>
              </a:rPr>
              <a:t>(</a:t>
            </a:r>
            <a:r>
              <a:rPr lang="ja-JP" altLang="en-US" sz="2800">
                <a:latin typeface="ＭＳ Ｐゴシック" panose="020B0600070205080204" pitchFamily="50" charset="-128"/>
              </a:rPr>
              <a:t>レベル</a:t>
            </a:r>
            <a:r>
              <a:rPr lang="en-US" altLang="ja-JP" sz="2800">
                <a:latin typeface="ＭＳ Ｐゴシック" panose="020B0600070205080204" pitchFamily="50" charset="-128"/>
              </a:rPr>
              <a:t>1 – 5)	  </a:t>
            </a:r>
            <a:r>
              <a:rPr lang="en-US" altLang="ja-JP" sz="2800" b="1">
                <a:latin typeface="ＭＳ Ｐゴシック" panose="020B0600070205080204" pitchFamily="50" charset="-128"/>
              </a:rPr>
              <a:t>$7,501</a:t>
            </a:r>
            <a:r>
              <a:rPr lang="ja-JP" altLang="en-US" sz="2800" b="1">
                <a:latin typeface="ＭＳ Ｐゴシック" panose="020B0600070205080204" pitchFamily="50" charset="-128"/>
              </a:rPr>
              <a:t> </a:t>
            </a:r>
            <a:r>
              <a:rPr lang="en-US" altLang="ja-JP" sz="2800">
                <a:latin typeface="ＭＳ Ｐゴシック" panose="020B0600070205080204" pitchFamily="50" charset="-128"/>
              </a:rPr>
              <a:t>(</a:t>
            </a:r>
            <a:r>
              <a:rPr lang="ja-JP" altLang="en-US" sz="2800">
                <a:latin typeface="ＭＳ Ｐゴシック" panose="020B0600070205080204" pitchFamily="50" charset="-128"/>
              </a:rPr>
              <a:t>１学期）</a:t>
            </a:r>
            <a:endParaRPr lang="en-US" altLang="ja-JP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800">
                <a:latin typeface="ＭＳ Ｐゴシック" panose="020B0600070205080204" pitchFamily="50" charset="-128"/>
              </a:rPr>
              <a:t> 学部（</a:t>
            </a:r>
            <a:r>
              <a:rPr lang="en-US" altLang="ja-JP" sz="2800">
                <a:latin typeface="ＭＳ Ｐゴシック" panose="020B0600070205080204" pitchFamily="50" charset="-128"/>
              </a:rPr>
              <a:t>TOEFL525/IBT70</a:t>
            </a:r>
            <a:r>
              <a:rPr lang="ja-JP" altLang="en-US" sz="2800">
                <a:latin typeface="ＭＳ Ｐゴシック" panose="020B0600070205080204" pitchFamily="50" charset="-128"/>
              </a:rPr>
              <a:t>以上）　</a:t>
            </a:r>
            <a:r>
              <a:rPr lang="en-US" altLang="ja-JP" sz="2800" b="1">
                <a:latin typeface="ＭＳ Ｐゴシック" panose="020B0600070205080204" pitchFamily="50" charset="-128"/>
              </a:rPr>
              <a:t>$7,988</a:t>
            </a:r>
            <a:r>
              <a:rPr lang="ja-JP" altLang="en-US" sz="2800">
                <a:latin typeface="ＭＳ Ｐゴシック" panose="020B0600070205080204" pitchFamily="50" charset="-128"/>
              </a:rPr>
              <a:t> </a:t>
            </a:r>
            <a:r>
              <a:rPr lang="en-US" altLang="ja-JP" sz="2800">
                <a:latin typeface="ＭＳ Ｐゴシック" panose="020B0600070205080204" pitchFamily="50" charset="-128"/>
              </a:rPr>
              <a:t>(</a:t>
            </a:r>
            <a:r>
              <a:rPr lang="ja-JP" altLang="en-US" sz="2800">
                <a:latin typeface="ＭＳ Ｐゴシック" panose="020B0600070205080204" pitchFamily="50" charset="-128"/>
              </a:rPr>
              <a:t>１学期）</a:t>
            </a:r>
            <a:endParaRPr lang="en-US" altLang="ja-JP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400">
                <a:latin typeface="ＭＳ Ｐゴシック" panose="020B0600070205080204" pitchFamily="50" charset="-128"/>
              </a:rPr>
              <a:t>＊この他に手数料や諸費用がかかります。（後述）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ja-JP" altLang="en-US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ja-JP" altLang="en-US" sz="3400">
              <a:latin typeface="ＭＳ Ｐゴシック" panose="020B0600070205080204" pitchFamily="50" charset="-128"/>
            </a:endParaRP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36AD62C8-F685-4C04-8EC0-677A8AE5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27130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>
            <a:extLst>
              <a:ext uri="{FF2B5EF4-FFF2-40B4-BE49-F238E27FC236}">
                <a16:creationId xmlns:a16="http://schemas.microsoft.com/office/drawing/2014/main" id="{ABC078D8-B93A-4E4F-A276-17AC37FC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73350"/>
            <a:ext cx="14795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スライド番号プレースホルダー 3">
            <a:extLst>
              <a:ext uri="{FF2B5EF4-FFF2-40B4-BE49-F238E27FC236}">
                <a16:creationId xmlns:a16="http://schemas.microsoft.com/office/drawing/2014/main" id="{2BF83022-3BD9-43E1-8A7A-CBB5B00D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9E4B84-C84B-4D76-8876-CD11E689D932}" type="slidenum">
              <a:rPr lang="en-US" altLang="ja-JP" sz="1400" smtClean="0">
                <a:solidFill>
                  <a:schemeClr val="tx2"/>
                </a:solidFill>
              </a:rPr>
              <a:pPr/>
              <a:t>12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EAAF0-6583-49F7-827C-E2EF6825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latin typeface="+mn-ea"/>
                <a:ea typeface="+mn-ea"/>
              </a:rPr>
              <a:t>留学費用ノーザンアリゾナ大学</a:t>
            </a:r>
          </a:p>
        </p:txBody>
      </p:sp>
      <p:sp>
        <p:nvSpPr>
          <p:cNvPr id="39939" name="コンテンツ プレースホルダー 2">
            <a:extLst>
              <a:ext uri="{FF2B5EF4-FFF2-40B4-BE49-F238E27FC236}">
                <a16:creationId xmlns:a16="http://schemas.microsoft.com/office/drawing/2014/main" id="{709DF714-5FBA-45AC-8F7C-B177552A69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 b="1">
                <a:latin typeface="ＭＳ Ｐゴシック" panose="020B0600070205080204" pitchFamily="50" charset="-128"/>
              </a:rPr>
              <a:t>減免留学、２学期（８月～５月）の計算</a:t>
            </a:r>
            <a:endParaRPr lang="en-US" altLang="ja-JP" sz="1900" b="1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★現地で支払うもの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語学学校授業料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183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教科書・物品購入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12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学部授業料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192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健康保険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31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学生費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17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個人の生活費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36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寮費　　　　　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75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食費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53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※</a:t>
            </a:r>
            <a:r>
              <a:rPr lang="ja-JP" altLang="en-US" sz="1900">
                <a:latin typeface="ＭＳ Ｐゴシック" panose="020B0600070205080204" pitchFamily="50" charset="-128"/>
              </a:rPr>
              <a:t>夏季の費用は別途かかります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900">
              <a:solidFill>
                <a:srgbClr val="3E5D78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★日本で支払うもの</a:t>
            </a:r>
            <a:endParaRPr lang="en-US" altLang="ja-JP" sz="1900">
              <a:solidFill>
                <a:srgbClr val="3E5D78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保険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4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渡航費</a:t>
            </a:r>
            <a:r>
              <a:rPr lang="en-US" altLang="ja-JP" sz="1900">
                <a:latin typeface="ＭＳ Ｐゴシック" panose="020B0600070205080204" pitchFamily="50" charset="-128"/>
              </a:rPr>
              <a:t>	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23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900">
              <a:solidFill>
                <a:srgbClr val="3E5D78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秋・春学期（８月～５月）の場合は</a:t>
            </a:r>
            <a:r>
              <a:rPr lang="ja-JP" altLang="en-US" sz="19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約</a:t>
            </a:r>
            <a:r>
              <a:rPr lang="en-US" altLang="ja-JP" sz="19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430</a:t>
            </a:r>
            <a:r>
              <a:rPr lang="ja-JP" altLang="en-US" sz="19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万円</a:t>
            </a: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、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夏・秋・春学期（６月～５月）の場合は</a:t>
            </a:r>
            <a:r>
              <a:rPr lang="ja-JP" altLang="en-US" sz="19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約</a:t>
            </a:r>
            <a:r>
              <a:rPr lang="en-US" altLang="ja-JP" sz="19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560</a:t>
            </a:r>
            <a:r>
              <a:rPr lang="ja-JP" altLang="en-US" sz="19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万円</a:t>
            </a: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の残高証明が必要です。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4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400">
                <a:latin typeface="ＭＳ Ｐゴシック" panose="020B0600070205080204" pitchFamily="50" charset="-128"/>
              </a:rPr>
              <a:t>※1</a:t>
            </a:r>
            <a:r>
              <a:rPr lang="ja-JP" altLang="en-US" sz="1400">
                <a:latin typeface="ＭＳ Ｐゴシック" panose="020B0600070205080204" pitchFamily="50" charset="-128"/>
              </a:rPr>
              <a:t>ドル</a:t>
            </a:r>
            <a:r>
              <a:rPr lang="en-US" altLang="ja-JP" sz="1400">
                <a:latin typeface="ＭＳ Ｐゴシック" panose="020B0600070205080204" pitchFamily="50" charset="-128"/>
              </a:rPr>
              <a:t>=120</a:t>
            </a:r>
            <a:r>
              <a:rPr lang="ja-JP" altLang="en-US" sz="1400">
                <a:latin typeface="ＭＳ Ｐゴシック" panose="020B0600070205080204" pitchFamily="50" charset="-128"/>
              </a:rPr>
              <a:t>円としての概算です。</a:t>
            </a:r>
            <a:endParaRPr lang="en-US" altLang="ja-JP" sz="14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400">
                <a:latin typeface="ＭＳ Ｐゴシック" panose="020B0600070205080204" pitchFamily="50" charset="-128"/>
              </a:rPr>
              <a:t>※</a:t>
            </a:r>
            <a:r>
              <a:rPr lang="ja-JP" altLang="en-US" sz="1400">
                <a:latin typeface="ＭＳ Ｐゴシック" panose="020B0600070205080204" pitchFamily="50" charset="-128"/>
              </a:rPr>
              <a:t>各大学の費用は予告なく変更になる場合があります。</a:t>
            </a:r>
            <a:endParaRPr lang="en-US" altLang="ja-JP" sz="1400">
              <a:latin typeface="ＭＳ Ｐゴシック" panose="020B0600070205080204" pitchFamily="50" charset="-128"/>
            </a:endParaRPr>
          </a:p>
        </p:txBody>
      </p:sp>
      <p:sp>
        <p:nvSpPr>
          <p:cNvPr id="39940" name="スライド番号プレースホルダー 3">
            <a:extLst>
              <a:ext uri="{FF2B5EF4-FFF2-40B4-BE49-F238E27FC236}">
                <a16:creationId xmlns:a16="http://schemas.microsoft.com/office/drawing/2014/main" id="{C63D3241-FB3E-4221-A7DC-2F9669AA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C1BE99F-A128-4BD6-BB53-3B28EA02DC5E}" type="slidenum">
              <a:rPr lang="en-US" altLang="ja-JP" sz="1400" smtClean="0">
                <a:solidFill>
                  <a:schemeClr val="tx2"/>
                </a:solidFill>
              </a:rPr>
              <a:pPr/>
              <a:t>13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CC98A45B-832C-4AEA-B27D-9B63DE502B89}"/>
              </a:ext>
            </a:extLst>
          </p:cNvPr>
          <p:cNvSpPr/>
          <p:nvPr/>
        </p:nvSpPr>
        <p:spPr>
          <a:xfrm>
            <a:off x="431800" y="1773238"/>
            <a:ext cx="71438" cy="576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>
            <a:extLst>
              <a:ext uri="{FF2B5EF4-FFF2-40B4-BE49-F238E27FC236}">
                <a16:creationId xmlns:a16="http://schemas.microsoft.com/office/drawing/2014/main" id="{4F26253A-4B86-47B4-940D-6AAAB49A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en-US" altLang="ja-JP" sz="4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4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私費留学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A378DA-DFDF-4233-A89D-FBE468A508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b="1" dirty="0">
                <a:solidFill>
                  <a:schemeClr val="accent1"/>
                </a:solidFill>
                <a:latin typeface="+mn-ea"/>
              </a:rPr>
              <a:t>・過去に承認された教育機関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b="1" dirty="0">
                <a:solidFill>
                  <a:schemeClr val="accent1"/>
                </a:solidFill>
                <a:latin typeface="+mn-ea"/>
              </a:rPr>
              <a:t>・教授会で承認を受けられる教育機関</a:t>
            </a:r>
            <a:endParaRPr lang="en-US" altLang="ja-JP" sz="3400" b="1" dirty="0">
              <a:solidFill>
                <a:schemeClr val="accent1"/>
              </a:solidFill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3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dirty="0">
                <a:latin typeface="+mn-ea"/>
              </a:rPr>
              <a:t>１．	留学期間中休学しないこと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dirty="0">
                <a:latin typeface="+mn-ea"/>
              </a:rPr>
              <a:t>２．	帰国後に単位振替を行うこと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dirty="0">
                <a:latin typeface="+mn-ea"/>
              </a:rPr>
              <a:t>３．	経費全て</a:t>
            </a:r>
            <a:r>
              <a:rPr lang="ja-JP" altLang="en-US" sz="3400" u="sng" dirty="0">
                <a:latin typeface="+mn-ea"/>
              </a:rPr>
              <a:t>自己負担</a:t>
            </a:r>
            <a:r>
              <a:rPr lang="ja-JP" altLang="en-US" sz="3400" dirty="0">
                <a:latin typeface="+mn-ea"/>
              </a:rPr>
              <a:t>すること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dirty="0">
                <a:latin typeface="+mn-ea"/>
              </a:rPr>
              <a:t>４．	英語学科に承認された教育機関</a:t>
            </a:r>
            <a:endParaRPr lang="en-US" altLang="ja-JP" sz="3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ja-JP" sz="3400" dirty="0">
                <a:latin typeface="+mn-ea"/>
              </a:rPr>
              <a:t>	</a:t>
            </a:r>
            <a:r>
              <a:rPr lang="ja-JP" altLang="en-US" sz="3400" dirty="0">
                <a:latin typeface="+mn-ea"/>
              </a:rPr>
              <a:t>（別紙参照）へ留学すること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700" dirty="0">
              <a:solidFill>
                <a:srgbClr val="00B050"/>
              </a:solidFill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2700" dirty="0">
                <a:solidFill>
                  <a:srgbClr val="00B050"/>
                </a:solidFill>
                <a:latin typeface="+mn-ea"/>
              </a:rPr>
              <a:t>＊過去に承認されたことのない大学へ留学希望の場合は、教授会にて承認が必要になるので、早めに留学係まで相談すること！</a:t>
            </a:r>
          </a:p>
        </p:txBody>
      </p:sp>
      <p:sp>
        <p:nvSpPr>
          <p:cNvPr id="40964" name="スライド番号プレースホルダー 3">
            <a:extLst>
              <a:ext uri="{FF2B5EF4-FFF2-40B4-BE49-F238E27FC236}">
                <a16:creationId xmlns:a16="http://schemas.microsoft.com/office/drawing/2014/main" id="{F80760C5-DA12-4195-8BBC-F6926A6F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6A8089-EA30-4A0A-A267-0B047D01B4FB}" type="slidenum">
              <a:rPr lang="en-US" altLang="ja-JP" sz="1400" smtClean="0">
                <a:solidFill>
                  <a:schemeClr val="tx2"/>
                </a:solidFill>
              </a:rPr>
              <a:pPr/>
              <a:t>14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51D3FF-26D5-4B26-AFEA-2DD15CFA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latin typeface="+mn-ea"/>
                <a:ea typeface="+mn-ea"/>
              </a:rPr>
              <a:t>英語学科派遣大学比較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D9088C7C-70F9-4C9D-9E74-9E12F82B483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1188" y="1268413"/>
          <a:ext cx="7993062" cy="4173536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408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学校名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TOEFL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（学部授業履修）</a:t>
                      </a:r>
                      <a:endParaRPr kumimoji="1" lang="en-US" altLang="ja-JP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出発時期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出願書類締切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留学先大学の保険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語学学校費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3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丸ゴシック体M" pitchFamily="49" charset="-128"/>
                          <a:ea typeface="AR丸ゴシック体M" pitchFamily="49" charset="-128"/>
                        </a:rPr>
                        <a:t>フィンドレー大学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IBT61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月中旬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４月初旬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  <a:endParaRPr kumimoji="1" lang="en-US" altLang="ja-JP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交換留学）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76">
                <a:tc row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丸ゴシック体M" pitchFamily="49" charset="-128"/>
                          <a:ea typeface="AR丸ゴシック体M" pitchFamily="49" charset="-128"/>
                        </a:rPr>
                        <a:t>ノーザン</a:t>
                      </a:r>
                      <a:endParaRPr kumimoji="1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丸ゴシック体M" pitchFamily="49" charset="-128"/>
                          <a:ea typeface="AR丸ゴシック体M" pitchFamily="49" charset="-128"/>
                        </a:rPr>
                        <a:t>アリゾナ大学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525/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IBT70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月初旬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月初旬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加入必須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必要</a:t>
                      </a:r>
                      <a:endParaRPr kumimoji="1" lang="en-US" altLang="ja-JP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（減免留学）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月初旬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月中旬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98"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丸ゴシック体M" pitchFamily="49" charset="-128"/>
                          <a:ea typeface="AR丸ゴシック体M" pitchFamily="49" charset="-128"/>
                        </a:rPr>
                        <a:t>サウスイースト</a:t>
                      </a:r>
                      <a:endParaRPr kumimoji="1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丸ゴシック体M" pitchFamily="49" charset="-128"/>
                        <a:ea typeface="AR丸ゴシック体M" pitchFamily="49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丸ゴシック体M" pitchFamily="49" charset="-128"/>
                          <a:ea typeface="AR丸ゴシック体M" pitchFamily="49" charset="-128"/>
                        </a:rPr>
                        <a:t>ミズーリ州立大学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IBT61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月中旬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月初旬</a:t>
                      </a:r>
                      <a:endParaRPr kumimoji="1" lang="en-US" altLang="ja-JP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-</a:t>
                      </a: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不要</a:t>
                      </a:r>
                      <a:endParaRPr kumimoji="1" lang="en-US" altLang="ja-JP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（交換留学）</a:t>
                      </a: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defRPr kumimoji="1" sz="2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defRPr kumimoji="1" sz="210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defRPr kumimoji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必要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（減免留学）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572" marR="8572" marT="857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3" name="スライド番号プレースホルダー 2">
            <a:extLst>
              <a:ext uri="{FF2B5EF4-FFF2-40B4-BE49-F238E27FC236}">
                <a16:creationId xmlns:a16="http://schemas.microsoft.com/office/drawing/2014/main" id="{29C6D2EE-F377-4940-A881-5DFC2288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DD8F1F3-04D1-49E9-8756-5C8D94D794BD}" type="slidenum">
              <a:rPr lang="en-US" altLang="ja-JP" sz="1400" smtClean="0">
                <a:solidFill>
                  <a:srgbClr val="464653"/>
                </a:solidFill>
              </a:rPr>
              <a:pPr/>
              <a:t>15</a:t>
            </a:fld>
            <a:endParaRPr lang="en-US" altLang="ja-JP" sz="1400">
              <a:solidFill>
                <a:srgbClr val="46465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0935E8-51ED-4E79-9F3A-E33E8D21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申し込み手続きについて</a:t>
            </a:r>
          </a:p>
        </p:txBody>
      </p:sp>
      <p:sp>
        <p:nvSpPr>
          <p:cNvPr id="43011" name="コンテンツ プレースホルダー 2">
            <a:extLst>
              <a:ext uri="{FF2B5EF4-FFF2-40B4-BE49-F238E27FC236}">
                <a16:creationId xmlns:a16="http://schemas.microsoft.com/office/drawing/2014/main" id="{49D82F07-169F-4819-B9E1-5540B866C0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u="sng">
                <a:solidFill>
                  <a:schemeClr val="tx2"/>
                </a:solidFill>
              </a:rPr>
              <a:t>留学①</a:t>
            </a:r>
            <a:r>
              <a:rPr lang="en-US" altLang="ja-JP">
                <a:solidFill>
                  <a:schemeClr val="tx2"/>
                </a:solidFill>
              </a:rPr>
              <a:t>	</a:t>
            </a:r>
            <a:r>
              <a:rPr lang="ja-JP" altLang="en-US">
                <a:solidFill>
                  <a:schemeClr val="tx2"/>
                </a:solidFill>
              </a:rPr>
              <a:t>奨学金留学</a:t>
            </a:r>
            <a:endParaRPr lang="en-US" altLang="ja-JP">
              <a:solidFill>
                <a:schemeClr val="tx2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   ・申込締切</a:t>
            </a:r>
            <a:r>
              <a:rPr lang="en-US" altLang="ja-JP"/>
              <a:t>			2020</a:t>
            </a:r>
            <a:r>
              <a:rPr lang="ja-JP" altLang="en-US"/>
              <a:t>年</a:t>
            </a:r>
            <a:r>
              <a:rPr lang="en-US" altLang="ja-JP"/>
              <a:t>7</a:t>
            </a:r>
            <a:r>
              <a:rPr lang="ja-JP" altLang="en-US"/>
              <a:t>月</a:t>
            </a:r>
            <a:r>
              <a:rPr lang="en-US" altLang="ja-JP"/>
              <a:t>15</a:t>
            </a:r>
            <a:r>
              <a:rPr lang="ja-JP" altLang="en-US"/>
              <a:t>日（水）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   ・選考面接</a:t>
            </a:r>
            <a:r>
              <a:rPr lang="en-US" altLang="ja-JP"/>
              <a:t>			2020</a:t>
            </a:r>
            <a:r>
              <a:rPr lang="ja-JP" altLang="en-US"/>
              <a:t>年</a:t>
            </a:r>
            <a:r>
              <a:rPr lang="en-US" altLang="ja-JP"/>
              <a:t>7</a:t>
            </a:r>
            <a:r>
              <a:rPr lang="ja-JP" altLang="en-US"/>
              <a:t>月</a:t>
            </a:r>
            <a:r>
              <a:rPr lang="en-US" altLang="ja-JP"/>
              <a:t>30</a:t>
            </a:r>
            <a:r>
              <a:rPr lang="ja-JP" altLang="en-US"/>
              <a:t>日（木）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   ・合格発表</a:t>
            </a:r>
            <a:r>
              <a:rPr lang="en-US" altLang="ja-JP"/>
              <a:t>		</a:t>
            </a:r>
            <a:r>
              <a:rPr lang="ja-JP" altLang="en-US"/>
              <a:t> </a:t>
            </a:r>
            <a:r>
              <a:rPr lang="en-US" altLang="ja-JP"/>
              <a:t>	</a:t>
            </a:r>
            <a:r>
              <a:rPr lang="ja-JP" altLang="en-US"/>
              <a:t>個別連絡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ja-JP" altLang="en-US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u="sng">
                <a:solidFill>
                  <a:schemeClr val="tx2"/>
                </a:solidFill>
              </a:rPr>
              <a:t>留学②</a:t>
            </a:r>
            <a:r>
              <a:rPr lang="ja-JP" altLang="en-US">
                <a:solidFill>
                  <a:schemeClr val="tx2"/>
                </a:solidFill>
              </a:rPr>
              <a:t>　　減免留学・交換留学・私費留学</a:t>
            </a:r>
            <a:endParaRPr lang="en-US" altLang="ja-JP">
              <a:solidFill>
                <a:schemeClr val="tx2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/>
              <a:t>  </a:t>
            </a:r>
            <a:r>
              <a:rPr lang="ja-JP" altLang="en-US"/>
              <a:t>・申込締切</a:t>
            </a:r>
            <a:r>
              <a:rPr lang="en-US" altLang="ja-JP"/>
              <a:t>			2020</a:t>
            </a:r>
            <a:r>
              <a:rPr lang="ja-JP" altLang="en-US"/>
              <a:t>年</a:t>
            </a:r>
            <a:r>
              <a:rPr lang="en-US" altLang="ja-JP"/>
              <a:t>11</a:t>
            </a:r>
            <a:r>
              <a:rPr lang="ja-JP" altLang="en-US"/>
              <a:t>月</a:t>
            </a:r>
            <a:r>
              <a:rPr lang="en-US" altLang="ja-JP"/>
              <a:t>12</a:t>
            </a:r>
            <a:r>
              <a:rPr lang="ja-JP" altLang="en-US"/>
              <a:t>日（木）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  ・選考面接</a:t>
            </a:r>
            <a:r>
              <a:rPr lang="en-US" altLang="ja-JP"/>
              <a:t>			2020</a:t>
            </a:r>
            <a:r>
              <a:rPr lang="ja-JP" altLang="en-US"/>
              <a:t>年</a:t>
            </a:r>
            <a:r>
              <a:rPr lang="en-US" altLang="ja-JP"/>
              <a:t>11</a:t>
            </a:r>
            <a:r>
              <a:rPr lang="ja-JP" altLang="en-US"/>
              <a:t>月</a:t>
            </a:r>
            <a:r>
              <a:rPr lang="en-US" altLang="ja-JP"/>
              <a:t>28</a:t>
            </a:r>
            <a:r>
              <a:rPr lang="ja-JP" altLang="en-US"/>
              <a:t>日（土）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  ・合格発表	　　　　　</a:t>
            </a:r>
            <a:r>
              <a:rPr lang="en-US" altLang="ja-JP"/>
              <a:t>	2020</a:t>
            </a:r>
            <a:r>
              <a:rPr lang="ja-JP" altLang="en-US"/>
              <a:t>年</a:t>
            </a:r>
            <a:r>
              <a:rPr lang="en-US" altLang="ja-JP"/>
              <a:t>12</a:t>
            </a:r>
            <a:r>
              <a:rPr lang="ja-JP" altLang="en-US"/>
              <a:t>月</a:t>
            </a:r>
            <a:r>
              <a:rPr lang="en-US" altLang="ja-JP"/>
              <a:t>7</a:t>
            </a:r>
            <a:r>
              <a:rPr lang="ja-JP" altLang="en-US"/>
              <a:t>日（月）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ja-JP" altLang="en-US"/>
          </a:p>
        </p:txBody>
      </p:sp>
      <p:sp>
        <p:nvSpPr>
          <p:cNvPr id="43012" name="スライド番号プレースホルダー 2">
            <a:extLst>
              <a:ext uri="{FF2B5EF4-FFF2-40B4-BE49-F238E27FC236}">
                <a16:creationId xmlns:a16="http://schemas.microsoft.com/office/drawing/2014/main" id="{A0FB91E3-AB8F-4E5B-B47D-FAA16757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6442908-CCDA-4EC7-A336-E41BA045A169}" type="slidenum">
              <a:rPr lang="en-US" altLang="ja-JP" sz="1400" smtClean="0">
                <a:solidFill>
                  <a:schemeClr val="tx2"/>
                </a:solidFill>
              </a:rPr>
              <a:pPr/>
              <a:t>16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186A7-D98F-4BE4-B19B-082DF0C8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latin typeface="+mn-ea"/>
                <a:ea typeface="+mn-ea"/>
              </a:rPr>
              <a:t>留学申込手続きについて</a:t>
            </a:r>
          </a:p>
        </p:txBody>
      </p:sp>
      <p:sp>
        <p:nvSpPr>
          <p:cNvPr id="44035" name="コンテンツ プレースホルダー 2">
            <a:extLst>
              <a:ext uri="{FF2B5EF4-FFF2-40B4-BE49-F238E27FC236}">
                <a16:creationId xmlns:a16="http://schemas.microsoft.com/office/drawing/2014/main" id="{E40986AA-3EDA-4983-A827-BCD3B6FFEA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09688"/>
            <a:ext cx="8229600" cy="5214937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申請書類提出場所</a:t>
            </a:r>
            <a:r>
              <a:rPr lang="en-US" altLang="ja-JP"/>
              <a:t>: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zh-TW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板橋校舎：</a:t>
            </a:r>
            <a:r>
              <a:rPr lang="ja-JP" altLang="en-US">
                <a:latin typeface="ＭＳ Ｐゴシック" panose="020B0600070205080204" pitchFamily="50" charset="-128"/>
              </a:rPr>
              <a:t>学部事務室または平野研究室</a:t>
            </a:r>
            <a:r>
              <a: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zh-TW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2-0611</a:t>
            </a:r>
            <a:r>
              <a: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東松山校舎：教務事務室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>
                <a:solidFill>
                  <a:srgbClr val="00B050"/>
                </a:solidFill>
              </a:rPr>
              <a:t>※</a:t>
            </a:r>
            <a:r>
              <a:rPr lang="ja-JP" altLang="en-US">
                <a:solidFill>
                  <a:srgbClr val="00B050"/>
                </a:solidFill>
              </a:rPr>
              <a:t>成績表（</a:t>
            </a:r>
            <a:r>
              <a:rPr lang="en-US" altLang="ja-JP">
                <a:solidFill>
                  <a:srgbClr val="00B050"/>
                </a:solidFill>
              </a:rPr>
              <a:t>DB</a:t>
            </a:r>
            <a:r>
              <a:rPr lang="ja-JP" altLang="en-US">
                <a:solidFill>
                  <a:srgbClr val="00B050"/>
                </a:solidFill>
              </a:rPr>
              <a:t>ポータルのプリントアウト可）提出</a:t>
            </a:r>
            <a:endParaRPr lang="en-US" altLang="ja-JP">
              <a:solidFill>
                <a:srgbClr val="00B050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>
                <a:solidFill>
                  <a:srgbClr val="00B050"/>
                </a:solidFill>
              </a:rPr>
              <a:t>書類は英語学科の</a:t>
            </a:r>
            <a:r>
              <a:rPr lang="en-US" altLang="ja-JP">
                <a:solidFill>
                  <a:srgbClr val="00B050"/>
                </a:solidFill>
              </a:rPr>
              <a:t>HP</a:t>
            </a:r>
            <a:r>
              <a:rPr lang="ja-JP" altLang="en-US">
                <a:solidFill>
                  <a:srgbClr val="00B050"/>
                </a:solidFill>
              </a:rPr>
              <a:t>よりダウンロード</a:t>
            </a:r>
            <a:endParaRPr lang="en-US" altLang="ja-JP" sz="220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200"/>
              <a:t>■各大学に関する資料及び体験談レポート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en-US" altLang="ja-JP" sz="2200"/>
              <a:t>	</a:t>
            </a:r>
            <a:r>
              <a:rPr lang="ja-JP" altLang="en-US" sz="2200"/>
              <a:t>板橋校舎 ２号館６階 平野美沙子研究室（</a:t>
            </a:r>
            <a:r>
              <a:rPr lang="en-US" altLang="ja-JP" sz="2200"/>
              <a:t>2-0611</a:t>
            </a:r>
            <a:r>
              <a:rPr lang="ja-JP" altLang="en-US" sz="2200"/>
              <a:t>）で閲覧可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2200"/>
              <a:t>■問い合わせ：板橋校舎 </a:t>
            </a:r>
            <a:r>
              <a:rPr lang="en-US" altLang="ja-JP" sz="2200"/>
              <a:t>2</a:t>
            </a:r>
            <a:r>
              <a:rPr lang="ja-JP" altLang="en-US" sz="2200"/>
              <a:t>号館</a:t>
            </a:r>
            <a:r>
              <a:rPr lang="en-US" altLang="ja-JP" sz="2200"/>
              <a:t>6</a:t>
            </a:r>
            <a:r>
              <a:rPr lang="ja-JP" altLang="en-US" sz="2200"/>
              <a:t>階平野美沙子研究室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en-US" altLang="ja-JP" sz="2200"/>
              <a:t>	Tel: 03-5399-7300</a:t>
            </a:r>
            <a:r>
              <a:rPr lang="ja-JP" altLang="en-US" sz="2200"/>
              <a:t>（内線</a:t>
            </a:r>
            <a:r>
              <a:rPr lang="en-US" altLang="ja-JP" sz="2200"/>
              <a:t>3803</a:t>
            </a:r>
            <a:r>
              <a:rPr lang="ja-JP" altLang="en-US" sz="2200"/>
              <a:t>）または </a:t>
            </a:r>
            <a:r>
              <a:rPr lang="en-US" altLang="ja-JP" sz="2200"/>
              <a:t>03-5399-7372</a:t>
            </a:r>
            <a:r>
              <a:rPr lang="ja-JP" altLang="en-US" sz="2200"/>
              <a:t>　　　</a:t>
            </a:r>
            <a:endParaRPr lang="en-US" altLang="ja-JP" sz="2200"/>
          </a:p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en-US" altLang="ja-JP" sz="2200"/>
              <a:t>	e-mail: hirano@ic.daito.ac.jp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 sz="2200"/>
              <a:t>※</a:t>
            </a:r>
            <a:r>
              <a:rPr lang="ja-JP" altLang="en-US" sz="2200"/>
              <a:t>　閲覧・問い合わせ </a:t>
            </a:r>
            <a:r>
              <a:rPr lang="en-US" altLang="ja-JP" sz="2200"/>
              <a:t>【</a:t>
            </a:r>
            <a:r>
              <a:rPr lang="ja-JP" altLang="en-US" sz="2200"/>
              <a:t>月・水</a:t>
            </a:r>
            <a:r>
              <a:rPr lang="en-US" altLang="ja-JP" sz="2200"/>
              <a:t>10:00-16:00</a:t>
            </a:r>
            <a:r>
              <a:rPr lang="ja-JP" altLang="en-US" sz="2200"/>
              <a:t>　火</a:t>
            </a:r>
            <a:r>
              <a:rPr lang="en-US" altLang="ja-JP" sz="2200"/>
              <a:t>10</a:t>
            </a:r>
            <a:r>
              <a:rPr lang="ja-JP" altLang="en-US" sz="2200"/>
              <a:t>：</a:t>
            </a:r>
            <a:r>
              <a:rPr lang="en-US" altLang="ja-JP" sz="2200"/>
              <a:t>00</a:t>
            </a:r>
            <a:r>
              <a:rPr lang="ja-JP" altLang="en-US" sz="2200"/>
              <a:t>～</a:t>
            </a:r>
            <a:r>
              <a:rPr lang="en-US" altLang="ja-JP" sz="2200"/>
              <a:t>14</a:t>
            </a:r>
            <a:r>
              <a:rPr lang="ja-JP" altLang="en-US" sz="2200"/>
              <a:t>：</a:t>
            </a:r>
            <a:r>
              <a:rPr lang="en-US" altLang="ja-JP" sz="2200"/>
              <a:t>45】</a:t>
            </a:r>
            <a:endParaRPr lang="ja-JP" altLang="en-US"/>
          </a:p>
        </p:txBody>
      </p:sp>
      <p:sp>
        <p:nvSpPr>
          <p:cNvPr id="44036" name="スライド番号プレースホルダー 2">
            <a:extLst>
              <a:ext uri="{FF2B5EF4-FFF2-40B4-BE49-F238E27FC236}">
                <a16:creationId xmlns:a16="http://schemas.microsoft.com/office/drawing/2014/main" id="{5B3950B6-7C9B-4A06-BBB2-159523FD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32A1708-B698-4A45-9624-3F242D5DFF4D}" type="slidenum">
              <a:rPr lang="en-US" altLang="ja-JP" sz="1400" smtClean="0">
                <a:solidFill>
                  <a:schemeClr val="tx2"/>
                </a:solidFill>
              </a:rPr>
              <a:pPr/>
              <a:t>17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57223-CC1B-4154-A4B8-ED089615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500" dirty="0">
                <a:latin typeface="+mn-ea"/>
                <a:ea typeface="+mn-ea"/>
              </a:rPr>
              <a:t>TOEFL-ITP </a:t>
            </a:r>
            <a:r>
              <a:rPr lang="ja-JP" altLang="en-US" sz="4500" dirty="0">
                <a:latin typeface="+mn-ea"/>
                <a:ea typeface="+mn-ea"/>
              </a:rPr>
              <a:t>スケジュール</a:t>
            </a:r>
          </a:p>
        </p:txBody>
      </p:sp>
      <p:sp>
        <p:nvSpPr>
          <p:cNvPr id="45059" name="コンテンツ プレースホルダー 2">
            <a:extLst>
              <a:ext uri="{FF2B5EF4-FFF2-40B4-BE49-F238E27FC236}">
                <a16:creationId xmlns:a16="http://schemas.microsoft.com/office/drawing/2014/main" id="{40DA7960-4222-4E35-90A5-16F6F687F7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国際交流センターで</a:t>
            </a:r>
            <a:r>
              <a:rPr lang="en-US" altLang="ja-JP"/>
              <a:t>TOEFL-ITP</a:t>
            </a:r>
            <a:r>
              <a:rPr lang="ja-JP" altLang="en-US"/>
              <a:t>の申し込みが出来ます。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/>
              <a:t>	</a:t>
            </a:r>
            <a:r>
              <a:rPr lang="ja-JP" altLang="en-US"/>
              <a:t> 申込期間</a:t>
            </a:r>
            <a:r>
              <a:rPr lang="en-US" altLang="ja-JP"/>
              <a:t>			</a:t>
            </a:r>
            <a:r>
              <a:rPr lang="ja-JP" altLang="en-US"/>
              <a:t>試験日</a:t>
            </a:r>
            <a:r>
              <a:rPr lang="en-US" altLang="ja-JP"/>
              <a:t>	</a:t>
            </a:r>
            <a:r>
              <a:rPr lang="ja-JP" altLang="en-US"/>
              <a:t>結果　　　　　　　　　　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回</a:t>
            </a:r>
            <a:r>
              <a:rPr lang="en-US" altLang="ja-JP"/>
              <a:t>	 5/13</a:t>
            </a:r>
            <a:r>
              <a:rPr lang="ja-JP" altLang="en-US"/>
              <a:t>（水）～</a:t>
            </a:r>
            <a:r>
              <a:rPr lang="en-US" altLang="ja-JP"/>
              <a:t>5/19</a:t>
            </a:r>
            <a:r>
              <a:rPr lang="ja-JP" altLang="en-US"/>
              <a:t>（火）</a:t>
            </a:r>
            <a:r>
              <a:rPr lang="en-US" altLang="ja-JP"/>
              <a:t>	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回</a:t>
            </a:r>
            <a:r>
              <a:rPr lang="en-US" altLang="ja-JP"/>
              <a:t>	 6/3</a:t>
            </a:r>
            <a:r>
              <a:rPr lang="ja-JP" altLang="en-US"/>
              <a:t>（水）～</a:t>
            </a:r>
            <a:r>
              <a:rPr lang="en-US" altLang="ja-JP"/>
              <a:t>6/9</a:t>
            </a:r>
            <a:r>
              <a:rPr lang="ja-JP" altLang="en-US"/>
              <a:t>（火）</a:t>
            </a:r>
            <a:r>
              <a:rPr lang="en-US" altLang="ja-JP"/>
              <a:t>	</a:t>
            </a:r>
            <a:r>
              <a:rPr lang="ja-JP" altLang="en-US"/>
              <a:t>　　　　　　　　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回</a:t>
            </a:r>
            <a:r>
              <a:rPr lang="en-US" altLang="ja-JP"/>
              <a:t>	 7/6</a:t>
            </a:r>
            <a:r>
              <a:rPr lang="ja-JP" altLang="en-US"/>
              <a:t>（月）～</a:t>
            </a:r>
            <a:r>
              <a:rPr lang="en-US" altLang="ja-JP"/>
              <a:t>7/10</a:t>
            </a:r>
            <a:r>
              <a:rPr lang="ja-JP" altLang="en-US"/>
              <a:t>（金）</a:t>
            </a:r>
            <a:r>
              <a:rPr lang="en-US" altLang="ja-JP"/>
              <a:t>	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回</a:t>
            </a:r>
            <a:r>
              <a:rPr lang="en-US" altLang="ja-JP"/>
              <a:t>	 9/23</a:t>
            </a:r>
            <a:r>
              <a:rPr lang="ja-JP" altLang="en-US"/>
              <a:t>（水）～</a:t>
            </a:r>
            <a:r>
              <a:rPr lang="en-US" altLang="ja-JP"/>
              <a:t>9/29</a:t>
            </a:r>
            <a:r>
              <a:rPr lang="ja-JP" altLang="en-US"/>
              <a:t>（火）</a:t>
            </a:r>
            <a:r>
              <a:rPr lang="en-US" altLang="ja-JP"/>
              <a:t>	10/24</a:t>
            </a:r>
            <a:r>
              <a:rPr lang="ja-JP" altLang="en-US"/>
              <a:t>（土）</a:t>
            </a:r>
            <a:r>
              <a:rPr lang="en-US" altLang="ja-JP"/>
              <a:t>	11/10</a:t>
            </a:r>
            <a:r>
              <a:rPr lang="ja-JP" altLang="en-US"/>
              <a:t>（火）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/>
              <a:t>※TOEFL-iBT</a:t>
            </a:r>
            <a:r>
              <a:rPr lang="ja-JP" altLang="en-US"/>
              <a:t>は</a:t>
            </a:r>
            <a:r>
              <a:rPr lang="en-US" altLang="ja-JP">
                <a:hlinkClick r:id="rId2"/>
              </a:rPr>
              <a:t>http://www.ets.org/toefl/</a:t>
            </a:r>
            <a:r>
              <a:rPr lang="ja-JP" altLang="en-US"/>
              <a:t>から申し込み。</a:t>
            </a: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/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ja-JP" altLang="en-US"/>
          </a:p>
        </p:txBody>
      </p:sp>
      <p:sp>
        <p:nvSpPr>
          <p:cNvPr id="45060" name="スライド番号プレースホルダー 2">
            <a:extLst>
              <a:ext uri="{FF2B5EF4-FFF2-40B4-BE49-F238E27FC236}">
                <a16:creationId xmlns:a16="http://schemas.microsoft.com/office/drawing/2014/main" id="{71D11DF0-9EEE-4B59-8312-8513C61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46FCFC1-E9F3-42DA-8D2E-D7B23A2947B8}" type="slidenum">
              <a:rPr lang="en-US" altLang="ja-JP" sz="1400" smtClean="0">
                <a:solidFill>
                  <a:schemeClr val="tx2"/>
                </a:solidFill>
              </a:rPr>
              <a:pPr/>
              <a:t>18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34E3FCBF-A051-4079-97E7-4B3B27D307F2}"/>
              </a:ext>
            </a:extLst>
          </p:cNvPr>
          <p:cNvSpPr/>
          <p:nvPr/>
        </p:nvSpPr>
        <p:spPr>
          <a:xfrm>
            <a:off x="5076825" y="2852738"/>
            <a:ext cx="358775" cy="108108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9E20B19-6701-43EB-9F02-27EAA36E5FB8}"/>
              </a:ext>
            </a:extLst>
          </p:cNvPr>
          <p:cNvSpPr/>
          <p:nvPr/>
        </p:nvSpPr>
        <p:spPr>
          <a:xfrm>
            <a:off x="5435600" y="2852738"/>
            <a:ext cx="2674938" cy="10810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新型コロナウイルスの影響により中止予定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C48C5-1842-46B0-A2B6-DE11D4F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500" dirty="0">
                <a:latin typeface="+mn-ea"/>
                <a:ea typeface="+mn-ea"/>
              </a:rPr>
              <a:t>TOEFL-ITP</a:t>
            </a:r>
            <a:r>
              <a:rPr lang="ja-JP" altLang="en-US" sz="4500" dirty="0">
                <a:latin typeface="+mn-ea"/>
                <a:ea typeface="+mn-ea"/>
              </a:rPr>
              <a:t>受験計画</a:t>
            </a:r>
          </a:p>
        </p:txBody>
      </p:sp>
      <p:sp>
        <p:nvSpPr>
          <p:cNvPr id="45059" name="コンテンツ プレースホルダー 2">
            <a:extLst>
              <a:ext uri="{FF2B5EF4-FFF2-40B4-BE49-F238E27FC236}">
                <a16:creationId xmlns:a16="http://schemas.microsoft.com/office/drawing/2014/main" id="{DBDF3CC8-2F62-4B44-9DC6-F97BB5D079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1557338"/>
            <a:ext cx="8147050" cy="4802187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400" dirty="0"/>
              <a:t>学内で受験できる</a:t>
            </a:r>
            <a:r>
              <a:rPr lang="en-US" altLang="ja-JP" sz="2400" dirty="0"/>
              <a:t>TOEFL-ITP</a:t>
            </a:r>
            <a:r>
              <a:rPr lang="ja-JP" altLang="en-US" sz="2400" dirty="0"/>
              <a:t>は、第</a:t>
            </a:r>
            <a:r>
              <a:rPr lang="en-US" altLang="ja-JP" sz="2400" dirty="0"/>
              <a:t>5</a:t>
            </a:r>
            <a:r>
              <a:rPr lang="ja-JP" altLang="en-US" sz="2400" dirty="0"/>
              <a:t>回</a:t>
            </a:r>
            <a:r>
              <a:rPr lang="en-US" altLang="ja-JP" sz="2400" dirty="0"/>
              <a:t>10</a:t>
            </a:r>
            <a:r>
              <a:rPr lang="ja-JP" altLang="en-US" sz="2400" dirty="0"/>
              <a:t>月</a:t>
            </a:r>
            <a:r>
              <a:rPr lang="en-US" altLang="ja-JP" sz="2400" dirty="0"/>
              <a:t>24</a:t>
            </a:r>
            <a:r>
              <a:rPr lang="ja-JP" altLang="en-US" sz="2400" dirty="0"/>
              <a:t>日（土）のみ！</a:t>
            </a:r>
            <a:endParaRPr lang="en-US" altLang="ja-JP" sz="24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400" dirty="0"/>
              <a:t>留学先大学の学部の授業を受講するには、</a:t>
            </a:r>
            <a:r>
              <a:rPr lang="en-US" altLang="ja-JP" sz="2400" dirty="0"/>
              <a:t>TOEFL500</a:t>
            </a:r>
            <a:r>
              <a:rPr lang="ja-JP" altLang="en-US" sz="2400" dirty="0"/>
              <a:t>（</a:t>
            </a:r>
            <a:r>
              <a:rPr lang="en-US" altLang="ja-JP" sz="2400" dirty="0"/>
              <a:t>TOEFL-IBT61)</a:t>
            </a:r>
            <a:r>
              <a:rPr lang="ja-JP" altLang="en-US" sz="2400" dirty="0"/>
              <a:t>が必要です。</a:t>
            </a:r>
            <a:endParaRPr lang="en-US" altLang="ja-JP" sz="24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400" dirty="0"/>
              <a:t>学外での試験にもぜひチャレンジして下さい。</a:t>
            </a:r>
            <a:endParaRPr lang="en-US" altLang="ja-JP" sz="2400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ja-JP" dirty="0">
              <a:latin typeface="+mn-ea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ja-JP" sz="2800" dirty="0">
                <a:latin typeface="+mn-ea"/>
              </a:rPr>
              <a:t>					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ja-JP" altLang="en-US" sz="2800" dirty="0">
                <a:latin typeface="+mn-ea"/>
              </a:rPr>
              <a:t>第</a:t>
            </a:r>
            <a:r>
              <a:rPr lang="en-US" altLang="ja-JP" sz="2800" dirty="0">
                <a:latin typeface="+mn-ea"/>
              </a:rPr>
              <a:t>5</a:t>
            </a:r>
            <a:r>
              <a:rPr lang="ja-JP" altLang="en-US" sz="2800" dirty="0">
                <a:latin typeface="+mn-ea"/>
              </a:rPr>
              <a:t>回：</a:t>
            </a:r>
            <a:r>
              <a:rPr lang="en-US" altLang="ja-JP" sz="2800" dirty="0">
                <a:latin typeface="+mn-ea"/>
              </a:rPr>
              <a:t>10</a:t>
            </a:r>
            <a:r>
              <a:rPr lang="ja-JP" altLang="en-US" sz="2800" dirty="0">
                <a:latin typeface="+mn-ea"/>
              </a:rPr>
              <a:t>月</a:t>
            </a:r>
            <a:r>
              <a:rPr lang="en-US" altLang="ja-JP" sz="2800" dirty="0">
                <a:latin typeface="+mn-ea"/>
              </a:rPr>
              <a:t>24</a:t>
            </a:r>
            <a:r>
              <a:rPr lang="ja-JP" altLang="en-US" sz="2800" dirty="0">
                <a:latin typeface="+mn-ea"/>
              </a:rPr>
              <a:t>日（土）</a:t>
            </a:r>
            <a:r>
              <a:rPr lang="en-US" altLang="ja-JP" sz="2800" dirty="0">
                <a:latin typeface="+mn-ea"/>
              </a:rPr>
              <a:t>	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←学内</a:t>
            </a:r>
            <a:r>
              <a:rPr lang="en-US" altLang="ja-JP" sz="2800" dirty="0">
                <a:solidFill>
                  <a:srgbClr val="FF0000"/>
                </a:solidFill>
                <a:latin typeface="+mn-ea"/>
              </a:rPr>
              <a:t>TOEFL-ITP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n-ea"/>
              </a:rPr>
              <a:t>				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　　受験チャンス</a:t>
            </a:r>
            <a:r>
              <a:rPr lang="ja-JP" altLang="en-US" sz="2800" dirty="0"/>
              <a:t>　</a:t>
            </a:r>
            <a:endParaRPr lang="en-US" altLang="ja-JP" dirty="0"/>
          </a:p>
        </p:txBody>
      </p:sp>
      <p:sp>
        <p:nvSpPr>
          <p:cNvPr id="46084" name="スライド番号プレースホルダー 2">
            <a:extLst>
              <a:ext uri="{FF2B5EF4-FFF2-40B4-BE49-F238E27FC236}">
                <a16:creationId xmlns:a16="http://schemas.microsoft.com/office/drawing/2014/main" id="{C872DDCF-D95D-4F4B-8C32-CCED2CEB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C3C9D01-6182-44B0-8F1A-7ADA260C647E}" type="slidenum">
              <a:rPr lang="en-US" altLang="ja-JP" sz="1400" smtClean="0">
                <a:solidFill>
                  <a:schemeClr val="tx2"/>
                </a:solidFill>
              </a:rPr>
              <a:pPr/>
              <a:t>19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AD7940-F6BF-430C-8E7E-3D89601A82BF}"/>
              </a:ext>
            </a:extLst>
          </p:cNvPr>
          <p:cNvSpPr/>
          <p:nvPr/>
        </p:nvSpPr>
        <p:spPr>
          <a:xfrm>
            <a:off x="555625" y="4148138"/>
            <a:ext cx="3224213" cy="5762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>
            <a:extLst>
              <a:ext uri="{FF2B5EF4-FFF2-40B4-BE49-F238E27FC236}">
                <a16:creationId xmlns:a16="http://schemas.microsoft.com/office/drawing/2014/main" id="{305DCA1B-D295-4EC9-9A09-F73BC191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800"/>
              <a:t>単位振替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56C96F-5AE0-4290-B984-DAB9BCE0F5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ja-JP" altLang="en-US" sz="3600" dirty="0"/>
              <a:t>留学先</a:t>
            </a:r>
            <a:r>
              <a:rPr lang="ja-JP" altLang="en-US" sz="3600" b="1" dirty="0"/>
              <a:t>大学</a:t>
            </a:r>
            <a:r>
              <a:rPr lang="ja-JP" altLang="en-US" sz="3600" dirty="0"/>
              <a:t>・</a:t>
            </a:r>
            <a:r>
              <a:rPr lang="ja-JP" altLang="en-US" sz="3600" b="1" dirty="0"/>
              <a:t>語学学校</a:t>
            </a:r>
            <a:r>
              <a:rPr lang="ja-JP" altLang="en-US" sz="3600" dirty="0"/>
              <a:t>での修得単位</a:t>
            </a:r>
            <a:endParaRPr lang="en-US" altLang="ja-JP" sz="36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altLang="ja-JP" sz="3600" dirty="0"/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ja-JP" altLang="en-US" sz="8000" b="1" dirty="0">
                <a:solidFill>
                  <a:schemeClr val="accent2"/>
                </a:solidFill>
                <a:latin typeface="+mn-ea"/>
              </a:rPr>
              <a:t>４８単位</a:t>
            </a:r>
            <a:endParaRPr lang="en-US" altLang="ja-JP" sz="8000" b="1" dirty="0">
              <a:solidFill>
                <a:schemeClr val="accent2"/>
              </a:solidFill>
              <a:latin typeface="+mn-ea"/>
            </a:endParaRP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en-US" altLang="ja-JP" sz="2800" b="1" dirty="0">
              <a:solidFill>
                <a:schemeClr val="accent2"/>
              </a:solidFill>
            </a:endParaRP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ja-JP" altLang="en-US" sz="4000" dirty="0" err="1"/>
              <a:t>まで</a:t>
            </a:r>
            <a:r>
              <a:rPr lang="ja-JP" altLang="en-US" sz="4000" dirty="0"/>
              <a:t>大東文化大学の単位に振替可能</a:t>
            </a:r>
          </a:p>
        </p:txBody>
      </p:sp>
      <p:sp>
        <p:nvSpPr>
          <p:cNvPr id="28676" name="スライド番号プレースホルダー 3">
            <a:extLst>
              <a:ext uri="{FF2B5EF4-FFF2-40B4-BE49-F238E27FC236}">
                <a16:creationId xmlns:a16="http://schemas.microsoft.com/office/drawing/2014/main" id="{ECA8CA1F-F787-4A2C-93C7-9301B3A1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577CF72-D78B-43EE-9582-A87B8B9CE202}" type="slidenum">
              <a:rPr lang="en-US" altLang="ja-JP" sz="1400" smtClean="0">
                <a:solidFill>
                  <a:schemeClr val="tx2"/>
                </a:solidFill>
              </a:rPr>
              <a:pPr/>
              <a:t>2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9AC1E8-E9BD-4057-9F1D-9B343AF6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英語圏長期留学の種類</a:t>
            </a:r>
          </a:p>
        </p:txBody>
      </p:sp>
      <p:sp>
        <p:nvSpPr>
          <p:cNvPr id="29699" name="コンテンツ プレースホルダー 2">
            <a:extLst>
              <a:ext uri="{FF2B5EF4-FFF2-40B4-BE49-F238E27FC236}">
                <a16:creationId xmlns:a16="http://schemas.microsoft.com/office/drawing/2014/main" id="{E6705906-E51D-4D11-9907-9A8695DB6D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3400">
                <a:latin typeface="ＭＳ Ｐゴシック" panose="020B0600070205080204" pitchFamily="50" charset="-128"/>
              </a:rPr>
              <a:t>１</a:t>
            </a:r>
            <a:r>
              <a:rPr lang="en-US" altLang="ja-JP" sz="3400">
                <a:latin typeface="ＭＳ Ｐゴシック" panose="020B0600070205080204" pitchFamily="50" charset="-128"/>
              </a:rPr>
              <a:t>. </a:t>
            </a:r>
            <a:r>
              <a:rPr lang="ja-JP" altLang="en-US" sz="3400">
                <a:latin typeface="ＭＳ Ｐゴシック" panose="020B0600070205080204" pitchFamily="50" charset="-128"/>
              </a:rPr>
              <a:t>大東文化大学奨学金留学</a:t>
            </a: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3400">
                <a:latin typeface="ＭＳ Ｐゴシック" panose="020B0600070205080204" pitchFamily="50" charset="-128"/>
              </a:rPr>
              <a:t>２</a:t>
            </a:r>
            <a:r>
              <a:rPr lang="en-US" altLang="ja-JP" sz="3400">
                <a:latin typeface="ＭＳ Ｐゴシック" panose="020B0600070205080204" pitchFamily="50" charset="-128"/>
              </a:rPr>
              <a:t>. </a:t>
            </a:r>
            <a:r>
              <a:rPr lang="ja-JP" altLang="en-US" sz="3200">
                <a:latin typeface="ＭＳ Ｐゴシック" panose="020B0600070205080204" pitchFamily="50" charset="-128"/>
              </a:rPr>
              <a:t>大東文化大学との交流協定による交換留学</a:t>
            </a:r>
            <a:endParaRPr lang="en-US" altLang="ja-JP" sz="32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3400">
                <a:latin typeface="ＭＳ Ｐゴシック" panose="020B0600070205080204" pitchFamily="50" charset="-128"/>
              </a:rPr>
              <a:t>　</a:t>
            </a: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3400">
                <a:latin typeface="ＭＳ Ｐゴシック" panose="020B0600070205080204" pitchFamily="50" charset="-128"/>
              </a:rPr>
              <a:t>３．授業料減免プログラムによる留学</a:t>
            </a: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>
                <a:latin typeface="ＭＳ Ｐゴシック" panose="020B0600070205080204" pitchFamily="50" charset="-128"/>
              </a:rPr>
              <a:t>　</a:t>
            </a: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3400">
                <a:latin typeface="ＭＳ Ｐゴシック" panose="020B0600070205080204" pitchFamily="50" charset="-128"/>
              </a:rPr>
              <a:t>４．私費留学</a:t>
            </a:r>
            <a:endParaRPr lang="en-US" altLang="ja-JP" sz="34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3400">
              <a:latin typeface="ＭＳ Ｐゴシック" panose="020B0600070205080204" pitchFamily="50" charset="-128"/>
            </a:endParaRPr>
          </a:p>
        </p:txBody>
      </p:sp>
      <p:sp>
        <p:nvSpPr>
          <p:cNvPr id="29700" name="スライド番号プレースホルダー 3">
            <a:extLst>
              <a:ext uri="{FF2B5EF4-FFF2-40B4-BE49-F238E27FC236}">
                <a16:creationId xmlns:a16="http://schemas.microsoft.com/office/drawing/2014/main" id="{0A33B913-F08A-4EE1-A226-33E4379F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D8F157-3A48-4D3F-B6F8-CCB3594F3175}" type="slidenum">
              <a:rPr lang="en-US" altLang="ja-JP" sz="1400" smtClean="0">
                <a:solidFill>
                  <a:schemeClr val="tx2"/>
                </a:solidFill>
              </a:rPr>
              <a:pPr/>
              <a:t>3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23B91-759E-4ED2-9E4C-8EF0E57D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500" dirty="0">
                <a:latin typeface="+mn-ea"/>
                <a:ea typeface="+mn-ea"/>
              </a:rPr>
              <a:t>1. </a:t>
            </a:r>
            <a:r>
              <a:rPr lang="ja-JP" altLang="en-US" sz="4500" dirty="0">
                <a:latin typeface="+mn-ea"/>
                <a:ea typeface="+mn-ea"/>
              </a:rPr>
              <a:t>大東文化大学奨学金留学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2BD74A-F965-4351-BF30-ED3F3C45A5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500" dirty="0">
                <a:solidFill>
                  <a:srgbClr val="7030A0"/>
                </a:solidFill>
                <a:latin typeface="HGS創英ﾌﾟﾚｾﾞﾝｽEB" pitchFamily="18" charset="-128"/>
                <a:ea typeface="HGS創英ﾌﾟﾚｾﾞﾝｽEB" pitchFamily="18" charset="-128"/>
              </a:rPr>
              <a:t>英語学科に承認を受けた教育機関に留学</a:t>
            </a:r>
            <a:endParaRPr lang="en-US" altLang="ja-JP" sz="3500" dirty="0">
              <a:solidFill>
                <a:srgbClr val="7030A0"/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400" dirty="0">
                <a:latin typeface="+mn-ea"/>
              </a:rPr>
              <a:t>（</a:t>
            </a:r>
            <a:r>
              <a:rPr lang="en-US" altLang="ja-JP" sz="3400" dirty="0">
                <a:latin typeface="+mn-ea"/>
              </a:rPr>
              <a:t>『</a:t>
            </a:r>
            <a:r>
              <a:rPr lang="ja-JP" altLang="en-US" sz="3400" dirty="0">
                <a:latin typeface="+mn-ea"/>
              </a:rPr>
              <a:t>徑</a:t>
            </a:r>
            <a:r>
              <a:rPr lang="ja-JP" altLang="en-US" sz="1600" dirty="0">
                <a:latin typeface="+mn-ea"/>
              </a:rPr>
              <a:t>みち</a:t>
            </a:r>
            <a:r>
              <a:rPr lang="en-US" altLang="ja-JP" sz="3400" dirty="0">
                <a:latin typeface="+mn-ea"/>
              </a:rPr>
              <a:t>』</a:t>
            </a:r>
            <a:r>
              <a:rPr lang="ja-JP" altLang="en-US" sz="3400" dirty="0">
                <a:latin typeface="+mn-ea"/>
              </a:rPr>
              <a:t>で過去の派遣学校一覧を参照）</a:t>
            </a:r>
            <a:endParaRPr lang="en-US" altLang="ja-JP" sz="3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ja-JP" sz="2400" dirty="0">
                <a:solidFill>
                  <a:srgbClr val="00B050"/>
                </a:solidFill>
              </a:rPr>
              <a:t>※</a:t>
            </a:r>
            <a:r>
              <a:rPr lang="ja-JP" altLang="en-US" sz="2400" dirty="0">
                <a:solidFill>
                  <a:srgbClr val="00B050"/>
                </a:solidFill>
              </a:rPr>
              <a:t>過去に承認されたことない大学へ留学希望の場合、教授会承認が必要です。早目に相談してください（担当　平野）。</a:t>
            </a:r>
            <a:endParaRPr lang="en-US" altLang="ja-JP" sz="2400" dirty="0">
              <a:solidFill>
                <a:srgbClr val="00B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ja-JP" sz="2400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3000" b="1" dirty="0">
                <a:latin typeface="AR P丸ゴシック体M" pitchFamily="50" charset="-128"/>
                <a:ea typeface="AR P丸ゴシック体M" pitchFamily="50" charset="-128"/>
              </a:rPr>
              <a:t>募集人数： ２名</a:t>
            </a:r>
            <a:endParaRPr lang="en-US" altLang="ja-JP" sz="30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3000" b="1" dirty="0">
                <a:latin typeface="AR P丸ゴシック体M" pitchFamily="50" charset="-128"/>
                <a:ea typeface="AR P丸ゴシック体M" pitchFamily="50" charset="-128"/>
              </a:rPr>
              <a:t>資格： 現</a:t>
            </a:r>
            <a:r>
              <a:rPr lang="en-US" altLang="ja-JP" sz="3000" b="1" dirty="0">
                <a:latin typeface="AR P丸ゴシック体M" pitchFamily="50" charset="-128"/>
                <a:ea typeface="AR P丸ゴシック体M" pitchFamily="50" charset="-128"/>
              </a:rPr>
              <a:t>1</a:t>
            </a:r>
            <a:r>
              <a:rPr lang="ja-JP" altLang="en-US" sz="3000" b="1" dirty="0">
                <a:latin typeface="AR P丸ゴシック体M" pitchFamily="50" charset="-128"/>
                <a:ea typeface="AR P丸ゴシック体M" pitchFamily="50" charset="-128"/>
              </a:rPr>
              <a:t>年生以上</a:t>
            </a:r>
            <a:endParaRPr lang="en-US" altLang="ja-JP" sz="30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ja-JP" altLang="en-US" sz="3400" b="1" dirty="0">
                <a:latin typeface="AR P丸ゴシック体M" pitchFamily="50" charset="-128"/>
                <a:ea typeface="AR P丸ゴシック体M" pitchFamily="50" charset="-128"/>
              </a:rPr>
              <a:t>奨学金</a:t>
            </a:r>
            <a:endParaRPr lang="en-US" altLang="ja-JP" sz="34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000" b="1" dirty="0">
                <a:latin typeface="AR P丸ゴシック体M" pitchFamily="50" charset="-128"/>
                <a:ea typeface="AR P丸ゴシック体M" pitchFamily="50" charset="-128"/>
              </a:rPr>
              <a:t>大東文化大学授業料相当額＋上限</a:t>
            </a:r>
            <a:r>
              <a:rPr lang="en-US" altLang="ja-JP" sz="3000" b="1" dirty="0">
                <a:latin typeface="AR P丸ゴシック体M" pitchFamily="50" charset="-128"/>
                <a:ea typeface="AR P丸ゴシック体M" pitchFamily="50" charset="-128"/>
              </a:rPr>
              <a:t>100</a:t>
            </a:r>
            <a:r>
              <a:rPr lang="ja-JP" altLang="en-US" sz="3000" b="1" dirty="0">
                <a:latin typeface="AR P丸ゴシック体M" pitchFamily="50" charset="-128"/>
                <a:ea typeface="AR P丸ゴシック体M" pitchFamily="50" charset="-128"/>
              </a:rPr>
              <a:t>万円支給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3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ja-JP" altLang="en-US" sz="3400" dirty="0">
              <a:latin typeface="+mn-ea"/>
            </a:endParaRPr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AE040469-FBA1-4909-A2D5-033AADE4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AD2DE5-A450-42B4-BEFF-D3DD7E697A05}" type="slidenum">
              <a:rPr lang="en-US" altLang="ja-JP" sz="1400" smtClean="0">
                <a:solidFill>
                  <a:schemeClr val="tx2"/>
                </a:solidFill>
              </a:rPr>
              <a:pPr/>
              <a:t>4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A82AC-5851-49A0-9D72-455D2694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latin typeface="+mn-ea"/>
                <a:ea typeface="+mn-ea"/>
              </a:rPr>
              <a:t>「埼玉発世界行き」奨学金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C5B0F2-07F2-4F73-84FE-4BF4E4D03F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2700" dirty="0">
                <a:latin typeface="+mn-ea"/>
              </a:rPr>
              <a:t>対象：</a:t>
            </a:r>
            <a:endParaRPr lang="en-US" altLang="ja-JP" sz="2700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700" dirty="0">
                <a:latin typeface="+mn-ea"/>
              </a:rPr>
              <a:t>　</a:t>
            </a:r>
            <a:r>
              <a:rPr lang="ja-JP" altLang="en-US" sz="2800" dirty="0">
                <a:latin typeface="+mn-ea"/>
              </a:rPr>
              <a:t>現</a:t>
            </a:r>
            <a:r>
              <a:rPr lang="en-US" altLang="ja-JP" sz="2800" dirty="0">
                <a:latin typeface="+mn-ea"/>
              </a:rPr>
              <a:t>1</a:t>
            </a:r>
            <a:r>
              <a:rPr lang="ja-JP" altLang="en-US" sz="2800" dirty="0">
                <a:latin typeface="+mn-ea"/>
              </a:rPr>
              <a:t>年生（</a:t>
            </a:r>
            <a:r>
              <a:rPr lang="en-US" altLang="ja-JP" sz="2800" dirty="0">
                <a:latin typeface="+mn-ea"/>
              </a:rPr>
              <a:t>2</a:t>
            </a:r>
            <a:r>
              <a:rPr lang="ja-JP" altLang="en-US" sz="2800" dirty="0">
                <a:latin typeface="+mn-ea"/>
              </a:rPr>
              <a:t>年次に留学）または埼玉県在住の者</a:t>
            </a:r>
            <a:endParaRPr lang="en-US" altLang="ja-JP" sz="2800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800" dirty="0">
                <a:latin typeface="+mn-ea"/>
              </a:rPr>
              <a:t>　英語圏（留学２～３）への留学者</a:t>
            </a:r>
            <a:endParaRPr lang="en-US" altLang="ja-JP" sz="2800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sz="2800" dirty="0">
                <a:latin typeface="+mn-ea"/>
              </a:rPr>
              <a:t>　フランス語圏への留学者</a:t>
            </a:r>
            <a:endParaRPr lang="en-US" altLang="zh-CN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2800" dirty="0">
                <a:latin typeface="+mn-ea"/>
              </a:rPr>
              <a:t>支給額：</a:t>
            </a:r>
            <a:r>
              <a:rPr lang="zh-CN" altLang="en-US" sz="2800" dirty="0">
                <a:latin typeface="+mn-ea"/>
              </a:rPr>
              <a:t>２０万円以内</a:t>
            </a:r>
            <a:r>
              <a:rPr lang="ja-JP" altLang="en-US" sz="2800" dirty="0">
                <a:latin typeface="+mn-ea"/>
              </a:rPr>
              <a:t>　</a:t>
            </a: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2700" dirty="0">
                <a:latin typeface="+mn-ea"/>
              </a:rPr>
              <a:t>詳細は「グローバル人材センター埼玉」ホームページを参照</a:t>
            </a:r>
            <a:endParaRPr lang="en-US" altLang="ja-JP" sz="2700" dirty="0">
              <a:latin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ja-JP" sz="2700" dirty="0">
                <a:latin typeface="+mn-ea"/>
                <a:hlinkClick r:id="rId2"/>
              </a:rPr>
              <a:t>http://www.ggsaitama.jp/</a:t>
            </a:r>
            <a:endParaRPr lang="en-US" altLang="ja-JP" sz="27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ja-JP" sz="2800" dirty="0">
                <a:latin typeface="+mn-ea"/>
              </a:rPr>
              <a:t>※</a:t>
            </a:r>
            <a:r>
              <a:rPr lang="ja-JP" altLang="en-US" sz="2800" dirty="0">
                <a:latin typeface="+mn-ea"/>
              </a:rPr>
              <a:t>その他 単位振替を希望の場合 外部の奨学金（トビタテ留学ジャパン等）で留学する場合も選考試験に応募すること</a:t>
            </a:r>
          </a:p>
        </p:txBody>
      </p:sp>
      <p:sp>
        <p:nvSpPr>
          <p:cNvPr id="31748" name="スライド番号プレースホルダー 3">
            <a:extLst>
              <a:ext uri="{FF2B5EF4-FFF2-40B4-BE49-F238E27FC236}">
                <a16:creationId xmlns:a16="http://schemas.microsoft.com/office/drawing/2014/main" id="{69335CC0-E2A0-49D4-818D-D0B93244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B9AF36C-4F8A-4F79-92E1-28D1E74D705A}" type="slidenum">
              <a:rPr lang="en-US" altLang="ja-JP" sz="1400" smtClean="0">
                <a:solidFill>
                  <a:schemeClr val="tx2"/>
                </a:solidFill>
              </a:rPr>
              <a:pPr/>
              <a:t>5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E3B38-9431-4709-9EEB-A84F03DE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latin typeface="+mn-ea"/>
                <a:ea typeface="+mn-ea"/>
              </a:rPr>
              <a:t>２．大学との交流協定による交換留学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8171AF-B9B6-41AC-B9BE-F587BD2944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300" b="1" dirty="0">
                <a:solidFill>
                  <a:srgbClr val="C00000"/>
                </a:solidFill>
                <a:latin typeface="+mn-ea"/>
              </a:rPr>
              <a:t>　</a:t>
            </a:r>
            <a:r>
              <a:rPr lang="ja-JP" altLang="en-US" sz="4300" dirty="0">
                <a:solidFill>
                  <a:srgbClr val="0070C0"/>
                </a:solidFill>
                <a:latin typeface="HGS創英ﾌﾟﾚｾﾞﾝｽEB" pitchFamily="18" charset="-128"/>
                <a:ea typeface="HGS創英ﾌﾟﾚｾﾞﾝｽEB" pitchFamily="18" charset="-128"/>
              </a:rPr>
              <a:t>フィンドレー大学</a:t>
            </a:r>
            <a:endParaRPr lang="en-US" altLang="ja-JP" sz="4300" dirty="0">
              <a:solidFill>
                <a:srgbClr val="0070C0"/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3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000" dirty="0">
                <a:latin typeface="+mn-ea"/>
              </a:rPr>
              <a:t>募集人数：１名</a:t>
            </a:r>
            <a:endParaRPr lang="en-US" altLang="ja-JP" sz="3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000" dirty="0">
                <a:latin typeface="+mn-ea"/>
              </a:rPr>
              <a:t>（予定）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3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000" dirty="0">
                <a:latin typeface="+mn-ea"/>
              </a:rPr>
              <a:t>　　　　　　　</a:t>
            </a:r>
            <a:r>
              <a:rPr lang="ja-JP" altLang="en-US" sz="3500" b="1" dirty="0">
                <a:latin typeface="+mn-ea"/>
              </a:rPr>
              <a:t>特典</a:t>
            </a:r>
            <a:endParaRPr lang="en-US" altLang="ja-JP" sz="3500" b="1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000" dirty="0">
                <a:latin typeface="+mn-ea"/>
              </a:rPr>
              <a:t>フィンドレー大学の授業料免除</a:t>
            </a:r>
            <a:endParaRPr lang="en-US" altLang="ja-JP" sz="3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000" dirty="0">
                <a:latin typeface="+mn-ea"/>
              </a:rPr>
              <a:t>（大東文化大学の学費は必要）</a:t>
            </a:r>
            <a:endParaRPr lang="en-US" altLang="ja-JP" sz="3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30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3500" dirty="0">
                <a:latin typeface="+mn-ea"/>
              </a:rPr>
              <a:t>資格：</a:t>
            </a:r>
            <a:r>
              <a:rPr lang="en-US" altLang="ja-JP" sz="3900" b="1" dirty="0">
                <a:latin typeface="+mn-ea"/>
              </a:rPr>
              <a:t>TOEFL 500 (IBT61)</a:t>
            </a:r>
            <a:r>
              <a:rPr lang="ja-JP" altLang="en-US" sz="3500" dirty="0">
                <a:latin typeface="+mn-ea"/>
              </a:rPr>
              <a:t>　（語学学校あり）</a:t>
            </a:r>
            <a:r>
              <a:rPr lang="en-US" altLang="ja-JP" sz="3000" dirty="0">
                <a:latin typeface="+mn-ea"/>
              </a:rPr>
              <a:t>	</a:t>
            </a:r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B1254569-755E-4F19-9728-9AA8206F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A7ABED6-1A9A-4829-B767-0A3B26BE3235}" type="slidenum">
              <a:rPr lang="en-US" altLang="ja-JP" sz="1400" smtClean="0">
                <a:solidFill>
                  <a:schemeClr val="tx2"/>
                </a:solidFill>
              </a:rPr>
              <a:pPr/>
              <a:t>6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pic>
        <p:nvPicPr>
          <p:cNvPr id="32773" name="Picture 3">
            <a:extLst>
              <a:ext uri="{FF2B5EF4-FFF2-40B4-BE49-F238E27FC236}">
                <a16:creationId xmlns:a16="http://schemas.microsoft.com/office/drawing/2014/main" id="{60CE58E8-3B5E-4F38-8E6D-17DD0C19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1612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>
            <a:extLst>
              <a:ext uri="{FF2B5EF4-FFF2-40B4-BE49-F238E27FC236}">
                <a16:creationId xmlns:a16="http://schemas.microsoft.com/office/drawing/2014/main" id="{BCAFE48B-DBE2-47FD-913C-D42BB76E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362075"/>
            <a:ext cx="34004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9CAE7-5684-4595-AD13-719C71B9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500" dirty="0">
                <a:latin typeface="+mn-ea"/>
                <a:ea typeface="+mn-ea"/>
              </a:rPr>
              <a:t>留学費用　フィンドレー大学</a:t>
            </a:r>
          </a:p>
        </p:txBody>
      </p:sp>
      <p:sp>
        <p:nvSpPr>
          <p:cNvPr id="33795" name="コンテンツ プレースホルダー 2">
            <a:extLst>
              <a:ext uri="{FF2B5EF4-FFF2-40B4-BE49-F238E27FC236}">
                <a16:creationId xmlns:a16="http://schemas.microsoft.com/office/drawing/2014/main" id="{34C4B223-CA70-461C-90D4-F57238322F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513" cy="523398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 b="1">
                <a:latin typeface="ＭＳ Ｐゴシック" panose="020B0600070205080204" pitchFamily="50" charset="-128"/>
              </a:rPr>
              <a:t>交換留学、１学期（</a:t>
            </a:r>
            <a:r>
              <a:rPr lang="en-US" altLang="ja-JP" sz="1900" b="1">
                <a:latin typeface="ＭＳ Ｐゴシック" panose="020B0600070205080204" pitchFamily="50" charset="-128"/>
              </a:rPr>
              <a:t>8</a:t>
            </a:r>
            <a:r>
              <a:rPr lang="ja-JP" altLang="en-US" sz="1900" b="1">
                <a:latin typeface="ＭＳ Ｐゴシック" panose="020B0600070205080204" pitchFamily="50" charset="-128"/>
              </a:rPr>
              <a:t>月～</a:t>
            </a:r>
            <a:r>
              <a:rPr lang="en-US" altLang="ja-JP" sz="1900" b="1">
                <a:latin typeface="ＭＳ Ｐゴシック" panose="020B0600070205080204" pitchFamily="50" charset="-128"/>
              </a:rPr>
              <a:t>12</a:t>
            </a:r>
            <a:r>
              <a:rPr lang="ja-JP" altLang="en-US" sz="1900" b="1">
                <a:latin typeface="ＭＳ Ｐゴシック" panose="020B0600070205080204" pitchFamily="50" charset="-128"/>
              </a:rPr>
              <a:t>月）の計算</a:t>
            </a:r>
            <a:endParaRPr lang="en-US" altLang="ja-JP" sz="1900" b="1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★現地で支払うもの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語学学校費、学部授業料、学生活動費、一般サービス費・・・免除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食費及び寮費　　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61</a:t>
            </a:r>
            <a:r>
              <a:rPr lang="ja-JP" altLang="en-US" sz="1900">
                <a:latin typeface="ＭＳ Ｐゴシック" panose="020B0600070205080204" pitchFamily="50" charset="-128"/>
              </a:rPr>
              <a:t>万円～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（入る寮によって値段は異なります。）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教科書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8</a:t>
            </a:r>
            <a:r>
              <a:rPr lang="ja-JP" altLang="en-US" sz="1900">
                <a:latin typeface="ＭＳ Ｐゴシック" panose="020B0600070205080204" pitchFamily="50" charset="-128"/>
              </a:rPr>
              <a:t>万円～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 sz="1900">
                <a:latin typeface="ＭＳ Ｐゴシック" panose="020B0600070205080204" pitchFamily="50" charset="-128"/>
              </a:rPr>
              <a:t>※</a:t>
            </a:r>
            <a:r>
              <a:rPr lang="ja-JP" altLang="en-US" sz="1900">
                <a:latin typeface="ＭＳ Ｐゴシック" panose="020B0600070205080204" pitchFamily="50" charset="-128"/>
              </a:rPr>
              <a:t>その他個人の生活費がかかります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★日本で支払うもの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保険（</a:t>
            </a:r>
            <a:r>
              <a:rPr lang="en-US" altLang="ja-JP" sz="1900">
                <a:latin typeface="ＭＳ Ｐゴシック" panose="020B0600070205080204" pitchFamily="50" charset="-128"/>
              </a:rPr>
              <a:t>1</a:t>
            </a:r>
            <a:r>
              <a:rPr lang="ja-JP" altLang="en-US" sz="1900">
                <a:latin typeface="ＭＳ Ｐゴシック" panose="020B0600070205080204" pitchFamily="50" charset="-128"/>
              </a:rPr>
              <a:t>年間</a:t>
            </a:r>
            <a:r>
              <a:rPr lang="en-US" altLang="ja-JP" sz="1900">
                <a:latin typeface="ＭＳ Ｐゴシック" panose="020B0600070205080204" pitchFamily="50" charset="-128"/>
              </a:rPr>
              <a:t>) 	 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10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渡航費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24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US" altLang="ja-JP" sz="1900">
              <a:solidFill>
                <a:srgbClr val="3E5D78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秋・春学期（８月～５月）の場合は約</a:t>
            </a:r>
            <a:r>
              <a:rPr lang="en-US" altLang="ja-JP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170</a:t>
            </a: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万円の残高証明が必要です。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※1</a:t>
            </a:r>
            <a:r>
              <a:rPr lang="ja-JP" altLang="en-US" sz="1600">
                <a:latin typeface="ＭＳ Ｐゴシック" panose="020B0600070205080204" pitchFamily="50" charset="-128"/>
              </a:rPr>
              <a:t>ドル</a:t>
            </a:r>
            <a:r>
              <a:rPr lang="en-US" altLang="ja-JP" sz="1600">
                <a:latin typeface="ＭＳ Ｐゴシック" panose="020B0600070205080204" pitchFamily="50" charset="-128"/>
              </a:rPr>
              <a:t>=120</a:t>
            </a:r>
            <a:r>
              <a:rPr lang="ja-JP" altLang="en-US" sz="1600">
                <a:latin typeface="ＭＳ Ｐゴシック" panose="020B0600070205080204" pitchFamily="50" charset="-128"/>
              </a:rPr>
              <a:t>円としての概算です。</a:t>
            </a:r>
            <a:endParaRPr lang="en-US" altLang="ja-JP" sz="1600">
              <a:latin typeface="ＭＳ Ｐゴシック" panose="020B0600070205080204" pitchFamily="50" charset="-128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※</a:t>
            </a:r>
            <a:r>
              <a:rPr lang="ja-JP" altLang="en-US" sz="1600">
                <a:latin typeface="ＭＳ Ｐゴシック" panose="020B0600070205080204" pitchFamily="50" charset="-128"/>
              </a:rPr>
              <a:t>各大学の費用は予告なく変更になる場合があります。</a:t>
            </a:r>
            <a:endParaRPr lang="en-US" altLang="ja-JP" sz="1600">
              <a:latin typeface="ＭＳ Ｐゴシック" panose="020B0600070205080204" pitchFamily="50" charset="-128"/>
            </a:endParaRPr>
          </a:p>
        </p:txBody>
      </p:sp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447748BD-71FB-4731-A835-3920D408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0742784-B1E6-46E5-B6BF-6BE859D19109}" type="slidenum">
              <a:rPr lang="en-US" altLang="ja-JP" sz="1400" smtClean="0">
                <a:solidFill>
                  <a:schemeClr val="tx2"/>
                </a:solidFill>
              </a:rPr>
              <a:pPr/>
              <a:t>7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EAA546BE-2AA4-4DB3-8470-8E83A65EB918}"/>
              </a:ext>
            </a:extLst>
          </p:cNvPr>
          <p:cNvSpPr/>
          <p:nvPr/>
        </p:nvSpPr>
        <p:spPr>
          <a:xfrm>
            <a:off x="395288" y="2060575"/>
            <a:ext cx="61912" cy="863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endParaRPr kumimoji="1" lang="ja-JP" altLang="en-US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461954-213C-44CC-BBF0-CAE409DF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latin typeface="+mn-ea"/>
                <a:ea typeface="+mn-ea"/>
              </a:rPr>
              <a:t>２．大学との交流協定による交換留学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B65D48-1417-4E36-AF3F-6989F31457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5700" dirty="0">
                <a:solidFill>
                  <a:schemeClr val="accent6">
                    <a:lumMod val="75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サウスイーストミズーリ州立大学</a:t>
            </a:r>
            <a:endParaRPr lang="en-US" altLang="ja-JP" sz="5700" dirty="0">
              <a:solidFill>
                <a:schemeClr val="accent6">
                  <a:lumMod val="75000"/>
                </a:schemeClr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400" dirty="0">
                <a:latin typeface="+mn-ea"/>
              </a:rPr>
              <a:t>募集人数：</a:t>
            </a:r>
            <a:endParaRPr lang="en-US" altLang="ja-JP" sz="4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400" dirty="0">
                <a:latin typeface="+mn-ea"/>
              </a:rPr>
              <a:t>　　１人</a:t>
            </a:r>
            <a:endParaRPr lang="en-US" altLang="ja-JP" sz="4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28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2800" dirty="0">
                <a:latin typeface="+mn-ea"/>
              </a:rPr>
              <a:t>　　　　　　　　　　　　　　　　　　　　</a:t>
            </a:r>
            <a:endParaRPr lang="en-US" altLang="ja-JP" sz="46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800" b="1" dirty="0">
                <a:latin typeface="+mn-ea"/>
              </a:rPr>
              <a:t>特典</a:t>
            </a:r>
            <a:endParaRPr lang="en-US" altLang="ja-JP" sz="4800" b="1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400" dirty="0">
                <a:latin typeface="+mn-ea"/>
              </a:rPr>
              <a:t>サウスイーストミズーリ州立大学の授業料免除</a:t>
            </a:r>
            <a:endParaRPr lang="en-US" altLang="ja-JP" sz="4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400" dirty="0">
                <a:latin typeface="+mn-ea"/>
              </a:rPr>
              <a:t>（大東文化大学の学費は必要）</a:t>
            </a:r>
            <a:endParaRPr lang="en-US" altLang="ja-JP" sz="4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ja-JP" sz="4400" dirty="0">
              <a:latin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sz="4800" dirty="0">
                <a:latin typeface="+mn-ea"/>
              </a:rPr>
              <a:t>資格：</a:t>
            </a:r>
            <a:r>
              <a:rPr lang="en-US" altLang="ja-JP" sz="5400" b="1" dirty="0">
                <a:latin typeface="+mn-ea"/>
              </a:rPr>
              <a:t>TOEFL 500 (IBT61)</a:t>
            </a:r>
            <a:r>
              <a:rPr lang="ja-JP" altLang="en-US" sz="4800" dirty="0">
                <a:latin typeface="+mn-ea"/>
              </a:rPr>
              <a:t>　（語学学校あり）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ja-JP" altLang="en-US" sz="4000" dirty="0">
              <a:latin typeface="+mn-ea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3F146286-BBD7-459D-865B-86790E6A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176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>
            <a:extLst>
              <a:ext uri="{FF2B5EF4-FFF2-40B4-BE49-F238E27FC236}">
                <a16:creationId xmlns:a16="http://schemas.microsoft.com/office/drawing/2014/main" id="{1E5B2AE2-09B8-483A-9051-1CE71775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60613"/>
            <a:ext cx="16224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スライド番号プレースホルダー 3">
            <a:extLst>
              <a:ext uri="{FF2B5EF4-FFF2-40B4-BE49-F238E27FC236}">
                <a16:creationId xmlns:a16="http://schemas.microsoft.com/office/drawing/2014/main" id="{853FE1AE-30F3-40C8-87A9-DB3513B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5306317-FACB-4C76-A006-5B9D9198A979}" type="slidenum">
              <a:rPr lang="en-US" altLang="ja-JP" sz="1400" smtClean="0">
                <a:solidFill>
                  <a:schemeClr val="tx2"/>
                </a:solidFill>
              </a:rPr>
              <a:pPr/>
              <a:t>8</a:t>
            </a:fld>
            <a:endParaRPr lang="en-US" altLang="ja-JP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CD17-292E-4A4B-AD33-6B2E3985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  <a:latin typeface="+mn-ea"/>
                <a:ea typeface="+mn-ea"/>
              </a:rPr>
              <a:t>留学費用</a:t>
            </a:r>
            <a:r>
              <a:rPr lang="ja-JP" altLang="en-US" sz="49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en-US" sz="3600" dirty="0">
                <a:solidFill>
                  <a:schemeClr val="tx1"/>
                </a:solidFill>
                <a:latin typeface="+mn-ea"/>
                <a:ea typeface="+mn-ea"/>
              </a:rPr>
              <a:t>サウスイーストミズーリ州立大学</a:t>
            </a:r>
          </a:p>
        </p:txBody>
      </p:sp>
      <p:sp>
        <p:nvSpPr>
          <p:cNvPr id="35843" name="コンテンツ プレースホルダー 2">
            <a:extLst>
              <a:ext uri="{FF2B5EF4-FFF2-40B4-BE49-F238E27FC236}">
                <a16:creationId xmlns:a16="http://schemas.microsoft.com/office/drawing/2014/main" id="{C9584538-B546-454A-9A54-DC95AD6DD7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2800" b="1">
                <a:latin typeface="ＭＳ Ｐゴシック" panose="020B0600070205080204" pitchFamily="50" charset="-128"/>
              </a:rPr>
              <a:t>交換留学</a:t>
            </a:r>
            <a:r>
              <a:rPr lang="ja-JP" altLang="en-US" sz="1900" b="1">
                <a:latin typeface="ＭＳ Ｐゴシック" panose="020B0600070205080204" pitchFamily="50" charset="-128"/>
              </a:rPr>
              <a:t>　２学期 </a:t>
            </a:r>
            <a:r>
              <a:rPr lang="en-US" altLang="ja-JP" sz="1900" b="1">
                <a:latin typeface="ＭＳ Ｐゴシック" panose="020B0600070205080204" pitchFamily="50" charset="-128"/>
              </a:rPr>
              <a:t>[</a:t>
            </a:r>
            <a:r>
              <a:rPr lang="ja-JP" altLang="en-US" sz="1900" b="1">
                <a:latin typeface="ＭＳ Ｐゴシック" panose="020B0600070205080204" pitchFamily="50" charset="-128"/>
              </a:rPr>
              <a:t>８月</a:t>
            </a:r>
            <a:r>
              <a:rPr lang="en-US" altLang="ja-JP" sz="1900" b="1">
                <a:latin typeface="ＭＳ Ｐゴシック" panose="020B0600070205080204" pitchFamily="50" charset="-128"/>
              </a:rPr>
              <a:t>-5</a:t>
            </a:r>
            <a:r>
              <a:rPr lang="ja-JP" altLang="en-US" sz="1900" b="1">
                <a:latin typeface="ＭＳ Ｐゴシック" panose="020B0600070205080204" pitchFamily="50" charset="-128"/>
              </a:rPr>
              <a:t>月</a:t>
            </a:r>
            <a:r>
              <a:rPr lang="en-US" altLang="ja-JP" sz="1900" b="1">
                <a:latin typeface="ＭＳ Ｐゴシック" panose="020B0600070205080204" pitchFamily="50" charset="-128"/>
              </a:rPr>
              <a:t>] </a:t>
            </a:r>
            <a:r>
              <a:rPr lang="ja-JP" altLang="en-US" sz="1900" b="1">
                <a:latin typeface="ＭＳ Ｐゴシック" panose="020B0600070205080204" pitchFamily="50" charset="-128"/>
              </a:rPr>
              <a:t>の計算</a:t>
            </a:r>
            <a:endParaRPr lang="en-US" altLang="ja-JP" sz="1900" b="1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900" b="1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★現地で支払うもの</a:t>
            </a:r>
            <a:endParaRPr lang="en-US" altLang="ja-JP" sz="19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授業料</a:t>
            </a:r>
            <a:r>
              <a:rPr lang="en-US" altLang="ja-JP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・・・・・</a:t>
            </a:r>
            <a:r>
              <a:rPr lang="en-US" altLang="ja-JP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solidFill>
                  <a:srgbClr val="FF0000"/>
                </a:solidFill>
                <a:latin typeface="ＭＳ Ｐゴシック" panose="020B0600070205080204" pitchFamily="50" charset="-128"/>
              </a:rPr>
              <a:t>免除</a:t>
            </a:r>
            <a:r>
              <a:rPr lang="en-US" altLang="ja-JP" sz="1900">
                <a:solidFill>
                  <a:srgbClr val="632523"/>
                </a:solidFill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教科書・物品購入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4</a:t>
            </a:r>
            <a:r>
              <a:rPr lang="ja-JP" altLang="en-US" sz="1900">
                <a:latin typeface="ＭＳ Ｐゴシック" panose="020B0600070205080204" pitchFamily="50" charset="-128"/>
              </a:rPr>
              <a:t>万</a:t>
            </a:r>
            <a:r>
              <a:rPr lang="en-US" altLang="ja-JP" sz="1900">
                <a:latin typeface="ＭＳ Ｐゴシック" panose="020B0600070205080204" pitchFamily="50" charset="-128"/>
              </a:rPr>
              <a:t>4</a:t>
            </a:r>
            <a:r>
              <a:rPr lang="ja-JP" altLang="en-US" sz="1900">
                <a:latin typeface="ＭＳ Ｐゴシック" panose="020B0600070205080204" pitchFamily="50" charset="-128"/>
              </a:rPr>
              <a:t>千円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寮費　　　　　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80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個人経費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12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食費</a:t>
            </a: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36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900">
                <a:latin typeface="ＭＳ Ｐゴシック" panose="020B0600070205080204" pitchFamily="50" charset="-128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★日本で支払うもの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1900">
                <a:latin typeface="ＭＳ Ｐゴシック" panose="020B0600070205080204" pitchFamily="50" charset="-128"/>
              </a:rPr>
              <a:t>保険（１年</a:t>
            </a:r>
            <a:r>
              <a:rPr lang="en-US" altLang="ja-JP" sz="1900">
                <a:latin typeface="ＭＳ Ｐゴシック" panose="020B0600070205080204" pitchFamily="50" charset="-128"/>
              </a:rPr>
              <a:t>)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10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渡航費</a:t>
            </a:r>
            <a:r>
              <a:rPr lang="en-US" altLang="ja-JP" sz="1900">
                <a:latin typeface="ＭＳ Ｐゴシック" panose="020B0600070205080204" pitchFamily="50" charset="-128"/>
              </a:rPr>
              <a:t>	</a:t>
            </a:r>
            <a:r>
              <a:rPr lang="ja-JP" altLang="en-US" sz="1900">
                <a:latin typeface="ＭＳ Ｐゴシック" panose="020B0600070205080204" pitchFamily="50" charset="-128"/>
              </a:rPr>
              <a:t>約</a:t>
            </a:r>
            <a:r>
              <a:rPr lang="en-US" altLang="ja-JP" sz="1900">
                <a:latin typeface="ＭＳ Ｐゴシック" panose="020B0600070205080204" pitchFamily="50" charset="-128"/>
              </a:rPr>
              <a:t>26</a:t>
            </a:r>
            <a:r>
              <a:rPr lang="ja-JP" altLang="en-US" sz="1900">
                <a:latin typeface="ＭＳ Ｐゴシック" panose="020B0600070205080204" pitchFamily="50" charset="-128"/>
              </a:rPr>
              <a:t>万円</a:t>
            </a:r>
            <a:endParaRPr lang="en-US" altLang="ja-JP" sz="19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900">
              <a:solidFill>
                <a:srgbClr val="632523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合計約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150</a:t>
            </a:r>
            <a:r>
              <a:rPr lang="ja-JP" altLang="en-US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万円の残高証明が必要です。</a:t>
            </a:r>
            <a:endParaRPr lang="en-US" altLang="ja-JP" sz="2000">
              <a:solidFill>
                <a:srgbClr val="632523"/>
              </a:solidFill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6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ja-JP" sz="16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※1</a:t>
            </a:r>
            <a:r>
              <a:rPr lang="ja-JP" altLang="en-US" sz="1600">
                <a:latin typeface="ＭＳ Ｐゴシック" panose="020B0600070205080204" pitchFamily="50" charset="-128"/>
              </a:rPr>
              <a:t>ドル</a:t>
            </a:r>
            <a:r>
              <a:rPr lang="en-US" altLang="ja-JP" sz="1600">
                <a:latin typeface="ＭＳ Ｐゴシック" panose="020B0600070205080204" pitchFamily="50" charset="-128"/>
              </a:rPr>
              <a:t>=120</a:t>
            </a:r>
            <a:r>
              <a:rPr lang="ja-JP" altLang="en-US" sz="1600">
                <a:latin typeface="ＭＳ Ｐゴシック" panose="020B0600070205080204" pitchFamily="50" charset="-128"/>
              </a:rPr>
              <a:t>円としての概算です。</a:t>
            </a:r>
            <a:endParaRPr lang="en-US" altLang="ja-JP" sz="1600">
              <a:latin typeface="ＭＳ Ｐゴシック" panose="020B0600070205080204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※</a:t>
            </a:r>
            <a:r>
              <a:rPr lang="ja-JP" altLang="en-US" sz="1600">
                <a:latin typeface="ＭＳ Ｐゴシック" panose="020B0600070205080204" pitchFamily="50" charset="-128"/>
              </a:rPr>
              <a:t>各大学の費用は予告なく変更になる場合があります。</a:t>
            </a:r>
            <a:endParaRPr lang="en-US" altLang="ja-JP" sz="1600">
              <a:latin typeface="ＭＳ Ｐゴシック" panose="020B0600070205080204" pitchFamily="50" charset="-128"/>
            </a:endParaRPr>
          </a:p>
        </p:txBody>
      </p:sp>
      <p:sp>
        <p:nvSpPr>
          <p:cNvPr id="35844" name="スライド番号プレースホルダー 3">
            <a:extLst>
              <a:ext uri="{FF2B5EF4-FFF2-40B4-BE49-F238E27FC236}">
                <a16:creationId xmlns:a16="http://schemas.microsoft.com/office/drawing/2014/main" id="{B8FCEADD-4DBA-45AC-AF94-075884F0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4FCBC12-AC72-4DBF-9807-42A186CB806B}" type="slidenum">
              <a:rPr lang="en-US" altLang="ja-JP" sz="1400" smtClean="0">
                <a:solidFill>
                  <a:schemeClr val="tx2"/>
                </a:solidFill>
              </a:rPr>
              <a:pPr/>
              <a:t>9</a:t>
            </a:fld>
            <a:endParaRPr lang="en-US" altLang="ja-JP" sz="1400">
              <a:solidFill>
                <a:schemeClr val="tx2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AC39D56-EA2C-4117-9C43-FEC5332DF5D7}"/>
              </a:ext>
            </a:extLst>
          </p:cNvPr>
          <p:cNvSpPr/>
          <p:nvPr/>
        </p:nvSpPr>
        <p:spPr>
          <a:xfrm>
            <a:off x="528638" y="1143000"/>
            <a:ext cx="1522412" cy="485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14316</TotalTime>
  <Words>1777</Words>
  <Application>Microsoft Office PowerPoint</Application>
  <PresentationFormat>画面に合わせる (4:3)</PresentationFormat>
  <Paragraphs>257</Paragraphs>
  <Slides>19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AR P丸ゴシック体M</vt:lpstr>
      <vt:lpstr>AR丸ゴシック体M</vt:lpstr>
      <vt:lpstr>HGS創英ﾌﾟﾚｾﾞﾝｽEB</vt:lpstr>
      <vt:lpstr>ＭＳ Ｐゴシック</vt:lpstr>
      <vt:lpstr>华文新魏</vt:lpstr>
      <vt:lpstr>Arial</vt:lpstr>
      <vt:lpstr>Bookman Old Style</vt:lpstr>
      <vt:lpstr>Gill Sans MT</vt:lpstr>
      <vt:lpstr>Wingdings</vt:lpstr>
      <vt:lpstr>Wingdings 3</vt:lpstr>
      <vt:lpstr>アース</vt:lpstr>
      <vt:lpstr>1_アース</vt:lpstr>
      <vt:lpstr>2_アース</vt:lpstr>
      <vt:lpstr>2020年度　留学説明会　　  </vt:lpstr>
      <vt:lpstr>単位振替</vt:lpstr>
      <vt:lpstr>英語圏長期留学の種類</vt:lpstr>
      <vt:lpstr>1. 大東文化大学奨学金留学</vt:lpstr>
      <vt:lpstr>「埼玉発世界行き」奨学金</vt:lpstr>
      <vt:lpstr>２．大学との交流協定による交換留学</vt:lpstr>
      <vt:lpstr>留学費用　フィンドレー大学</vt:lpstr>
      <vt:lpstr>２．大学との交流協定による交換留学</vt:lpstr>
      <vt:lpstr>留学費用 サウスイーストミズーリ州立大学</vt:lpstr>
      <vt:lpstr>３．授業料減免プログラムによる留学</vt:lpstr>
      <vt:lpstr>留学費用 サウスイーストミズーリ州立大学</vt:lpstr>
      <vt:lpstr>３．授業料減免プログラムによる留学</vt:lpstr>
      <vt:lpstr>留学費用ノーザンアリゾナ大学</vt:lpstr>
      <vt:lpstr>４. 私費留学</vt:lpstr>
      <vt:lpstr>英語学科派遣大学比較</vt:lpstr>
      <vt:lpstr>申し込み手続きについて</vt:lpstr>
      <vt:lpstr>留学申込手続きについて</vt:lpstr>
      <vt:lpstr>TOEFL-ITP スケジュール</vt:lpstr>
      <vt:lpstr>TOEFL-ITP受験計画</vt:lpstr>
    </vt:vector>
  </TitlesOfParts>
  <Company>Gabriel Lee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大東文化大学　外国語学部　　　  　 　　　　英語学科</dc:title>
  <dc:creator>HP</dc:creator>
  <cp:lastModifiedBy>Atsushi Mishima</cp:lastModifiedBy>
  <cp:revision>483</cp:revision>
  <cp:lastPrinted>2019-05-07T03:52:42Z</cp:lastPrinted>
  <dcterms:created xsi:type="dcterms:W3CDTF">2010-03-02T03:13:34Z</dcterms:created>
  <dcterms:modified xsi:type="dcterms:W3CDTF">2020-05-21T12:15:10Z</dcterms:modified>
</cp:coreProperties>
</file>