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3"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FE0"/>
    <a:srgbClr val="9BEF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00"/>
    <p:restoredTop sz="95840"/>
  </p:normalViewPr>
  <p:slideViewPr>
    <p:cSldViewPr snapToGrid="0" snapToObjects="1">
      <p:cViewPr varScale="1">
        <p:scale>
          <a:sx n="84" d="100"/>
          <a:sy n="84" d="100"/>
        </p:scale>
        <p:origin x="200"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3T10:08:29.259"/>
    </inkml:context>
    <inkml:brush xml:id="br0">
      <inkml:brushProperty name="width" value="0.5" units="cm"/>
      <inkml:brushProperty name="height" value="1" units="cm"/>
      <inkml:brushProperty name="color" value="#FFACD5"/>
      <inkml:brushProperty name="tip" value="rectangle"/>
      <inkml:brushProperty name="rasterOp" value="maskPen"/>
    </inkml:brush>
  </inkml:definitions>
  <inkml:trace contextRef="#ctx0" brushRef="#br0">1 78 16383,'67'0'0,"1"0"0,6 0 0,0 0 0,-8 0 0,2 0 0,-5 0 0,5 0 0,4 0 0,16 0 0,6 0 0,1 0 0,2 0 0,2 0 0,3 0 0,-11 0 0,3 0 0,2 0 0,-1 0 0,-4 0 0,1 0 0,-1 0 0,4 0 0,-12 0 0,2 0 0,1 0 0,1 0 0,0 0 0,2 0 0,1 0 0,0 0 0,2 0 0,2 0 0,-6 0 0,2 0 0,1 0 0,0 0 0,1 0 0,-2 0 0,-4 0 0,-2 0 0,0 0 0,0 0 0,3 0 0,1 0 0,0 0 0,3 0 0,1 0 0,1 0 0,0 0 0,-1 0 0,-2 0 0,6 0 0,-3 0 0,0 0 0,-1 0 0,2 0 0,1 0 0,-5 0 0,0 0 0,2 0 0,0 0 0,0 0 0,0 0 0,-1 0 0,-4 0 0,-1 0 0,0 0 0,0 0 0,0 0 0,-1 0 0,0 0 0,11 0 0,0 0 0,0 0 0,0 0 0,-1 0 0,0 0 0,1 0 0,-1 0 0,1 0 0,-1 0 0,-1 0 0,-1 0 0,-4 0 0,-1 0 0,-1 1 0,0-1 0,-1 0 0,1-1 0,-2-1 0,0 0 0,0 0 0,0-1 0,-3 1 0,-2 0 0,20 1 0,-4 1 0,0-1 0,1 0 0,-11-1 0,1-1 0,0 0 0,-1 1 0,-4 0 0,2 1 0,-5 1 0,-1 0 0,5 1 0,-5-1 0,3 0 0,1 0 0,1 0 0,-2 0 0,16 0 0,0 0 0,-1 0 0,0 0 0,-5 0 0,0 0 0,0 0 0,-1 0 0,1 0 0,0 0 0,0 0 0,-2 0 0,-7 0 0,-1 0 0,-1 0 0,0 0 0,1 0 0,0 0 0,0 0 0,-1 0 0,-3 0 0,-1 0 0,0 0 0,0 0 0,0 0 0,1 0 0,-1 0 0,0 0 0,1 0 0,-1 0 0,1 0 0,-1 0 0,21 0 0,-1 0 0,0 0 0,-1 0 0,0 0 0,0 0 0,-5 0 0,-1 0 0,0 0 0,1 0 0,0 0 0,-1 0 0,0-1 0,0 1 0,0 1 0,0 1 0,1 2 0,0 0 0,4-1 0,1 1 0,-1 2 0,-3 0 0,-1 2 0,2 0 0,-18-2 0,2 0 0,0 0 0,0-1 0,20 0 0,0-2 0,0 2 0,-20 0 0,0 1 0,1-1 0,0 0 0,-1-4 0,0 0 0,0-2 0,1 2 0,-1 1 0,1 2 0,-1-1 0,0-1 0,21-2 0,-1 0 0,0 0 0,0-1 0,-1 1 0,-1 1 0,-4 1 0,-1 2 0,1 0 0,4-3 0,2-1 0,-1 1 0,-5 2 0,0 1 0,0-1 0,0-2 0,0-2 0,-1 1 0,-1 0 0,0 0 0,-1 0 0,-9 0 0,-1-1 0,6 2 0,1 1 0,8 0 0,-1 1 0,-5-1 0,2-1 0,-4 0 0,4 0 0,-5 1 0,4 0 0,0 0 0,-6 1 0,-1 0 0,-4 1 0,0-2 0,2-1 0,0 0 0,0 0 0,-1 2 0,1 0 0,-1 0 0,1-2 0,0-2 0,0 1 0,5 0 0,0 0 0,-1 0 0,-3 0 0,0 0 0,1 0 0,7 0 0,1 0 0,0 0 0,-3 0 0,-1 0 0,0 0 0,1 0 0,-1 0 0,1 0 0,2 0 0,0 0 0,0 0 0,-3 0 0,0 0 0,0 0 0,4 0 0,0 0 0,1 0 0,0 0 0,1 0 0,0 0 0,-1 0 0,1 0 0,-1 0 0,1 0 0,0 1 0,-1-2 0,-4-2 0,-1 0 0,0 0 0,5 2 0,0 1 0,-2-2 0,-7-3 0,-2-2 0,2 0 0,8 2 0,1 2 0,-1-1 0,-8 0 0,-2 0 0,1 0 0,9-3 0,1-1 0,-1 3 0,-8 3 0,-1 2 0,0-1 0,3-1 0,2-2 0,-1 0 0,0 1 0,1-1 0,-1 1 0,-4 2 0,-1 1 0,3-1 0,6-2 0,3-1 0,-3 1 0,-7-1 0,-2 1 0,2 0 0,8 3 0,1 0 0,-1-2 0,-10-4 0,-1-1 0,6 1 0,5 4 0,7 3 0,0-1 0,-4-1 0,4-5 0,-5-2 0,4 2 0,-6 5 0,5 1 0,-2 0 0,-6-1 0,-2-5 0,-6-2 0,-2 3 0,-2 3 0,-1 3 0,0-3 0,1-3 0,0-1 0,-2 1 0,20 4 0,-2 1 0,1-8 0,-6 1 0,-28 6 0,-3 0 0,4-3 0,-4 1 0,18 3 0,-10 0 0,-29 0 0,-17 0 0,0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3T22:28:03.260"/>
    </inkml:context>
    <inkml:brush xml:id="br0">
      <inkml:brushProperty name="width" value="0.025" units="cm"/>
      <inkml:brushProperty name="height" value="0.025" units="cm"/>
    </inkml:brush>
  </inkml:definitions>
  <inkml:trace contextRef="#ctx0" brushRef="#br0">0 0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3T22:28:03.487"/>
    </inkml:context>
    <inkml:brush xml:id="br0">
      <inkml:brushProperty name="width" value="0.025" units="cm"/>
      <inkml:brushProperty name="height" value="0.025" units="cm"/>
    </inkml:brush>
  </inkml:definitions>
  <inkml:trace contextRef="#ctx0" brushRef="#br0">0 0 24575,'0'0'0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3T10:10:18.683"/>
    </inkml:context>
    <inkml:brush xml:id="br0">
      <inkml:brushProperty name="width" value="0.025" units="cm"/>
      <inkml:brushProperty name="height" value="0.025" units="cm"/>
    </inkml:brush>
  </inkml:definitions>
  <inkml:trace contextRef="#ctx0" brushRef="#br0">1 1 24575,'0'0'0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3T10:10:18.907"/>
    </inkml:context>
    <inkml:brush xml:id="br0">
      <inkml:brushProperty name="width" value="0.025" units="cm"/>
      <inkml:brushProperty name="height" value="0.025" units="cm"/>
    </inkml:brush>
  </inkml:definitions>
  <inkml:trace contextRef="#ctx0" brushRef="#br0">1 1 24575,'0'0'0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3T22:36:10.939"/>
    </inkml:context>
    <inkml:brush xml:id="br0">
      <inkml:brushProperty name="width" value="0.3" units="cm"/>
      <inkml:brushProperty name="height" value="0.6" units="cm"/>
      <inkml:brushProperty name="color" value="#FFACD5"/>
      <inkml:brushProperty name="tip" value="rectangle"/>
      <inkml:brushProperty name="rasterOp" value="maskPen"/>
    </inkml:brush>
  </inkml:definitions>
  <inkml:trace contextRef="#ctx0" brushRef="#br0">0 1 16383,'0'0'0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87916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09588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174091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214774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716155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9189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11/14/21</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76438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80165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6026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45430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11/14/21</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82208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lIns="109728" tIns="109728" rIns="109728" bIns="91440"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lIns="109728" tIns="109728" rIns="109728" bIns="91440" anchor="ctr"/>
          <a:lstStyle>
            <a:lvl1pPr algn="l">
              <a:defRPr sz="900">
                <a:solidFill>
                  <a:schemeClr val="tx1">
                    <a:tint val="75000"/>
                  </a:schemeClr>
                </a:solidFill>
              </a:defRPr>
            </a:lvl1pPr>
          </a:lstStyle>
          <a:p>
            <a:fld id="{8F72BA41-EC5B-4197-BCC8-0FD2E523CD7A}" type="datetimeFigureOut">
              <a:rPr lang="en-US" smtClean="0"/>
              <a:pPr/>
              <a:t>11/14/21</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lIns="109728" tIns="109728" rIns="109728" bIns="9144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lIns="109728" tIns="109728" rIns="109728" bIns="9144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95429229"/>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12" r:id="rId6"/>
    <p:sldLayoutId id="2147483807" r:id="rId7"/>
    <p:sldLayoutId id="2147483808" r:id="rId8"/>
    <p:sldLayoutId id="2147483809" r:id="rId9"/>
    <p:sldLayoutId id="2147483811" r:id="rId10"/>
    <p:sldLayoutId id="2147483810" r:id="rId11"/>
  </p:sldLayoutIdLst>
  <p:txStyles>
    <p:titleStyle>
      <a:lvl1pPr algn="l" defTabSz="914400" rtl="0" eaLnBrk="1" latinLnBrk="0" hangingPunct="1">
        <a:lnSpc>
          <a:spcPct val="113000"/>
        </a:lnSpc>
        <a:spcBef>
          <a:spcPct val="0"/>
        </a:spcBef>
        <a:buNone/>
        <a:defRPr sz="4400" b="1" kern="1200" spc="190">
          <a:solidFill>
            <a:schemeClr val="tx2"/>
          </a:solidFill>
          <a:latin typeface="+mj-lt"/>
          <a:ea typeface="+mj-ea"/>
          <a:cs typeface="+mj-cs"/>
        </a:defRPr>
      </a:lvl1pPr>
    </p:titleStyle>
    <p:bodyStyle>
      <a:lvl1pPr marL="228600" indent="-228600" algn="l" defTabSz="914400" rtl="0" eaLnBrk="1" latinLnBrk="0" hangingPunct="1">
        <a:lnSpc>
          <a:spcPct val="114000"/>
        </a:lnSpc>
        <a:spcBef>
          <a:spcPts val="1000"/>
        </a:spcBef>
        <a:buClr>
          <a:schemeClr val="tx2">
            <a:lumMod val="50000"/>
            <a:lumOff val="50000"/>
          </a:schemeClr>
        </a:buClr>
        <a:buSzPct val="75000"/>
        <a:buFont typeface="Wingdings" panose="05000000000000000000" pitchFamily="2" charset="2"/>
        <a:buChar char="§"/>
        <a:defRPr sz="2000" kern="1200" spc="90">
          <a:solidFill>
            <a:schemeClr val="tx2"/>
          </a:solidFill>
          <a:latin typeface="+mn-lt"/>
          <a:ea typeface="+mn-ea"/>
          <a:cs typeface="+mn-cs"/>
        </a:defRPr>
      </a:lvl1pPr>
      <a:lvl2pPr marL="457200" indent="-228600" algn="l" defTabSz="914400" rtl="0" eaLnBrk="1" latinLnBrk="0" hangingPunct="1">
        <a:lnSpc>
          <a:spcPct val="114000"/>
        </a:lnSpc>
        <a:spcBef>
          <a:spcPts val="500"/>
        </a:spcBef>
        <a:buClr>
          <a:schemeClr val="tx2">
            <a:lumMod val="50000"/>
            <a:lumOff val="50000"/>
          </a:schemeClr>
        </a:buClr>
        <a:buSzPct val="75000"/>
        <a:buFont typeface="Wingdings" panose="05000000000000000000" pitchFamily="2" charset="2"/>
        <a:buChar char="§"/>
        <a:defRPr sz="1800" kern="1200" spc="90">
          <a:solidFill>
            <a:schemeClr val="tx2"/>
          </a:solidFill>
          <a:latin typeface="+mn-lt"/>
          <a:ea typeface="+mn-ea"/>
          <a:cs typeface="+mn-cs"/>
        </a:defRPr>
      </a:lvl2pPr>
      <a:lvl3pPr marL="685800" indent="-228600" algn="l" defTabSz="914400" rtl="0" eaLnBrk="1" latinLnBrk="0" hangingPunct="1">
        <a:lnSpc>
          <a:spcPct val="114000"/>
        </a:lnSpc>
        <a:spcBef>
          <a:spcPts val="500"/>
        </a:spcBef>
        <a:buClr>
          <a:schemeClr val="tx2">
            <a:lumMod val="50000"/>
            <a:lumOff val="50000"/>
          </a:schemeClr>
        </a:buClr>
        <a:buSzPct val="75000"/>
        <a:buFont typeface="Wingdings" panose="05000000000000000000" pitchFamily="2" charset="2"/>
        <a:buChar char="§"/>
        <a:defRPr sz="1600" kern="1200" spc="90">
          <a:solidFill>
            <a:schemeClr val="tx2"/>
          </a:solidFill>
          <a:latin typeface="+mn-lt"/>
          <a:ea typeface="+mn-ea"/>
          <a:cs typeface="+mn-cs"/>
        </a:defRPr>
      </a:lvl3pPr>
      <a:lvl4pPr marL="914400" indent="-228600" algn="l" defTabSz="914400" rtl="0" eaLnBrk="1" latinLnBrk="0" hangingPunct="1">
        <a:lnSpc>
          <a:spcPct val="114000"/>
        </a:lnSpc>
        <a:spcBef>
          <a:spcPts val="500"/>
        </a:spcBef>
        <a:buClr>
          <a:schemeClr val="tx2">
            <a:lumMod val="50000"/>
            <a:lumOff val="50000"/>
          </a:schemeClr>
        </a:buClr>
        <a:buSzPct val="75000"/>
        <a:buFont typeface="Wingdings" panose="05000000000000000000" pitchFamily="2" charset="2"/>
        <a:buChar char="§"/>
        <a:defRPr sz="1400" kern="1200" spc="90">
          <a:solidFill>
            <a:schemeClr val="tx2"/>
          </a:solidFill>
          <a:latin typeface="+mn-lt"/>
          <a:ea typeface="+mn-ea"/>
          <a:cs typeface="+mn-cs"/>
        </a:defRPr>
      </a:lvl4pPr>
      <a:lvl5pPr marL="1143000" indent="-228600" algn="l" defTabSz="914400" rtl="0" eaLnBrk="1" latinLnBrk="0" hangingPunct="1">
        <a:lnSpc>
          <a:spcPct val="114000"/>
        </a:lnSpc>
        <a:spcBef>
          <a:spcPts val="500"/>
        </a:spcBef>
        <a:buClr>
          <a:schemeClr val="tx2">
            <a:lumMod val="50000"/>
            <a:lumOff val="50000"/>
          </a:schemeClr>
        </a:buClr>
        <a:buSzPct val="75000"/>
        <a:buFont typeface="Wingdings" panose="05000000000000000000" pitchFamily="2" charset="2"/>
        <a:buChar char="§"/>
        <a:defRPr sz="1400" kern="1200" spc="9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pple-eye.com/ttedu/usecas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3.png"/><Relationship Id="rId4" Type="http://schemas.openxmlformats.org/officeDocument/2006/relationships/customXml" Target="../ink/ink2.xml"/></Relationships>
</file>

<file path=ppt/slides/_rels/slide5.xml.rels><?xml version="1.0" encoding="UTF-8" standalone="yes"?>
<Relationships xmlns="http://schemas.openxmlformats.org/package/2006/relationships"><Relationship Id="rId3" Type="http://schemas.openxmlformats.org/officeDocument/2006/relationships/image" Target="file:////var/folders/yp/jb7g6nks26s67b0hhjx_v7xm0000gn/T/com.microsoft.Word/WebArchiveCopyPasteTempFiles/page6image26227088"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ustomXml" Target="../ink/ink4.xml"/><Relationship Id="rId1" Type="http://schemas.openxmlformats.org/officeDocument/2006/relationships/slideLayout" Target="../slideLayouts/slideLayout2.xml"/><Relationship Id="rId6" Type="http://schemas.openxmlformats.org/officeDocument/2006/relationships/customXml" Target="../ink/ink5.xml"/><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8" name="Group 27">
            <a:extLst>
              <a:ext uri="{FF2B5EF4-FFF2-40B4-BE49-F238E27FC236}">
                <a16:creationId xmlns:a16="http://schemas.microsoft.com/office/drawing/2014/main" id="{088464FC-BA67-4F51-9FF7-DBE25BC1B6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9" name="Straight Connector 28">
              <a:extLst>
                <a:ext uri="{FF2B5EF4-FFF2-40B4-BE49-F238E27FC236}">
                  <a16:creationId xmlns:a16="http://schemas.microsoft.com/office/drawing/2014/main" id="{27E03DB2-550B-4724-AED9-6CDD879123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6465A54-5573-484E-B100-DD573A200F0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3FE72B0-EFA3-4014-8CDC-1C287601B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F760997-975D-4B2C-8156-B7D50D00362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B6F8662-B246-4822-9C58-17B716C157D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34A646E-FE31-4A4B-8671-F7388A435FF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C733733-B757-4917-8037-20B16E4281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A78D03B-F6D8-4A21-A4B8-5B61F420CF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E4D19C5-78BE-416D-93DE-D9D3C66AF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F885153-0E8D-4E9D-84C9-72B30A898F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E6907E2-1D55-4C28-BFEB-D3DED31F96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43A6CF01-1EE4-4AED-917E-A399E29E840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3D3E530-D97C-46B7-807C-65B63CD059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7659DC-F17B-46DE-AC6E-E17E8365AF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EAA8CC2-E19B-4B07-BA97-B5C7B978D3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29C9D14-88FE-4F59-9041-7FC5FD6464E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7E061BF0-EF9F-44AF-A8CD-67A63ADAE9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7D26BEE-06B3-412E-B8E6-6DD4A15EB8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2D99D3C-C411-4362-A855-0407BAB58B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51D83338-69DA-4BD2-9B7B-CF1BC2B697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2ADBF0E-FFEA-499B-A3EE-61D967143E2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B1F6D47-BE03-40C8-93D7-3727C34521C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8BB3A57-69CE-4A24-9F7D-4C04DDA624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86F159E-685A-4FE9-8883-D9C23B14E6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FDB9DB7-21A5-4A0C-9F59-79571BAF64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893421-FD38-4970-90EF-FBF4E7F7C3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5253162-5698-4B03-BAB7-2034949EE5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3DA1941-59E5-4945-8CF8-FE50F01976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399BEA3-F0ED-4CE7-BE3D-FD9BF77727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D1AE72F-67C2-48F4-BF50-DD80CF4AAD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804CC83-E412-4E00-9849-9C2A12D584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1" name="Flowchart: Document 60">
            <a:extLst>
              <a:ext uri="{FF2B5EF4-FFF2-40B4-BE49-F238E27FC236}">
                <a16:creationId xmlns:a16="http://schemas.microsoft.com/office/drawing/2014/main" id="{32FE619E-19C4-42B9-AB51-CA7CBE37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3995623"/>
          </a:xfrm>
          <a:prstGeom prst="flowChartDocumen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背景パターン&#10;&#10;自動的に生成された説明">
            <a:extLst>
              <a:ext uri="{FF2B5EF4-FFF2-40B4-BE49-F238E27FC236}">
                <a16:creationId xmlns:a16="http://schemas.microsoft.com/office/drawing/2014/main" id="{EE9AC0C7-684C-4D72-BD08-EF8F51F7B3B4}"/>
              </a:ext>
            </a:extLst>
          </p:cNvPr>
          <p:cNvPicPr>
            <a:picLocks noChangeAspect="1"/>
          </p:cNvPicPr>
          <p:nvPr/>
        </p:nvPicPr>
        <p:blipFill rotWithShape="1">
          <a:blip r:embed="rId2">
            <a:alphaModFix amt="60000"/>
          </a:blip>
          <a:srcRect t="33813" r="1" b="33814"/>
          <a:stretch/>
        </p:blipFill>
        <p:spPr>
          <a:xfrm>
            <a:off x="-19661" y="24094"/>
            <a:ext cx="12185128" cy="3944686"/>
          </a:xfrm>
          <a:custGeom>
            <a:avLst/>
            <a:gdLst/>
            <a:ahLst/>
            <a:cxnLst/>
            <a:rect l="l" t="t" r="r" b="b"/>
            <a:pathLst>
              <a:path w="12185148" h="3944696">
                <a:moveTo>
                  <a:pt x="0" y="0"/>
                </a:moveTo>
                <a:lnTo>
                  <a:pt x="12185148" y="0"/>
                </a:lnTo>
                <a:lnTo>
                  <a:pt x="12185148" y="3204268"/>
                </a:lnTo>
                <a:cubicBezTo>
                  <a:pt x="6279648" y="3204268"/>
                  <a:pt x="6095102" y="4350040"/>
                  <a:pt x="547161" y="3790988"/>
                </a:cubicBezTo>
                <a:lnTo>
                  <a:pt x="0" y="3732204"/>
                </a:lnTo>
                <a:close/>
              </a:path>
            </a:pathLst>
          </a:custGeom>
        </p:spPr>
      </p:pic>
      <p:sp>
        <p:nvSpPr>
          <p:cNvPr id="2" name="タイトル 1">
            <a:extLst>
              <a:ext uri="{FF2B5EF4-FFF2-40B4-BE49-F238E27FC236}">
                <a16:creationId xmlns:a16="http://schemas.microsoft.com/office/drawing/2014/main" id="{129C2DD3-0438-D246-B798-7130A00B6586}"/>
              </a:ext>
            </a:extLst>
          </p:cNvPr>
          <p:cNvSpPr>
            <a:spLocks noGrp="1"/>
          </p:cNvSpPr>
          <p:nvPr>
            <p:ph type="ctrTitle"/>
          </p:nvPr>
        </p:nvSpPr>
        <p:spPr>
          <a:xfrm>
            <a:off x="186319" y="1429188"/>
            <a:ext cx="11806938" cy="1114175"/>
          </a:xfrm>
        </p:spPr>
        <p:txBody>
          <a:bodyPr vert="horz" lIns="91440" tIns="45720" rIns="91440" bIns="45720" rtlCol="0" anchor="t">
            <a:noAutofit/>
          </a:bodyPr>
          <a:lstStyle/>
          <a:p>
            <a:pPr>
              <a:lnSpc>
                <a:spcPct val="90000"/>
              </a:lnSpc>
            </a:pPr>
            <a:r>
              <a:rPr lang="ja-JP" altLang="en-US" sz="4800" b="1">
                <a:solidFill>
                  <a:srgbClr val="FFFFFF"/>
                </a:solidFill>
              </a:rPr>
              <a:t>「日中翻訳リテラシー教育」の取り組み</a:t>
            </a:r>
            <a:br>
              <a:rPr lang="en-US" altLang="ja-JP" sz="6000" dirty="0">
                <a:solidFill>
                  <a:srgbClr val="FFFFFF"/>
                </a:solidFill>
              </a:rPr>
            </a:br>
            <a:endParaRPr kumimoji="1" lang="en-US" altLang="ja-JP" sz="6000" dirty="0">
              <a:solidFill>
                <a:srgbClr val="FFFFFF"/>
              </a:solidFill>
            </a:endParaRPr>
          </a:p>
        </p:txBody>
      </p:sp>
      <p:sp>
        <p:nvSpPr>
          <p:cNvPr id="3" name="字幕 2">
            <a:extLst>
              <a:ext uri="{FF2B5EF4-FFF2-40B4-BE49-F238E27FC236}">
                <a16:creationId xmlns:a16="http://schemas.microsoft.com/office/drawing/2014/main" id="{01B871F1-3446-AC43-B457-7536B9102B50}"/>
              </a:ext>
            </a:extLst>
          </p:cNvPr>
          <p:cNvSpPr>
            <a:spLocks noGrp="1"/>
          </p:cNvSpPr>
          <p:nvPr>
            <p:ph type="subTitle" idx="1"/>
          </p:nvPr>
        </p:nvSpPr>
        <p:spPr>
          <a:xfrm>
            <a:off x="1925517" y="2914534"/>
            <a:ext cx="7379062" cy="1210545"/>
          </a:xfrm>
        </p:spPr>
        <p:txBody>
          <a:bodyPr vert="horz" lIns="91440" tIns="45720" rIns="91440" bIns="45720" rtlCol="0" anchor="t">
            <a:normAutofit/>
          </a:bodyPr>
          <a:lstStyle/>
          <a:p>
            <a:pPr>
              <a:lnSpc>
                <a:spcPct val="110000"/>
              </a:lnSpc>
            </a:pPr>
            <a:r>
              <a:rPr lang="ja-JP" altLang="en-US"/>
              <a:t>　</a:t>
            </a:r>
            <a:r>
              <a:rPr lang="ja-JP" altLang="en-US">
                <a:solidFill>
                  <a:schemeClr val="bg1"/>
                </a:solidFill>
              </a:rPr>
              <a:t>大学学部における翻訳教育の一環として</a:t>
            </a:r>
          </a:p>
          <a:p>
            <a:pPr>
              <a:lnSpc>
                <a:spcPct val="110000"/>
              </a:lnSpc>
            </a:pPr>
            <a:endParaRPr kumimoji="1" lang="en-US" altLang="ja-JP" dirty="0"/>
          </a:p>
        </p:txBody>
      </p:sp>
      <p:sp>
        <p:nvSpPr>
          <p:cNvPr id="5" name="テキスト ボックス 4">
            <a:extLst>
              <a:ext uri="{FF2B5EF4-FFF2-40B4-BE49-F238E27FC236}">
                <a16:creationId xmlns:a16="http://schemas.microsoft.com/office/drawing/2014/main" id="{A3CADE94-672F-2043-87B4-F689BAA77DE7}"/>
              </a:ext>
            </a:extLst>
          </p:cNvPr>
          <p:cNvSpPr txBox="1"/>
          <p:nvPr/>
        </p:nvSpPr>
        <p:spPr>
          <a:xfrm>
            <a:off x="7475219" y="4934188"/>
            <a:ext cx="4994910" cy="400110"/>
          </a:xfrm>
          <a:prstGeom prst="rect">
            <a:avLst/>
          </a:prstGeom>
          <a:noFill/>
        </p:spPr>
        <p:txBody>
          <a:bodyPr wrap="square" rtlCol="0">
            <a:spAutoFit/>
          </a:bodyPr>
          <a:lstStyle/>
          <a:p>
            <a:pPr>
              <a:spcAft>
                <a:spcPts val="600"/>
              </a:spcAft>
            </a:pPr>
            <a:r>
              <a:rPr kumimoji="1" lang="ja-JP" altLang="en-US" sz="2000"/>
              <a:t>杏林大学外国語学部　板垣友子</a:t>
            </a:r>
          </a:p>
        </p:txBody>
      </p:sp>
      <p:sp>
        <p:nvSpPr>
          <p:cNvPr id="7" name="テキスト ボックス 6">
            <a:extLst>
              <a:ext uri="{FF2B5EF4-FFF2-40B4-BE49-F238E27FC236}">
                <a16:creationId xmlns:a16="http://schemas.microsoft.com/office/drawing/2014/main" id="{8874DB81-30B0-5A43-A4B3-F2CC324FC05F}"/>
              </a:ext>
            </a:extLst>
          </p:cNvPr>
          <p:cNvSpPr txBox="1"/>
          <p:nvPr/>
        </p:nvSpPr>
        <p:spPr>
          <a:xfrm>
            <a:off x="584462" y="468723"/>
            <a:ext cx="5067413" cy="369332"/>
          </a:xfrm>
          <a:prstGeom prst="rect">
            <a:avLst/>
          </a:prstGeom>
          <a:noFill/>
        </p:spPr>
        <p:txBody>
          <a:bodyPr wrap="none" rtlCol="0">
            <a:spAutoFit/>
          </a:bodyPr>
          <a:lstStyle/>
          <a:p>
            <a:r>
              <a:rPr kumimoji="1" lang="ja-JP" altLang="en-US" b="1"/>
              <a:t>第</a:t>
            </a:r>
            <a:r>
              <a:rPr kumimoji="1" lang="en-US" altLang="ja-JP" b="1" dirty="0"/>
              <a:t>22</a:t>
            </a:r>
            <a:r>
              <a:rPr kumimoji="1" lang="ja-JP" altLang="en-US" b="1"/>
              <a:t>回大東文化大学大学院　学術シンポジウム</a:t>
            </a:r>
          </a:p>
        </p:txBody>
      </p:sp>
    </p:spTree>
    <p:extLst>
      <p:ext uri="{BB962C8B-B14F-4D97-AF65-F5344CB8AC3E}">
        <p14:creationId xmlns:p14="http://schemas.microsoft.com/office/powerpoint/2010/main" val="1673002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643C19-F44D-654A-87DA-BACE0A5F81F6}"/>
              </a:ext>
            </a:extLst>
          </p:cNvPr>
          <p:cNvSpPr>
            <a:spLocks noGrp="1"/>
          </p:cNvSpPr>
          <p:nvPr>
            <p:ph type="title"/>
          </p:nvPr>
        </p:nvSpPr>
        <p:spPr>
          <a:xfrm>
            <a:off x="533916" y="425915"/>
            <a:ext cx="9829283" cy="845674"/>
          </a:xfrm>
        </p:spPr>
        <p:txBody>
          <a:bodyPr/>
          <a:lstStyle/>
          <a:p>
            <a:br>
              <a:rPr lang="ja-JP" altLang="ja-JP" sz="3600"/>
            </a:br>
            <a:r>
              <a:rPr lang="en-US" altLang="ja-JP" sz="3600" dirty="0"/>
              <a:t>3.2</a:t>
            </a:r>
            <a:r>
              <a:rPr lang="ja-JP" altLang="ja-JP" sz="3600"/>
              <a:t>　実践報告</a:t>
            </a:r>
            <a:r>
              <a:rPr lang="en-US" altLang="ja-JP" sz="2000" dirty="0"/>
              <a:t>(2021</a:t>
            </a:r>
            <a:r>
              <a:rPr lang="ja-JP" altLang="en-US" sz="2000"/>
              <a:t>年度「翻訳ワークショップ」での実践</a:t>
            </a:r>
            <a:r>
              <a:rPr lang="en-US" altLang="ja-JP" sz="2000" dirty="0"/>
              <a:t>)</a:t>
            </a:r>
            <a:endParaRPr kumimoji="1" lang="ja-JP" altLang="en-US" sz="2000"/>
          </a:p>
        </p:txBody>
      </p:sp>
      <p:graphicFrame>
        <p:nvGraphicFramePr>
          <p:cNvPr id="4" name="コンテンツ プレースホルダー 3">
            <a:extLst>
              <a:ext uri="{FF2B5EF4-FFF2-40B4-BE49-F238E27FC236}">
                <a16:creationId xmlns:a16="http://schemas.microsoft.com/office/drawing/2014/main" id="{2AF860CD-AD81-944B-A6A0-26E3DB857498}"/>
              </a:ext>
            </a:extLst>
          </p:cNvPr>
          <p:cNvGraphicFramePr>
            <a:graphicFrameLocks noGrp="1"/>
          </p:cNvGraphicFramePr>
          <p:nvPr>
            <p:ph idx="1"/>
            <p:extLst>
              <p:ext uri="{D42A27DB-BD31-4B8C-83A1-F6EECF244321}">
                <p14:modId xmlns:p14="http://schemas.microsoft.com/office/powerpoint/2010/main" val="2953285854"/>
              </p:ext>
            </p:extLst>
          </p:nvPr>
        </p:nvGraphicFramePr>
        <p:xfrm>
          <a:off x="885825" y="1271589"/>
          <a:ext cx="10644187" cy="5160499"/>
        </p:xfrm>
        <a:graphic>
          <a:graphicData uri="http://schemas.openxmlformats.org/drawingml/2006/table">
            <a:tbl>
              <a:tblPr firstRow="1" firstCol="1" bandRow="1">
                <a:tableStyleId>{5C22544A-7EE6-4342-B048-85BDC9FD1C3A}</a:tableStyleId>
              </a:tblPr>
              <a:tblGrid>
                <a:gridCol w="1877281">
                  <a:extLst>
                    <a:ext uri="{9D8B030D-6E8A-4147-A177-3AD203B41FA5}">
                      <a16:colId xmlns:a16="http://schemas.microsoft.com/office/drawing/2014/main" val="1030715565"/>
                    </a:ext>
                  </a:extLst>
                </a:gridCol>
                <a:gridCol w="3028681">
                  <a:extLst>
                    <a:ext uri="{9D8B030D-6E8A-4147-A177-3AD203B41FA5}">
                      <a16:colId xmlns:a16="http://schemas.microsoft.com/office/drawing/2014/main" val="2729502900"/>
                    </a:ext>
                  </a:extLst>
                </a:gridCol>
                <a:gridCol w="5738225">
                  <a:extLst>
                    <a:ext uri="{9D8B030D-6E8A-4147-A177-3AD203B41FA5}">
                      <a16:colId xmlns:a16="http://schemas.microsoft.com/office/drawing/2014/main" val="1923837160"/>
                    </a:ext>
                  </a:extLst>
                </a:gridCol>
              </a:tblGrid>
              <a:tr h="442202">
                <a:tc>
                  <a:txBody>
                    <a:bodyPr/>
                    <a:lstStyle/>
                    <a:p>
                      <a:endParaRPr lang="ja-JP" sz="1800" kern="100">
                        <a:effectLst/>
                        <a:latin typeface="游明朝" panose="02020400000000000000" pitchFamily="18" charset="-128"/>
                        <a:ea typeface="游明朝" panose="02020400000000000000" pitchFamily="18" charset="-128"/>
                      </a:endParaRPr>
                    </a:p>
                  </a:txBody>
                  <a:tcPr marL="62865" marR="62865" marT="0" marB="0" anchor="ctr"/>
                </a:tc>
                <a:tc>
                  <a:txBody>
                    <a:bodyPr/>
                    <a:lstStyle/>
                    <a:p>
                      <a:pPr algn="l"/>
                      <a:r>
                        <a:rPr lang="ja-JP" sz="1800" kern="0">
                          <a:effectLst/>
                        </a:rPr>
                        <a:t>テーマ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授業内容</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53016202"/>
                  </a:ext>
                </a:extLst>
              </a:tr>
              <a:tr h="442202">
                <a:tc>
                  <a:txBody>
                    <a:bodyPr/>
                    <a:lstStyle/>
                    <a:p>
                      <a:pPr algn="l"/>
                      <a:r>
                        <a:rPr lang="ja-JP" sz="1800" kern="0">
                          <a:effectLst/>
                        </a:rPr>
                        <a:t>第</a:t>
                      </a:r>
                      <a:r>
                        <a:rPr lang="en-US" sz="1800" kern="0">
                          <a:effectLst/>
                        </a:rPr>
                        <a:t>1</a:t>
                      </a:r>
                      <a:r>
                        <a:rPr lang="ja-JP" sz="1800" kern="0">
                          <a:effectLst/>
                        </a:rPr>
                        <a:t>回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オリエンテーション</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endParaRPr lang="ja-JP" sz="1800" kern="100">
                        <a:effectLst/>
                        <a:latin typeface="游明朝" panose="02020400000000000000" pitchFamily="18" charset="-128"/>
                        <a:ea typeface="游明朝" panose="02020400000000000000" pitchFamily="18" charset="-128"/>
                      </a:endParaRPr>
                    </a:p>
                  </a:txBody>
                  <a:tcPr marL="62865" marR="62865" marT="0" marB="0" anchor="ctr"/>
                </a:tc>
                <a:extLst>
                  <a:ext uri="{0D108BD9-81ED-4DB2-BD59-A6C34878D82A}">
                    <a16:rowId xmlns:a16="http://schemas.microsoft.com/office/drawing/2014/main" val="3159599062"/>
                  </a:ext>
                </a:extLst>
              </a:tr>
              <a:tr h="442202">
                <a:tc>
                  <a:txBody>
                    <a:bodyPr/>
                    <a:lstStyle/>
                    <a:p>
                      <a:pPr algn="l"/>
                      <a:r>
                        <a:rPr lang="ja-JP" sz="1800" kern="0">
                          <a:effectLst/>
                        </a:rPr>
                        <a:t>第</a:t>
                      </a:r>
                      <a:r>
                        <a:rPr lang="en-US" sz="1800" kern="0">
                          <a:effectLst/>
                        </a:rPr>
                        <a:t>2</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翻訳の基礎知識</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メタ言語の解説</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31846598"/>
                  </a:ext>
                </a:extLst>
              </a:tr>
              <a:tr h="442202">
                <a:tc>
                  <a:txBody>
                    <a:bodyPr/>
                    <a:lstStyle/>
                    <a:p>
                      <a:endParaRPr lang="ja-JP" sz="1800" kern="100">
                        <a:effectLst/>
                        <a:latin typeface="游明朝" panose="02020400000000000000" pitchFamily="18" charset="-128"/>
                        <a:ea typeface="游明朝" panose="02020400000000000000" pitchFamily="18" charset="-128"/>
                      </a:endParaRPr>
                    </a:p>
                  </a:txBody>
                  <a:tcPr marL="62865" marR="62865" marT="0" marB="0" anchor="ctr"/>
                </a:tc>
                <a:tc>
                  <a:txBody>
                    <a:bodyPr/>
                    <a:lstStyle/>
                    <a:p>
                      <a:pPr algn="l"/>
                      <a:r>
                        <a:rPr lang="ja-JP" sz="1800" kern="0">
                          <a:effectLst/>
                        </a:rPr>
                        <a:t>日中翻訳の諸相</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日中翻訳という仕事について</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31449189"/>
                  </a:ext>
                </a:extLst>
              </a:tr>
              <a:tr h="442202">
                <a:tc>
                  <a:txBody>
                    <a:bodyPr/>
                    <a:lstStyle/>
                    <a:p>
                      <a:endParaRPr lang="ja-JP" sz="1800" kern="100">
                        <a:effectLst/>
                        <a:latin typeface="游明朝" panose="02020400000000000000" pitchFamily="18" charset="-128"/>
                        <a:ea typeface="游明朝" panose="02020400000000000000" pitchFamily="18" charset="-128"/>
                      </a:endParaRPr>
                    </a:p>
                  </a:txBody>
                  <a:tcPr marL="62865" marR="62865" marT="0" marB="0" anchor="ctr"/>
                </a:tc>
                <a:tc>
                  <a:txBody>
                    <a:bodyPr/>
                    <a:lstStyle/>
                    <a:p>
                      <a:endParaRPr lang="ja-JP" sz="1800" kern="100">
                        <a:effectLst/>
                        <a:latin typeface="游明朝" panose="02020400000000000000" pitchFamily="18" charset="-128"/>
                        <a:ea typeface="游明朝" panose="02020400000000000000" pitchFamily="18" charset="-128"/>
                      </a:endParaRPr>
                    </a:p>
                  </a:txBody>
                  <a:tcPr marL="62865" marR="62865" marT="0" marB="0" anchor="ctr"/>
                </a:tc>
                <a:tc>
                  <a:txBody>
                    <a:bodyPr/>
                    <a:lstStyle/>
                    <a:p>
                      <a:pPr algn="l"/>
                      <a:r>
                        <a:rPr lang="ja-JP" sz="1800" kern="0">
                          <a:effectLst/>
                        </a:rPr>
                        <a:t>市場について</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51610253"/>
                  </a:ext>
                </a:extLst>
              </a:tr>
              <a:tr h="557175">
                <a:tc>
                  <a:txBody>
                    <a:bodyPr/>
                    <a:lstStyle/>
                    <a:p>
                      <a:pPr algn="l"/>
                      <a:r>
                        <a:rPr lang="ja-JP" sz="1800" kern="0">
                          <a:effectLst/>
                        </a:rPr>
                        <a:t>第</a:t>
                      </a:r>
                      <a:r>
                        <a:rPr lang="en-US" sz="1800" kern="0">
                          <a:effectLst/>
                        </a:rPr>
                        <a:t>3</a:t>
                      </a:r>
                      <a:r>
                        <a:rPr lang="ja-JP" sz="1800" kern="0">
                          <a:effectLst/>
                        </a:rPr>
                        <a:t>回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日中翻訳方法論</a:t>
                      </a:r>
                      <a:r>
                        <a:rPr lang="en-US" sz="1800" kern="0">
                          <a:effectLst/>
                        </a:rPr>
                        <a:t>1</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初心者向けの方法論を紹介</a:t>
                      </a:r>
                      <a:endParaRPr lang="ja-JP" sz="1800" kern="100">
                        <a:effectLst/>
                      </a:endParaRPr>
                    </a:p>
                    <a:p>
                      <a:pPr algn="l"/>
                      <a:r>
                        <a:rPr lang="ja-JP" sz="1800" kern="0">
                          <a:effectLst/>
                        </a:rPr>
                        <a:t>武吉先生の中日翻訳論</a:t>
                      </a:r>
                      <a:r>
                        <a:rPr lang="en-US" sz="1800" kern="0">
                          <a:effectLst/>
                        </a:rPr>
                        <a:t>1</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93215147"/>
                  </a:ext>
                </a:extLst>
              </a:tr>
              <a:tr h="442202">
                <a:tc>
                  <a:txBody>
                    <a:bodyPr/>
                    <a:lstStyle/>
                    <a:p>
                      <a:pPr algn="l"/>
                      <a:r>
                        <a:rPr lang="ja-JP" sz="1800" kern="0">
                          <a:effectLst/>
                        </a:rPr>
                        <a:t>第</a:t>
                      </a:r>
                      <a:r>
                        <a:rPr lang="en-US" sz="1800" kern="0">
                          <a:effectLst/>
                        </a:rPr>
                        <a:t>4</a:t>
                      </a:r>
                      <a:r>
                        <a:rPr lang="ja-JP" sz="1800" kern="0">
                          <a:effectLst/>
                        </a:rPr>
                        <a:t>回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課題</a:t>
                      </a:r>
                      <a:r>
                        <a:rPr lang="en-US" sz="1800" kern="0">
                          <a:effectLst/>
                        </a:rPr>
                        <a:t>1(</a:t>
                      </a:r>
                      <a:r>
                        <a:rPr lang="ja-JP" sz="1800" kern="0">
                          <a:effectLst/>
                        </a:rPr>
                        <a:t>オンライン</a:t>
                      </a:r>
                      <a:r>
                        <a:rPr lang="en-US" sz="1800" kern="0">
                          <a:effectLst/>
                        </a:rPr>
                        <a:t>)</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方法論に基づく日中翻訳実践練習</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689815706"/>
                  </a:ext>
                </a:extLst>
              </a:tr>
              <a:tr h="557175">
                <a:tc>
                  <a:txBody>
                    <a:bodyPr/>
                    <a:lstStyle/>
                    <a:p>
                      <a:pPr algn="l"/>
                      <a:r>
                        <a:rPr lang="ja-JP" sz="1800" kern="0">
                          <a:effectLst/>
                        </a:rPr>
                        <a:t>第</a:t>
                      </a:r>
                      <a:r>
                        <a:rPr lang="en-US" sz="1800" kern="0">
                          <a:effectLst/>
                        </a:rPr>
                        <a:t>5</a:t>
                      </a:r>
                      <a:r>
                        <a:rPr lang="ja-JP" sz="1800" kern="0">
                          <a:effectLst/>
                        </a:rPr>
                        <a:t>回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日中翻訳方法論</a:t>
                      </a:r>
                      <a:r>
                        <a:rPr lang="en-US" sz="1800" kern="0">
                          <a:effectLst/>
                        </a:rPr>
                        <a:t>2</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武吉先生の中日翻訳論</a:t>
                      </a:r>
                      <a:r>
                        <a:rPr lang="en-US" sz="1800" kern="0">
                          <a:effectLst/>
                        </a:rPr>
                        <a:t>2</a:t>
                      </a:r>
                      <a:r>
                        <a:rPr lang="ja-JP" sz="1800" kern="0">
                          <a:effectLst/>
                        </a:rPr>
                        <a:t>　方法論</a:t>
                      </a:r>
                      <a:endParaRPr lang="ja-JP" sz="1800" kern="100">
                        <a:effectLst/>
                      </a:endParaRPr>
                    </a:p>
                    <a:p>
                      <a:pPr algn="l"/>
                      <a:r>
                        <a:rPr lang="ja-JP" sz="1800" kern="0">
                          <a:effectLst/>
                        </a:rPr>
                        <a:t>全員で課題を検討</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07331320"/>
                  </a:ext>
                </a:extLst>
              </a:tr>
              <a:tr h="557175">
                <a:tc>
                  <a:txBody>
                    <a:bodyPr/>
                    <a:lstStyle/>
                    <a:p>
                      <a:pPr algn="l"/>
                      <a:r>
                        <a:rPr lang="ja-JP" sz="1800" kern="0">
                          <a:effectLst/>
                        </a:rPr>
                        <a:t>第</a:t>
                      </a:r>
                      <a:r>
                        <a:rPr lang="en-US" sz="1800" kern="0" dirty="0">
                          <a:effectLst/>
                        </a:rPr>
                        <a:t>6</a:t>
                      </a:r>
                      <a:r>
                        <a:rPr lang="ja-JP" sz="1800" kern="0">
                          <a:effectLst/>
                        </a:rPr>
                        <a:t>回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日中翻訳方法論</a:t>
                      </a:r>
                      <a:r>
                        <a:rPr lang="en-US" sz="1800" kern="0">
                          <a:effectLst/>
                        </a:rPr>
                        <a:t>3</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武吉先生の中日翻訳論　テクニック</a:t>
                      </a:r>
                      <a:endParaRPr lang="ja-JP" sz="1800" kern="100">
                        <a:effectLst/>
                      </a:endParaRPr>
                    </a:p>
                    <a:p>
                      <a:pPr algn="l"/>
                      <a:r>
                        <a:rPr lang="ja-JP" sz="1800" kern="0">
                          <a:effectLst/>
                        </a:rPr>
                        <a:t>全員で課題を検討</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57585512"/>
                  </a:ext>
                </a:extLst>
              </a:tr>
              <a:tr h="835762">
                <a:tc>
                  <a:txBody>
                    <a:bodyPr/>
                    <a:lstStyle/>
                    <a:p>
                      <a:pPr algn="l"/>
                      <a:r>
                        <a:rPr lang="ja-JP" sz="1800" kern="0">
                          <a:effectLst/>
                        </a:rPr>
                        <a:t>第</a:t>
                      </a:r>
                      <a:r>
                        <a:rPr lang="en-US" sz="1800" kern="0" dirty="0">
                          <a:effectLst/>
                        </a:rPr>
                        <a:t>7</a:t>
                      </a:r>
                      <a:r>
                        <a:rPr lang="ja-JP" sz="1800" kern="0">
                          <a:effectLst/>
                        </a:rPr>
                        <a:t>回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中日翻訳の注意点のまとめ</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日本語表現の規範について用語辞典の紹介</a:t>
                      </a:r>
                      <a:endParaRPr lang="ja-JP" sz="1800" kern="100">
                        <a:effectLst/>
                      </a:endParaRPr>
                    </a:p>
                    <a:p>
                      <a:pPr algn="l"/>
                      <a:r>
                        <a:rPr lang="ja-JP" sz="1800" kern="0">
                          <a:effectLst/>
                        </a:rPr>
                        <a:t>書面語について、同形異議語、類義語について　課題はオンライン翻訳の実践</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556756721"/>
                  </a:ext>
                </a:extLst>
              </a:tr>
            </a:tbl>
          </a:graphicData>
        </a:graphic>
      </p:graphicFrame>
    </p:spTree>
    <p:extLst>
      <p:ext uri="{BB962C8B-B14F-4D97-AF65-F5344CB8AC3E}">
        <p14:creationId xmlns:p14="http://schemas.microsoft.com/office/powerpoint/2010/main" val="990034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6C57158D-0D28-754A-8BFE-B8221E15A50B}"/>
              </a:ext>
            </a:extLst>
          </p:cNvPr>
          <p:cNvGraphicFramePr>
            <a:graphicFrameLocks noGrp="1"/>
          </p:cNvGraphicFramePr>
          <p:nvPr>
            <p:ph idx="1"/>
            <p:extLst>
              <p:ext uri="{D42A27DB-BD31-4B8C-83A1-F6EECF244321}">
                <p14:modId xmlns:p14="http://schemas.microsoft.com/office/powerpoint/2010/main" val="1759338503"/>
              </p:ext>
            </p:extLst>
          </p:nvPr>
        </p:nvGraphicFramePr>
        <p:xfrm>
          <a:off x="576263" y="264319"/>
          <a:ext cx="10801350" cy="6463635"/>
        </p:xfrm>
        <a:graphic>
          <a:graphicData uri="http://schemas.openxmlformats.org/drawingml/2006/table">
            <a:tbl>
              <a:tblPr firstRow="1" firstCol="1" bandRow="1">
                <a:tableStyleId>{5C22544A-7EE6-4342-B048-85BDC9FD1C3A}</a:tableStyleId>
              </a:tblPr>
              <a:tblGrid>
                <a:gridCol w="1905000">
                  <a:extLst>
                    <a:ext uri="{9D8B030D-6E8A-4147-A177-3AD203B41FA5}">
                      <a16:colId xmlns:a16="http://schemas.microsoft.com/office/drawing/2014/main" val="1438341636"/>
                    </a:ext>
                  </a:extLst>
                </a:gridCol>
                <a:gridCol w="3073400">
                  <a:extLst>
                    <a:ext uri="{9D8B030D-6E8A-4147-A177-3AD203B41FA5}">
                      <a16:colId xmlns:a16="http://schemas.microsoft.com/office/drawing/2014/main" val="3393414805"/>
                    </a:ext>
                  </a:extLst>
                </a:gridCol>
                <a:gridCol w="5822950">
                  <a:extLst>
                    <a:ext uri="{9D8B030D-6E8A-4147-A177-3AD203B41FA5}">
                      <a16:colId xmlns:a16="http://schemas.microsoft.com/office/drawing/2014/main" val="370192787"/>
                    </a:ext>
                  </a:extLst>
                </a:gridCol>
              </a:tblGrid>
              <a:tr h="1033031">
                <a:tc>
                  <a:txBody>
                    <a:bodyPr/>
                    <a:lstStyle/>
                    <a:p>
                      <a:pPr algn="l"/>
                      <a:r>
                        <a:rPr lang="ja-JP" sz="1800" kern="0">
                          <a:effectLst/>
                        </a:rPr>
                        <a:t>第</a:t>
                      </a:r>
                      <a:r>
                        <a:rPr lang="en-US" sz="1800" kern="0" dirty="0">
                          <a:effectLst/>
                        </a:rPr>
                        <a:t>8</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altLang="en-US" b="0">
                          <a:solidFill>
                            <a:schemeClr val="tx1"/>
                          </a:solidFill>
                        </a:rPr>
                        <a:t>中日翻訳テクノロジー</a:t>
                      </a:r>
                    </a:p>
                  </a:txBody>
                  <a:tcPr marL="62865" marR="62865" marT="0" marB="0" anchor="ctr">
                    <a:solidFill>
                      <a:schemeClr val="accent1">
                        <a:lumMod val="20000"/>
                        <a:lumOff val="80000"/>
                      </a:schemeClr>
                    </a:solidFill>
                  </a:tcPr>
                </a:tc>
                <a:tc>
                  <a:txBody>
                    <a:bodyPr/>
                    <a:lstStyle/>
                    <a:p>
                      <a:pPr algn="l"/>
                      <a:r>
                        <a:rPr lang="ja-JP" altLang="en-US" b="0">
                          <a:solidFill>
                            <a:schemeClr val="tx1"/>
                          </a:solidFill>
                        </a:rPr>
                        <a:t>ツール　書籍、オンライン辞書など紹介</a:t>
                      </a:r>
                    </a:p>
                    <a:p>
                      <a:pPr algn="l"/>
                      <a:r>
                        <a:rPr lang="en-US" b="0" dirty="0">
                          <a:solidFill>
                            <a:schemeClr val="tx1"/>
                          </a:solidFill>
                        </a:rPr>
                        <a:t>AI</a:t>
                      </a:r>
                      <a:r>
                        <a:rPr lang="ja-JP" altLang="en-US" b="0">
                          <a:solidFill>
                            <a:schemeClr val="tx1"/>
                          </a:solidFill>
                        </a:rPr>
                        <a:t>翻訳の検討</a:t>
                      </a:r>
                    </a:p>
                    <a:p>
                      <a:pPr algn="l"/>
                      <a:r>
                        <a:rPr lang="ja-JP" altLang="en-US" b="0">
                          <a:solidFill>
                            <a:schemeClr val="tx1"/>
                          </a:solidFill>
                        </a:rPr>
                        <a:t>課題は「ノルウェイの森」より</a:t>
                      </a:r>
                    </a:p>
                  </a:txBody>
                  <a:tcPr marL="62865" marR="62865" marT="0" marB="0" anchor="ctr">
                    <a:solidFill>
                      <a:schemeClr val="accent1">
                        <a:lumMod val="20000"/>
                        <a:lumOff val="80000"/>
                      </a:schemeClr>
                    </a:solidFill>
                  </a:tcPr>
                </a:tc>
                <a:extLst>
                  <a:ext uri="{0D108BD9-81ED-4DB2-BD59-A6C34878D82A}">
                    <a16:rowId xmlns:a16="http://schemas.microsoft.com/office/drawing/2014/main" val="2499711236"/>
                  </a:ext>
                </a:extLst>
              </a:tr>
              <a:tr h="1377374">
                <a:tc>
                  <a:txBody>
                    <a:bodyPr/>
                    <a:lstStyle/>
                    <a:p>
                      <a:pPr algn="l"/>
                      <a:r>
                        <a:rPr lang="ja-JP" sz="1800" kern="0">
                          <a:effectLst/>
                        </a:rPr>
                        <a:t>第</a:t>
                      </a:r>
                      <a:r>
                        <a:rPr lang="en-US" sz="1800" kern="0">
                          <a:effectLst/>
                        </a:rPr>
                        <a:t>9</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翻訳ストラテジー</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課題について検討</a:t>
                      </a:r>
                      <a:endParaRPr lang="ja-JP" sz="1800" kern="100">
                        <a:effectLst/>
                      </a:endParaRPr>
                    </a:p>
                    <a:p>
                      <a:pPr algn="l"/>
                      <a:r>
                        <a:rPr lang="ja-JP" sz="1800" kern="0">
                          <a:effectLst/>
                        </a:rPr>
                        <a:t>村上春樹の翻訳から翻訳ストラテジーを考える　</a:t>
                      </a:r>
                      <a:r>
                        <a:rPr lang="en-US" sz="1800" kern="0" dirty="0">
                          <a:effectLst/>
                        </a:rPr>
                        <a:t>(</a:t>
                      </a:r>
                      <a:r>
                        <a:rPr lang="ja-JP" sz="1800" kern="0">
                          <a:effectLst/>
                        </a:rPr>
                        <a:t>林訳と頼訳の比較を元に</a:t>
                      </a:r>
                      <a:r>
                        <a:rPr lang="en-US" sz="1800" kern="0" dirty="0">
                          <a:effectLst/>
                        </a:rPr>
                        <a:t>)</a:t>
                      </a:r>
                      <a:endParaRPr lang="ja-JP" sz="1800" kern="100">
                        <a:effectLst/>
                      </a:endParaRPr>
                    </a:p>
                    <a:p>
                      <a:pPr algn="l"/>
                      <a:r>
                        <a:rPr lang="ja-JP" sz="1800" kern="0">
                          <a:effectLst/>
                        </a:rPr>
                        <a:t>課題は</a:t>
                      </a:r>
                      <a:r>
                        <a:rPr lang="en-US" sz="1800" kern="0" dirty="0">
                          <a:effectLst/>
                        </a:rPr>
                        <a:t>20</a:t>
                      </a:r>
                      <a:r>
                        <a:rPr lang="ja-JP" sz="1800" kern="0">
                          <a:effectLst/>
                        </a:rPr>
                        <a:t>年ネット流行語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68736200"/>
                  </a:ext>
                </a:extLst>
              </a:tr>
              <a:tr h="1033031">
                <a:tc>
                  <a:txBody>
                    <a:bodyPr/>
                    <a:lstStyle/>
                    <a:p>
                      <a:pPr algn="l"/>
                      <a:r>
                        <a:rPr lang="ja-JP" sz="1800" kern="0">
                          <a:effectLst/>
                        </a:rPr>
                        <a:t>第</a:t>
                      </a:r>
                      <a:r>
                        <a:rPr lang="en-US" sz="1800" kern="0">
                          <a:effectLst/>
                        </a:rPr>
                        <a:t>10</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異化と同化</a:t>
                      </a:r>
                      <a:r>
                        <a:rPr lang="en-US" sz="1800" kern="0">
                          <a:effectLst/>
                        </a:rPr>
                        <a:t>1</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中国語の新語流行語の翻訳を実例に　課題の検討</a:t>
                      </a:r>
                      <a:endParaRPr lang="ja-JP" sz="1800" kern="100">
                        <a:effectLst/>
                      </a:endParaRPr>
                    </a:p>
                    <a:p>
                      <a:pPr algn="l"/>
                      <a:r>
                        <a:rPr lang="ja-JP" sz="1800" kern="0">
                          <a:effectLst/>
                        </a:rPr>
                        <a:t>課題は文化要素の翻訳</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995816718"/>
                  </a:ext>
                </a:extLst>
              </a:tr>
              <a:tr h="688687">
                <a:tc>
                  <a:txBody>
                    <a:bodyPr/>
                    <a:lstStyle/>
                    <a:p>
                      <a:pPr algn="l"/>
                      <a:r>
                        <a:rPr lang="ja-JP" sz="1800" kern="0">
                          <a:effectLst/>
                        </a:rPr>
                        <a:t>第</a:t>
                      </a:r>
                      <a:r>
                        <a:rPr lang="en-US" sz="1800" kern="0">
                          <a:effectLst/>
                        </a:rPr>
                        <a:t>11</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異化と同化</a:t>
                      </a:r>
                      <a:r>
                        <a:rPr lang="en-US" sz="1800" kern="0">
                          <a:effectLst/>
                        </a:rPr>
                        <a:t>2</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課題について検討</a:t>
                      </a:r>
                      <a:endParaRPr lang="ja-JP" sz="1800" kern="100">
                        <a:effectLst/>
                      </a:endParaRPr>
                    </a:p>
                    <a:p>
                      <a:pPr algn="l"/>
                      <a:r>
                        <a:rPr lang="ja-JP" sz="1800" kern="0">
                          <a:effectLst/>
                        </a:rPr>
                        <a:t>日中の文化要素の翻訳について</a:t>
                      </a:r>
                      <a:r>
                        <a:rPr lang="en-US" sz="1800" kern="0" dirty="0">
                          <a:effectLst/>
                        </a:rPr>
                        <a:t>(</a:t>
                      </a:r>
                      <a:r>
                        <a:rPr lang="ja-JP" sz="1800" kern="0">
                          <a:effectLst/>
                        </a:rPr>
                        <a:t>論文より</a:t>
                      </a:r>
                      <a:r>
                        <a:rPr lang="en-US" sz="1800" kern="0" dirty="0">
                          <a:effectLst/>
                        </a:rPr>
                        <a:t>)</a:t>
                      </a:r>
                    </a:p>
                    <a:p>
                      <a:pPr algn="l"/>
                      <a:r>
                        <a:rPr lang="ja-JP" altLang="ja-JP" sz="1800" kern="0">
                          <a:effectLst/>
                        </a:rPr>
                        <a:t>課題は昔話</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3884956"/>
                  </a:ext>
                </a:extLst>
              </a:tr>
              <a:tr h="688687">
                <a:tc>
                  <a:txBody>
                    <a:bodyPr/>
                    <a:lstStyle/>
                    <a:p>
                      <a:pPr algn="l"/>
                      <a:r>
                        <a:rPr lang="ja-JP" sz="1800" kern="0">
                          <a:effectLst/>
                        </a:rPr>
                        <a:t>第</a:t>
                      </a:r>
                      <a:r>
                        <a:rPr lang="en-US" sz="1800" kern="0">
                          <a:effectLst/>
                        </a:rPr>
                        <a:t>12</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スコポス理論</a:t>
                      </a:r>
                      <a:r>
                        <a:rPr lang="en-US" sz="1800" kern="0">
                          <a:effectLst/>
                        </a:rPr>
                        <a:t>1</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altLang="en-US" sz="1800" kern="0">
                          <a:effectLst/>
                        </a:rPr>
                        <a:t>課題の検討。</a:t>
                      </a:r>
                      <a:r>
                        <a:rPr lang="ja-JP" sz="1800" kern="0">
                          <a:effectLst/>
                        </a:rPr>
                        <a:t>ストラテジーの解説。藤濤理論を紹介　</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40243521"/>
                  </a:ext>
                </a:extLst>
              </a:tr>
              <a:tr h="688687">
                <a:tc>
                  <a:txBody>
                    <a:bodyPr/>
                    <a:lstStyle/>
                    <a:p>
                      <a:pPr algn="l"/>
                      <a:r>
                        <a:rPr lang="ja-JP" sz="1800" kern="0">
                          <a:effectLst/>
                        </a:rPr>
                        <a:t>第</a:t>
                      </a:r>
                      <a:r>
                        <a:rPr lang="en-US" sz="1800" kern="0">
                          <a:effectLst/>
                        </a:rPr>
                        <a:t>13</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スコポス理論</a:t>
                      </a:r>
                      <a:r>
                        <a:rPr lang="en-US" sz="1800" kern="0">
                          <a:effectLst/>
                        </a:rPr>
                        <a:t>2</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スコポスについて</a:t>
                      </a:r>
                      <a:endParaRPr lang="ja-JP" sz="1800" kern="100">
                        <a:effectLst/>
                      </a:endParaRPr>
                    </a:p>
                    <a:p>
                      <a:pPr algn="l"/>
                      <a:r>
                        <a:rPr lang="ja-JP" sz="1800" kern="0">
                          <a:effectLst/>
                        </a:rPr>
                        <a:t>ペロス「耳のなかの魚」から事例紹介</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71280746"/>
                  </a:ext>
                </a:extLst>
              </a:tr>
              <a:tr h="819865">
                <a:tc>
                  <a:txBody>
                    <a:bodyPr/>
                    <a:lstStyle/>
                    <a:p>
                      <a:pPr algn="l"/>
                      <a:r>
                        <a:rPr lang="ja-JP" sz="1800" kern="0">
                          <a:effectLst/>
                        </a:rPr>
                        <a:t>第</a:t>
                      </a:r>
                      <a:r>
                        <a:rPr lang="en-US" sz="1800" kern="0">
                          <a:effectLst/>
                        </a:rPr>
                        <a:t>14</a:t>
                      </a:r>
                      <a:r>
                        <a:rPr lang="ja-JP" sz="1800" kern="0">
                          <a:effectLst/>
                        </a:rPr>
                        <a:t>回</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翻訳とは</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algn="l"/>
                      <a:r>
                        <a:rPr lang="ja-JP" sz="1800" kern="0">
                          <a:effectLst/>
                        </a:rPr>
                        <a:t>牧野成一「翻訳でうしなわれるもの」</a:t>
                      </a:r>
                      <a:endParaRPr lang="ja-JP" sz="1800" kern="100">
                        <a:effectLst/>
                      </a:endParaRPr>
                    </a:p>
                    <a:p>
                      <a:pPr algn="l"/>
                      <a:r>
                        <a:rPr lang="ja-JP" sz="1800" kern="0">
                          <a:effectLst/>
                        </a:rPr>
                        <a:t>事例を中国語に置き換えて考える</a:t>
                      </a:r>
                      <a:endParaRPr 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4210788108"/>
                  </a:ext>
                </a:extLst>
              </a:tr>
            </a:tbl>
          </a:graphicData>
        </a:graphic>
      </p:graphicFrame>
    </p:spTree>
    <p:extLst>
      <p:ext uri="{BB962C8B-B14F-4D97-AF65-F5344CB8AC3E}">
        <p14:creationId xmlns:p14="http://schemas.microsoft.com/office/powerpoint/2010/main" val="2618419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9036C5D-8A03-F245-AEEB-64511E0B3A57}"/>
              </a:ext>
            </a:extLst>
          </p:cNvPr>
          <p:cNvSpPr>
            <a:spLocks noGrp="1"/>
          </p:cNvSpPr>
          <p:nvPr>
            <p:ph idx="1"/>
          </p:nvPr>
        </p:nvSpPr>
        <p:spPr>
          <a:xfrm>
            <a:off x="440789" y="198515"/>
            <a:ext cx="11310421" cy="6460969"/>
          </a:xfrm>
        </p:spPr>
        <p:txBody>
          <a:bodyPr/>
          <a:lstStyle/>
          <a:p>
            <a:pPr marL="0" indent="0">
              <a:buNone/>
            </a:pPr>
            <a:r>
              <a:rPr kumimoji="1" lang="ja-JP" altLang="en-US" sz="2800"/>
              <a:t>事例</a:t>
            </a:r>
            <a:r>
              <a:rPr kumimoji="1" lang="en-US" altLang="ja-JP" sz="2800" dirty="0"/>
              <a:t>:</a:t>
            </a:r>
            <a:r>
              <a:rPr kumimoji="1" lang="ja-JP" altLang="en-US" sz="2800"/>
              <a:t>　</a:t>
            </a:r>
            <a:r>
              <a:rPr lang="ja-JP" altLang="ja-JP" sz="2800"/>
              <a:t>第</a:t>
            </a:r>
            <a:r>
              <a:rPr lang="en-US" altLang="ja-JP" sz="2800" dirty="0"/>
              <a:t>12</a:t>
            </a:r>
            <a:r>
              <a:rPr lang="ja-JP" altLang="ja-JP" sz="2800"/>
              <a:t>回　「スコポス理論</a:t>
            </a:r>
            <a:r>
              <a:rPr lang="en-US" altLang="ja-JP" sz="2800" dirty="0"/>
              <a:t>1</a:t>
            </a:r>
            <a:r>
              <a:rPr lang="ja-JP" altLang="ja-JP" sz="2800"/>
              <a:t>」 </a:t>
            </a:r>
            <a:endParaRPr lang="en-US" altLang="ja-JP" sz="2800" dirty="0"/>
          </a:p>
          <a:p>
            <a:pPr marL="0" indent="0">
              <a:buNone/>
            </a:pPr>
            <a:r>
              <a:rPr kumimoji="1" lang="ja-JP" altLang="en-US"/>
              <a:t>　　</a:t>
            </a:r>
            <a:r>
              <a:rPr lang="ja-JP" altLang="ja-JP"/>
              <a:t> </a:t>
            </a:r>
            <a:endParaRPr lang="en-US" altLang="ja-JP" dirty="0"/>
          </a:p>
          <a:p>
            <a:pPr marL="0" indent="0">
              <a:buNone/>
            </a:pPr>
            <a:r>
              <a:rPr lang="ja-JP" altLang="en-US"/>
              <a:t>　</a:t>
            </a:r>
            <a:r>
              <a:rPr lang="ja-JP" altLang="ja-JP"/>
              <a:t>「目的によって翻訳が変わる」ことを実例を通して解説し、機能主義的アプローチの重要性を伝える。読み手を学生自身で設定して童話</a:t>
            </a:r>
            <a:r>
              <a:rPr lang="ja-JP" altLang="en-US"/>
              <a:t>を</a:t>
            </a:r>
            <a:r>
              <a:rPr lang="ja-JP" altLang="ja-JP"/>
              <a:t>翻訳</a:t>
            </a:r>
            <a:r>
              <a:rPr lang="ja-JP" altLang="en-US"/>
              <a:t>させた</a:t>
            </a:r>
            <a:r>
              <a:rPr lang="ja-JP" altLang="ja-JP"/>
              <a:t>結果を検討する。</a:t>
            </a:r>
            <a:endParaRPr lang="en-US" altLang="ja-JP" dirty="0"/>
          </a:p>
          <a:p>
            <a:pPr marL="0" indent="0">
              <a:buNone/>
            </a:pPr>
            <a:r>
              <a:rPr lang="ja-JP" altLang="en-US"/>
              <a:t>　　</a:t>
            </a:r>
            <a:endParaRPr lang="en-US" altLang="ja-JP" dirty="0"/>
          </a:p>
          <a:p>
            <a:pPr marL="0" indent="0">
              <a:buNone/>
            </a:pPr>
            <a:endParaRPr lang="en-US" altLang="ja-JP" dirty="0"/>
          </a:p>
          <a:p>
            <a:pPr marL="0" indent="0">
              <a:buNone/>
            </a:pPr>
            <a:endParaRPr lang="en-US" altLang="ja-JP" sz="1800" dirty="0">
              <a:solidFill>
                <a:schemeClr val="accent3">
                  <a:lumMod val="50000"/>
                </a:schemeClr>
              </a:solidFill>
            </a:endParaRPr>
          </a:p>
          <a:p>
            <a:pPr marL="0" indent="0">
              <a:buNone/>
            </a:pPr>
            <a:r>
              <a:rPr lang="ja-JP" altLang="ja-JP">
                <a:solidFill>
                  <a:schemeClr val="accent3">
                    <a:lumMod val="50000"/>
                  </a:schemeClr>
                </a:solidFill>
              </a:rPr>
              <a:t>以下の小説を翻訳してください。自身で何歳くらいを対象にしているか設定しよう。大人向け</a:t>
            </a:r>
            <a:r>
              <a:rPr lang="en-US" altLang="ja-JP" dirty="0">
                <a:solidFill>
                  <a:schemeClr val="accent3">
                    <a:lumMod val="50000"/>
                  </a:schemeClr>
                </a:solidFill>
              </a:rPr>
              <a:t>?  </a:t>
            </a:r>
            <a:r>
              <a:rPr lang="ja-JP" altLang="ja-JP">
                <a:solidFill>
                  <a:schemeClr val="accent3">
                    <a:lumMod val="50000"/>
                  </a:schemeClr>
                </a:solidFill>
              </a:rPr>
              <a:t>子ども向け</a:t>
            </a:r>
            <a:r>
              <a:rPr lang="en-US" altLang="ja-JP" dirty="0">
                <a:solidFill>
                  <a:schemeClr val="accent3">
                    <a:lumMod val="50000"/>
                  </a:schemeClr>
                </a:solidFill>
              </a:rPr>
              <a:t>? </a:t>
            </a:r>
            <a:r>
              <a:rPr lang="ja-JP" altLang="ja-JP">
                <a:solidFill>
                  <a:schemeClr val="accent3">
                    <a:lumMod val="50000"/>
                  </a:schemeClr>
                </a:solidFill>
              </a:rPr>
              <a:t>自分で読むのか</a:t>
            </a:r>
            <a:r>
              <a:rPr lang="en-US" altLang="ja-JP" dirty="0">
                <a:solidFill>
                  <a:schemeClr val="accent3">
                    <a:lumMod val="50000"/>
                  </a:schemeClr>
                </a:solidFill>
              </a:rPr>
              <a:t>? </a:t>
            </a:r>
            <a:r>
              <a:rPr lang="ja-JP" altLang="ja-JP">
                <a:solidFill>
                  <a:schemeClr val="accent3">
                    <a:lumMod val="50000"/>
                  </a:schemeClr>
                </a:solidFill>
              </a:rPr>
              <a:t>読み聞かせするのか</a:t>
            </a:r>
            <a:r>
              <a:rPr lang="en-US" altLang="ja-JP" dirty="0">
                <a:solidFill>
                  <a:schemeClr val="accent3">
                    <a:lumMod val="50000"/>
                  </a:schemeClr>
                </a:solidFill>
              </a:rPr>
              <a:t>?</a:t>
            </a:r>
            <a:r>
              <a:rPr lang="ja-JP" altLang="ja-JP">
                <a:solidFill>
                  <a:schemeClr val="accent3">
                    <a:lumMod val="50000"/>
                  </a:schemeClr>
                </a:solidFill>
              </a:rPr>
              <a:t>　その他、自由に設定する。</a:t>
            </a:r>
          </a:p>
          <a:p>
            <a:pPr marL="0" indent="0">
              <a:buNone/>
            </a:pPr>
            <a:r>
              <a:rPr lang="en-US" altLang="ja-JP" dirty="0">
                <a:solidFill>
                  <a:schemeClr val="accent3">
                    <a:lumMod val="50000"/>
                  </a:schemeClr>
                </a:solidFill>
              </a:rPr>
              <a:t> </a:t>
            </a:r>
            <a:endParaRPr lang="ja-JP" altLang="ja-JP">
              <a:solidFill>
                <a:schemeClr val="accent3">
                  <a:lumMod val="50000"/>
                </a:schemeClr>
              </a:solidFill>
            </a:endParaRPr>
          </a:p>
          <a:p>
            <a:pPr marL="0" indent="0">
              <a:buNone/>
            </a:pPr>
            <a:r>
              <a:rPr lang="ja-JP" altLang="ja-JP" u="sng">
                <a:solidFill>
                  <a:schemeClr val="accent3">
                    <a:lumMod val="50000"/>
                  </a:schemeClr>
                </a:solidFill>
              </a:rPr>
              <a:t>あなたの設定した対象年齢 </a:t>
            </a:r>
            <a:r>
              <a:rPr lang="en-US" altLang="ja-JP" u="sng" dirty="0">
                <a:solidFill>
                  <a:schemeClr val="accent3">
                    <a:lumMod val="50000"/>
                  </a:schemeClr>
                </a:solidFill>
              </a:rPr>
              <a:t> (       )</a:t>
            </a:r>
            <a:r>
              <a:rPr lang="ja-JP" altLang="ja-JP" u="sng">
                <a:solidFill>
                  <a:schemeClr val="accent3">
                    <a:lumMod val="50000"/>
                  </a:schemeClr>
                </a:solidFill>
              </a:rPr>
              <a:t>歳くらい</a:t>
            </a:r>
            <a:endParaRPr lang="ja-JP" altLang="ja-JP">
              <a:solidFill>
                <a:schemeClr val="accent3">
                  <a:lumMod val="50000"/>
                </a:schemeClr>
              </a:solidFill>
            </a:endParaRPr>
          </a:p>
          <a:p>
            <a:pPr marL="0" indent="0">
              <a:buNone/>
            </a:pPr>
            <a:r>
              <a:rPr lang="en-US" altLang="ja-JP" dirty="0">
                <a:solidFill>
                  <a:schemeClr val="accent3">
                    <a:lumMod val="50000"/>
                  </a:schemeClr>
                </a:solidFill>
              </a:rPr>
              <a:t> </a:t>
            </a:r>
          </a:p>
          <a:p>
            <a:pPr marL="0" indent="0">
              <a:buNone/>
            </a:pPr>
            <a:r>
              <a:rPr lang="ja-JP" altLang="en-US" sz="1800"/>
              <a:t>「桃太郎」の中国語版の冒頭</a:t>
            </a:r>
            <a:r>
              <a:rPr lang="en-US" altLang="ja-JP" sz="1800" dirty="0"/>
              <a:t>200</a:t>
            </a:r>
            <a:r>
              <a:rPr lang="ja-JP" altLang="en-US" sz="1800"/>
              <a:t>字を翻訳する</a:t>
            </a:r>
            <a:endParaRPr lang="ja-JP" altLang="ja-JP" sz="1800"/>
          </a:p>
          <a:p>
            <a:pPr marL="0" indent="0">
              <a:buNone/>
            </a:pPr>
            <a:endParaRPr lang="en-US" altLang="ja-JP" sz="2400" dirty="0">
              <a:solidFill>
                <a:schemeClr val="accent3">
                  <a:lumMod val="50000"/>
                </a:schemeClr>
              </a:solidFill>
            </a:endParaRPr>
          </a:p>
          <a:p>
            <a:pPr marL="0" indent="0">
              <a:buNone/>
            </a:pPr>
            <a:endParaRPr lang="ja-JP" altLang="ja-JP"/>
          </a:p>
          <a:p>
            <a:pPr marL="0" indent="0">
              <a:buNone/>
            </a:pPr>
            <a:endParaRPr kumimoji="1" lang="ja-JP" altLang="en-US"/>
          </a:p>
        </p:txBody>
      </p:sp>
      <p:sp>
        <p:nvSpPr>
          <p:cNvPr id="5" name="下矢印 4">
            <a:extLst>
              <a:ext uri="{FF2B5EF4-FFF2-40B4-BE49-F238E27FC236}">
                <a16:creationId xmlns:a16="http://schemas.microsoft.com/office/drawing/2014/main" id="{BF600D35-12B6-624E-A0A7-617ACD978923}"/>
              </a:ext>
            </a:extLst>
          </p:cNvPr>
          <p:cNvSpPr/>
          <p:nvPr/>
        </p:nvSpPr>
        <p:spPr>
          <a:xfrm flipH="1">
            <a:off x="4857746" y="2657475"/>
            <a:ext cx="485775" cy="600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03314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B17B791-A2A8-D54A-AB46-54254B7F9C00}"/>
              </a:ext>
            </a:extLst>
          </p:cNvPr>
          <p:cNvSpPr>
            <a:spLocks noGrp="1"/>
          </p:cNvSpPr>
          <p:nvPr>
            <p:ph idx="1"/>
          </p:nvPr>
        </p:nvSpPr>
        <p:spPr>
          <a:xfrm>
            <a:off x="933499" y="382743"/>
            <a:ext cx="10682239" cy="6289520"/>
          </a:xfrm>
        </p:spPr>
        <p:txBody>
          <a:bodyPr/>
          <a:lstStyle/>
          <a:p>
            <a:pPr marL="0" indent="0">
              <a:buNone/>
            </a:pPr>
            <a:r>
              <a:rPr kumimoji="1" lang="ja-JP" altLang="en-US" sz="2800" b="1"/>
              <a:t>課題の検討</a:t>
            </a:r>
            <a:endParaRPr kumimoji="1" lang="en-US" altLang="ja-JP" sz="2800" b="1" dirty="0"/>
          </a:p>
          <a:p>
            <a:r>
              <a:rPr lang="ja-JP" altLang="ja-JP"/>
              <a:t>この課題については、「対象年齢を自身で設定する」ことによって、</a:t>
            </a:r>
            <a:r>
              <a:rPr lang="en-US" altLang="ja-JP" dirty="0"/>
              <a:t>TT</a:t>
            </a:r>
            <a:r>
              <a:rPr lang="ja-JP" altLang="ja-JP"/>
              <a:t>を作成するのがポイント</a:t>
            </a:r>
            <a:r>
              <a:rPr lang="ja-JP" altLang="en-US"/>
              <a:t>。</a:t>
            </a:r>
            <a:endParaRPr lang="en-US" altLang="ja-JP" dirty="0"/>
          </a:p>
          <a:p>
            <a:r>
              <a:rPr lang="ja-JP" altLang="ja-JP"/>
              <a:t>内容は</a:t>
            </a:r>
            <a:r>
              <a:rPr lang="ja-JP" altLang="en-US"/>
              <a:t>日本人なら</a:t>
            </a:r>
            <a:r>
              <a:rPr lang="ja-JP" altLang="ja-JP"/>
              <a:t>誰もがよく知っている内容だが、それだけに</a:t>
            </a:r>
            <a:r>
              <a:rPr lang="ja-JP" altLang="en-US"/>
              <a:t>課題では</a:t>
            </a:r>
            <a:r>
              <a:rPr lang="ja-JP" altLang="ja-JP"/>
              <a:t>漫然と訳した</a:t>
            </a:r>
            <a:r>
              <a:rPr lang="en-US" altLang="ja-JP" dirty="0"/>
              <a:t>TT</a:t>
            </a:r>
            <a:r>
              <a:rPr lang="ja-JP" altLang="ja-JP"/>
              <a:t>が目立った。</a:t>
            </a:r>
          </a:p>
          <a:p>
            <a:r>
              <a:rPr lang="ja-JP" altLang="ja-JP"/>
              <a:t>しかし、その中で「対象年齢を自身で設定する」意味を理解できた学生もいた。</a:t>
            </a:r>
          </a:p>
          <a:p>
            <a:pPr marL="0" indent="0">
              <a:buNone/>
            </a:pPr>
            <a:endParaRPr kumimoji="1" lang="en-US" altLang="ja-JP" sz="2800" b="1" dirty="0"/>
          </a:p>
          <a:p>
            <a:pPr marL="0" indent="0">
              <a:buNone/>
            </a:pPr>
            <a:r>
              <a:rPr lang="ja-JP" altLang="ja-JP"/>
              <a:t>中国語で書かれた昔話は、さまざまなパターンに翻訳が可能。日本語では対象年齢によって、その言葉遣いや漢字の使用範囲などを変える。</a:t>
            </a:r>
            <a:endParaRPr lang="en-US" altLang="ja-JP" dirty="0"/>
          </a:p>
          <a:p>
            <a:pPr marL="0" indent="0">
              <a:buNone/>
            </a:pPr>
            <a:endParaRPr lang="en-US" altLang="ja-JP" dirty="0"/>
          </a:p>
          <a:p>
            <a:pPr marL="0" indent="0">
              <a:buNone/>
            </a:pPr>
            <a:r>
              <a:rPr lang="ja-JP" altLang="ja-JP"/>
              <a:t>教科書に限らず、童話や絵本がどう書かれているかをもう一度観察し、対象と出版形態などを設定して</a:t>
            </a:r>
            <a:r>
              <a:rPr lang="ja-JP" altLang="en-US"/>
              <a:t>翻訳してみる</a:t>
            </a:r>
            <a:r>
              <a:rPr lang="ja-JP" altLang="ja-JP"/>
              <a:t>ことを提案した。プロの翻訳者であればどうするのか、を考え</a:t>
            </a:r>
            <a:r>
              <a:rPr lang="ja-JP" altLang="en-US"/>
              <a:t>る。</a:t>
            </a:r>
            <a:endParaRPr kumimoji="1" lang="en-US" altLang="ja-JP" sz="2800" b="1" dirty="0"/>
          </a:p>
        </p:txBody>
      </p:sp>
      <p:sp>
        <p:nvSpPr>
          <p:cNvPr id="4" name="下矢印 3">
            <a:extLst>
              <a:ext uri="{FF2B5EF4-FFF2-40B4-BE49-F238E27FC236}">
                <a16:creationId xmlns:a16="http://schemas.microsoft.com/office/drawing/2014/main" id="{5892E9B5-5C38-9E43-9553-BF7956BFC7AB}"/>
              </a:ext>
            </a:extLst>
          </p:cNvPr>
          <p:cNvSpPr/>
          <p:nvPr/>
        </p:nvSpPr>
        <p:spPr>
          <a:xfrm flipH="1">
            <a:off x="4857744" y="3186113"/>
            <a:ext cx="485775" cy="5429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738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A6EA5E-7657-5E44-B407-60EA013EE344}"/>
              </a:ext>
            </a:extLst>
          </p:cNvPr>
          <p:cNvSpPr>
            <a:spLocks noGrp="1"/>
          </p:cNvSpPr>
          <p:nvPr>
            <p:ph type="title"/>
          </p:nvPr>
        </p:nvSpPr>
        <p:spPr>
          <a:xfrm>
            <a:off x="691079" y="725952"/>
            <a:ext cx="10325000" cy="731374"/>
          </a:xfrm>
        </p:spPr>
        <p:txBody>
          <a:bodyPr/>
          <a:lstStyle/>
          <a:p>
            <a:r>
              <a:rPr kumimoji="1" lang="en-US" altLang="ja-JP" sz="3200" dirty="0"/>
              <a:t>3.3</a:t>
            </a:r>
            <a:r>
              <a:rPr kumimoji="1" lang="ja-JP" altLang="en-US" sz="3200"/>
              <a:t>　実践の振り返り</a:t>
            </a:r>
          </a:p>
        </p:txBody>
      </p:sp>
      <p:sp>
        <p:nvSpPr>
          <p:cNvPr id="3" name="コンテンツ プレースホルダー 2">
            <a:extLst>
              <a:ext uri="{FF2B5EF4-FFF2-40B4-BE49-F238E27FC236}">
                <a16:creationId xmlns:a16="http://schemas.microsoft.com/office/drawing/2014/main" id="{4A96F26E-4FC1-3246-B26A-6D4B7C48B607}"/>
              </a:ext>
            </a:extLst>
          </p:cNvPr>
          <p:cNvSpPr>
            <a:spLocks noGrp="1"/>
          </p:cNvSpPr>
          <p:nvPr>
            <p:ph idx="1"/>
          </p:nvPr>
        </p:nvSpPr>
        <p:spPr>
          <a:xfrm>
            <a:off x="591065" y="1646782"/>
            <a:ext cx="10425013" cy="4711156"/>
          </a:xfrm>
        </p:spPr>
        <p:txBody>
          <a:bodyPr/>
          <a:lstStyle/>
          <a:p>
            <a:pPr marL="0" indent="0">
              <a:buNone/>
            </a:pPr>
            <a:r>
              <a:rPr lang="ja-JP" altLang="ja-JP"/>
              <a:t>春学期の授業はほぼオンラインであり、大学の方針で配信授業と課題提出という形態であったため、リアクションペーパーの配布もできず、学生の理解度については明確な結果は得られていない。</a:t>
            </a:r>
            <a:endParaRPr lang="en-US" altLang="ja-JP" dirty="0"/>
          </a:p>
          <a:p>
            <a:pPr marL="0" indent="0">
              <a:buNone/>
            </a:pPr>
            <a:r>
              <a:rPr lang="ja-JP" altLang="ja-JP"/>
              <a:t>秋学期は対面で進めているが、まだカリキュラムは半分</a:t>
            </a:r>
            <a:r>
              <a:rPr lang="ja-JP" altLang="en-US"/>
              <a:t>ほど</a:t>
            </a:r>
            <a:r>
              <a:rPr lang="ja-JP" altLang="ja-JP"/>
              <a:t>。</a:t>
            </a:r>
            <a:endParaRPr lang="en-US" altLang="ja-JP" dirty="0"/>
          </a:p>
          <a:p>
            <a:pPr marL="0" indent="0">
              <a:buNone/>
            </a:pPr>
            <a:r>
              <a:rPr lang="ja-JP" altLang="ja-JP"/>
              <a:t>春学期最後のリアルタイム</a:t>
            </a:r>
            <a:r>
              <a:rPr lang="en-US" altLang="ja-JP" dirty="0"/>
              <a:t>Zoom</a:t>
            </a:r>
            <a:r>
              <a:rPr lang="ja-JP" altLang="ja-JP"/>
              <a:t>授業で得られた学生の感想、また対面授業での反応としては、「翻訳に興味が持てた」、「翻訳は思ったよりも難しいと感じた」、「翻訳する時の注意点がわかった」</a:t>
            </a:r>
            <a:r>
              <a:rPr lang="ja-JP" altLang="en-US"/>
              <a:t>、「</a:t>
            </a:r>
            <a:r>
              <a:rPr lang="en-US" altLang="ja-JP" dirty="0"/>
              <a:t>AI</a:t>
            </a:r>
            <a:r>
              <a:rPr lang="ja-JP" altLang="en-US"/>
              <a:t>翻訳の使い方がわかった」など。</a:t>
            </a:r>
            <a:endParaRPr lang="en-US" altLang="ja-JP" dirty="0"/>
          </a:p>
          <a:p>
            <a:pPr marL="0" indent="0" algn="ctr">
              <a:buNone/>
            </a:pPr>
            <a:r>
              <a:rPr lang="ja-JP" altLang="en-US"/>
              <a:t>⇩</a:t>
            </a:r>
            <a:endParaRPr lang="en-US" altLang="ja-JP" dirty="0"/>
          </a:p>
          <a:p>
            <a:pPr marL="0" indent="0">
              <a:buNone/>
            </a:pPr>
            <a:r>
              <a:rPr lang="ja-JP" altLang="ja-JP"/>
              <a:t>武田ら</a:t>
            </a:r>
            <a:r>
              <a:rPr lang="en-US" altLang="ja-JP" dirty="0"/>
              <a:t>2014</a:t>
            </a:r>
            <a:r>
              <a:rPr lang="ja-JP" altLang="ja-JP"/>
              <a:t>で挙げている、翻訳通訳リテラシー教育の意義、 </a:t>
            </a:r>
            <a:r>
              <a:rPr lang="ja-JP" altLang="en-US"/>
              <a:t>のうち③の「</a:t>
            </a:r>
            <a:r>
              <a:rPr lang="ja-JP" altLang="ja-JP"/>
              <a:t>グローバル化された経済や文化、多文化共生社会、国際政治などにおける今日的課題に関する気付きが促される</a:t>
            </a:r>
            <a:r>
              <a:rPr lang="ja-JP" altLang="en-US"/>
              <a:t>」については不十分。</a:t>
            </a:r>
            <a:endParaRPr lang="en-US" altLang="ja-JP" dirty="0"/>
          </a:p>
          <a:p>
            <a:pPr marL="0" indent="0">
              <a:buNone/>
            </a:pPr>
            <a:endParaRPr kumimoji="1" lang="ja-JP" altLang="en-US"/>
          </a:p>
        </p:txBody>
      </p:sp>
    </p:spTree>
    <p:extLst>
      <p:ext uri="{BB962C8B-B14F-4D97-AF65-F5344CB8AC3E}">
        <p14:creationId xmlns:p14="http://schemas.microsoft.com/office/powerpoint/2010/main" val="143408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A4D3BA-90B1-8A49-AAD6-328ED1C2A956}"/>
              </a:ext>
            </a:extLst>
          </p:cNvPr>
          <p:cNvSpPr>
            <a:spLocks noGrp="1"/>
          </p:cNvSpPr>
          <p:nvPr>
            <p:ph type="title"/>
          </p:nvPr>
        </p:nvSpPr>
        <p:spPr>
          <a:xfrm>
            <a:off x="691079" y="354477"/>
            <a:ext cx="10325000" cy="688512"/>
          </a:xfrm>
        </p:spPr>
        <p:txBody>
          <a:bodyPr/>
          <a:lstStyle/>
          <a:p>
            <a:r>
              <a:rPr kumimoji="1" lang="en-US" altLang="ja-JP" sz="3200" dirty="0"/>
              <a:t>4.</a:t>
            </a:r>
            <a:r>
              <a:rPr kumimoji="1" lang="ja-JP" altLang="en-US" sz="3200"/>
              <a:t>終わりに</a:t>
            </a:r>
          </a:p>
        </p:txBody>
      </p:sp>
      <p:sp>
        <p:nvSpPr>
          <p:cNvPr id="3" name="コンテンツ プレースホルダー 2">
            <a:extLst>
              <a:ext uri="{FF2B5EF4-FFF2-40B4-BE49-F238E27FC236}">
                <a16:creationId xmlns:a16="http://schemas.microsoft.com/office/drawing/2014/main" id="{A70D967E-BBE0-8240-A197-2D55820C89A3}"/>
              </a:ext>
            </a:extLst>
          </p:cNvPr>
          <p:cNvSpPr>
            <a:spLocks noGrp="1"/>
          </p:cNvSpPr>
          <p:nvPr>
            <p:ph idx="1"/>
          </p:nvPr>
        </p:nvSpPr>
        <p:spPr>
          <a:xfrm>
            <a:off x="691079" y="1271588"/>
            <a:ext cx="10325000" cy="5400675"/>
          </a:xfrm>
        </p:spPr>
        <p:txBody>
          <a:bodyPr/>
          <a:lstStyle/>
          <a:p>
            <a:r>
              <a:rPr lang="ja-JP" altLang="ja-JP"/>
              <a:t>具体例を使いさまざまな翻訳のあり方や翻訳方法を知ることで、中国語から日本語に置き換えるだけの翻訳から、翻訳の目的や</a:t>
            </a:r>
            <a:r>
              <a:rPr lang="en-US" altLang="ja-JP" dirty="0"/>
              <a:t>TT</a:t>
            </a:r>
            <a:r>
              <a:rPr lang="ja-JP" altLang="ja-JP"/>
              <a:t>読者を意識することなど、さまざまな角度から翻訳を考え、実践してい</a:t>
            </a:r>
            <a:r>
              <a:rPr lang="ja-JP" altLang="en-US"/>
              <a:t>った。「</a:t>
            </a:r>
            <a:r>
              <a:rPr lang="ja-JP" altLang="ja-JP"/>
              <a:t>翻訳とは」</a:t>
            </a:r>
            <a:r>
              <a:rPr lang="ja-JP" altLang="en-US"/>
              <a:t>を考えることを大前提に</a:t>
            </a:r>
            <a:r>
              <a:rPr lang="ja-JP" altLang="ja-JP"/>
              <a:t>、翻訳のコンピテンス</a:t>
            </a:r>
            <a:r>
              <a:rPr lang="en-US" altLang="ja-JP" dirty="0"/>
              <a:t>(</a:t>
            </a:r>
            <a:r>
              <a:rPr lang="ja-JP" altLang="ja-JP"/>
              <a:t>能力とスキル</a:t>
            </a:r>
            <a:r>
              <a:rPr lang="en-US" altLang="ja-JP" dirty="0"/>
              <a:t>)</a:t>
            </a:r>
            <a:r>
              <a:rPr lang="ja-JP" altLang="ja-JP"/>
              <a:t>を身に付けていこうとした</a:t>
            </a:r>
            <a:r>
              <a:rPr lang="ja-JP" altLang="en-US"/>
              <a:t>結果、</a:t>
            </a:r>
            <a:r>
              <a:rPr lang="ja-JP" altLang="ja-JP"/>
              <a:t>学生の翻訳コンピテンス</a:t>
            </a:r>
            <a:r>
              <a:rPr lang="ja-JP" altLang="en-US"/>
              <a:t>はある程度</a:t>
            </a:r>
            <a:r>
              <a:rPr lang="ja-JP" altLang="ja-JP"/>
              <a:t>向上</a:t>
            </a:r>
            <a:r>
              <a:rPr lang="ja-JP" altLang="en-US"/>
              <a:t>したと考える。</a:t>
            </a:r>
            <a:endParaRPr lang="en-US" altLang="ja-JP" dirty="0"/>
          </a:p>
          <a:p>
            <a:r>
              <a:rPr lang="ja-JP" altLang="ja-JP"/>
              <a:t>反省点</a:t>
            </a:r>
            <a:r>
              <a:rPr lang="ja-JP" altLang="en-US"/>
              <a:t>→</a:t>
            </a:r>
            <a:r>
              <a:rPr lang="ja-JP" altLang="ja-JP"/>
              <a:t>授業にゲストスピーカーを招き、さまざまな翻訳シーン</a:t>
            </a:r>
            <a:r>
              <a:rPr lang="ja-JP" altLang="en-US"/>
              <a:t>、仕事について紹介してもらう</a:t>
            </a:r>
            <a:r>
              <a:rPr lang="ja-JP" altLang="ja-JP"/>
              <a:t>ことが必要</a:t>
            </a:r>
            <a:r>
              <a:rPr lang="ja-JP" altLang="en-US"/>
              <a:t>。</a:t>
            </a:r>
            <a:endParaRPr lang="en-US" altLang="ja-JP" dirty="0"/>
          </a:p>
          <a:p>
            <a:r>
              <a:rPr lang="en-US" altLang="ja-JP" dirty="0"/>
              <a:t>4</a:t>
            </a:r>
            <a:r>
              <a:rPr lang="ja-JP" altLang="ja-JP"/>
              <a:t>年生が一人、大学院の日中通訳翻訳専攻への進学を希望したことは、授業の成果ではないかと考える。</a:t>
            </a:r>
            <a:r>
              <a:rPr lang="ja-JP" altLang="en-US"/>
              <a:t>彼女に</a:t>
            </a:r>
            <a:r>
              <a:rPr lang="ja-JP" altLang="ja-JP"/>
              <a:t>プロの翻訳者への道を示せたことで、授業の目的を果たせたと思う。</a:t>
            </a:r>
            <a:endParaRPr lang="en-US" altLang="ja-JP" dirty="0"/>
          </a:p>
          <a:p>
            <a:r>
              <a:rPr lang="ja-JP" altLang="ja-JP"/>
              <a:t>学生の翻訳基礎体力を作り、翻訳が複雑な要因と関わっていることを認識してもらったことで、就職後の仕事にも役立てて</a:t>
            </a:r>
            <a:r>
              <a:rPr lang="ja-JP" altLang="en-US"/>
              <a:t>られることを</a:t>
            </a:r>
            <a:r>
              <a:rPr lang="ja-JP" altLang="ja-JP"/>
              <a:t>期待する。</a:t>
            </a:r>
          </a:p>
        </p:txBody>
      </p:sp>
      <mc:AlternateContent xmlns:mc="http://schemas.openxmlformats.org/markup-compatibility/2006">
        <mc:Choice xmlns:p14="http://schemas.microsoft.com/office/powerpoint/2010/main" Requires="p14">
          <p:contentPart p14:bwMode="auto" r:id="rId2">
            <p14:nvContentPartPr>
              <p14:cNvPr id="5" name="インク 4">
                <a:extLst>
                  <a:ext uri="{FF2B5EF4-FFF2-40B4-BE49-F238E27FC236}">
                    <a16:creationId xmlns:a16="http://schemas.microsoft.com/office/drawing/2014/main" id="{5217C23A-F80A-414D-9562-C83F72C2BE03}"/>
                  </a:ext>
                </a:extLst>
              </p14:cNvPr>
              <p14:cNvContentPartPr/>
              <p14:nvPr/>
            </p14:nvContentPartPr>
            <p14:xfrm>
              <a:off x="1267080" y="-1197360"/>
              <a:ext cx="360" cy="360"/>
            </p14:xfrm>
          </p:contentPart>
        </mc:Choice>
        <mc:Fallback>
          <p:pic>
            <p:nvPicPr>
              <p:cNvPr id="5" name="インク 4">
                <a:extLst>
                  <a:ext uri="{FF2B5EF4-FFF2-40B4-BE49-F238E27FC236}">
                    <a16:creationId xmlns:a16="http://schemas.microsoft.com/office/drawing/2014/main" id="{5217C23A-F80A-414D-9562-C83F72C2BE03}"/>
                  </a:ext>
                </a:extLst>
              </p:cNvPr>
              <p:cNvPicPr/>
              <p:nvPr/>
            </p:nvPicPr>
            <p:blipFill>
              <a:blip r:embed="rId3"/>
              <a:stretch>
                <a:fillRect/>
              </a:stretch>
            </p:blipFill>
            <p:spPr>
              <a:xfrm>
                <a:off x="1213080" y="-1305000"/>
                <a:ext cx="108000" cy="216000"/>
              </a:xfrm>
              <a:prstGeom prst="rect">
                <a:avLst/>
              </a:prstGeom>
            </p:spPr>
          </p:pic>
        </mc:Fallback>
      </mc:AlternateContent>
    </p:spTree>
    <p:extLst>
      <p:ext uri="{BB962C8B-B14F-4D97-AF65-F5344CB8AC3E}">
        <p14:creationId xmlns:p14="http://schemas.microsoft.com/office/powerpoint/2010/main" val="139774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B0F80A-B5A5-7B40-AD76-CA8BD3C5902D}"/>
              </a:ext>
            </a:extLst>
          </p:cNvPr>
          <p:cNvSpPr>
            <a:spLocks noGrp="1"/>
          </p:cNvSpPr>
          <p:nvPr>
            <p:ph type="title"/>
          </p:nvPr>
        </p:nvSpPr>
        <p:spPr>
          <a:xfrm>
            <a:off x="691079" y="725951"/>
            <a:ext cx="10325000" cy="371329"/>
          </a:xfrm>
        </p:spPr>
        <p:txBody>
          <a:bodyPr/>
          <a:lstStyle/>
          <a:p>
            <a:pPr algn="ctr"/>
            <a:r>
              <a:rPr kumimoji="1" lang="ja-JP" altLang="en-US" sz="2400"/>
              <a:t>主要参考文献</a:t>
            </a:r>
          </a:p>
        </p:txBody>
      </p:sp>
      <p:sp>
        <p:nvSpPr>
          <p:cNvPr id="3" name="コンテンツ プレースホルダー 2">
            <a:extLst>
              <a:ext uri="{FF2B5EF4-FFF2-40B4-BE49-F238E27FC236}">
                <a16:creationId xmlns:a16="http://schemas.microsoft.com/office/drawing/2014/main" id="{C388C390-9E8F-4846-98A9-BA245B9C6DBB}"/>
              </a:ext>
            </a:extLst>
          </p:cNvPr>
          <p:cNvSpPr>
            <a:spLocks noGrp="1"/>
          </p:cNvSpPr>
          <p:nvPr>
            <p:ph idx="1"/>
          </p:nvPr>
        </p:nvSpPr>
        <p:spPr>
          <a:xfrm>
            <a:off x="691079" y="1468609"/>
            <a:ext cx="10325000" cy="5638800"/>
          </a:xfrm>
        </p:spPr>
        <p:txBody>
          <a:bodyPr/>
          <a:lstStyle/>
          <a:p>
            <a:r>
              <a:rPr lang="ja-JP" altLang="ja-JP" sz="1400"/>
              <a:t>染谷泰正</a:t>
            </a:r>
            <a:r>
              <a:rPr lang="en-US" altLang="ja-JP" sz="1400" dirty="0"/>
              <a:t>  </a:t>
            </a:r>
            <a:r>
              <a:rPr lang="ja-JP" altLang="ja-JP" sz="1400"/>
              <a:t>「大学における翻訳教育の位置づけとその目標」</a:t>
            </a:r>
            <a:r>
              <a:rPr lang="en-US" altLang="ja-JP" sz="1400" dirty="0"/>
              <a:t>(2010)</a:t>
            </a:r>
            <a:r>
              <a:rPr lang="ja-JP" altLang="ja-JP" sz="1400"/>
              <a:t>『外国語教育研究』</a:t>
            </a:r>
            <a:r>
              <a:rPr lang="en-US" altLang="ja-JP" sz="1400" dirty="0"/>
              <a:t>3, P.73-102. [Online] http://</a:t>
            </a:r>
            <a:r>
              <a:rPr lang="en-US" altLang="ja-JP" sz="1400" dirty="0" err="1"/>
              <a:t>www.kansai-u.ac.jp</a:t>
            </a:r>
            <a:r>
              <a:rPr lang="en-US" altLang="ja-JP" sz="1400" dirty="0"/>
              <a:t>/</a:t>
            </a:r>
            <a:r>
              <a:rPr lang="en-US" altLang="ja-JP" sz="1400" dirty="0" err="1"/>
              <a:t>fl</a:t>
            </a:r>
            <a:r>
              <a:rPr lang="en-US" altLang="ja-JP" sz="1400" dirty="0"/>
              <a:t>/publication/pdf_ department/03/04someya.pdf (2021</a:t>
            </a:r>
            <a:r>
              <a:rPr lang="ja-JP" altLang="ja-JP" sz="1400"/>
              <a:t>年 </a:t>
            </a:r>
            <a:r>
              <a:rPr lang="en-US" altLang="ja-JP" sz="1400" dirty="0"/>
              <a:t>11</a:t>
            </a:r>
            <a:r>
              <a:rPr lang="ja-JP" altLang="ja-JP" sz="1400"/>
              <a:t>月</a:t>
            </a:r>
            <a:r>
              <a:rPr lang="en-US" altLang="ja-JP" sz="1400" dirty="0"/>
              <a:t>1</a:t>
            </a:r>
            <a:r>
              <a:rPr lang="ja-JP" altLang="ja-JP" sz="1400"/>
              <a:t>日</a:t>
            </a:r>
            <a:r>
              <a:rPr lang="en-US" altLang="ja-JP" sz="1400" dirty="0"/>
              <a:t>)</a:t>
            </a:r>
            <a:endParaRPr lang="ja-JP" altLang="ja-JP" sz="1400"/>
          </a:p>
          <a:p>
            <a:r>
              <a:rPr lang="ja-JP" altLang="ja-JP" sz="1400"/>
              <a:t>武田珂代子、山田優、辛島デイヴィッド「『翻訳通訳リテラシー教育』の提案に向けて」</a:t>
            </a:r>
            <a:r>
              <a:rPr lang="en-US" altLang="ja-JP" sz="1400" dirty="0"/>
              <a:t>(2014)</a:t>
            </a:r>
            <a:r>
              <a:rPr lang="ja-JP" altLang="ja-JP" sz="1400"/>
              <a:t>『翻訳通訳研究』</a:t>
            </a:r>
            <a:r>
              <a:rPr lang="en-US" altLang="ja-JP" sz="1400" dirty="0"/>
              <a:t>14</a:t>
            </a:r>
            <a:r>
              <a:rPr lang="ja-JP" altLang="ja-JP" sz="1400"/>
              <a:t>号</a:t>
            </a:r>
            <a:r>
              <a:rPr lang="en-US" altLang="ja-JP" sz="1400" dirty="0"/>
              <a:t>,P1-14</a:t>
            </a:r>
            <a:endParaRPr lang="ja-JP" altLang="ja-JP" sz="1400"/>
          </a:p>
          <a:p>
            <a:r>
              <a:rPr lang="ja-JP" altLang="ja-JP" sz="1400"/>
              <a:t>武田珂代子・山田優「翻訳通訳リテラシー教育のすすめ」</a:t>
            </a:r>
            <a:r>
              <a:rPr lang="en-US" altLang="ja-JP" sz="1400" dirty="0"/>
              <a:t>(2017)</a:t>
            </a:r>
            <a:r>
              <a:rPr lang="ja-JP" altLang="ja-JP" sz="1400"/>
              <a:t>『翻訳通訳研究の新地平』</a:t>
            </a:r>
            <a:r>
              <a:rPr lang="en-US" altLang="ja-JP" sz="1400" dirty="0"/>
              <a:t>P.190-217,</a:t>
            </a:r>
            <a:r>
              <a:rPr lang="ja-JP" altLang="ja-JP" sz="1400"/>
              <a:t>晃洋書房</a:t>
            </a:r>
          </a:p>
          <a:p>
            <a:r>
              <a:rPr lang="zh-TW" altLang="ja-JP" sz="1400" dirty="0"/>
              <a:t>武吉次朗『日中中日翻訳必携』</a:t>
            </a:r>
            <a:r>
              <a:rPr lang="en-US" altLang="ja-JP" sz="1400" dirty="0"/>
              <a:t>(2007)P.38-76 </a:t>
            </a:r>
            <a:r>
              <a:rPr lang="zh-TW" altLang="ja-JP" sz="1400" dirty="0"/>
              <a:t>日本僑報社</a:t>
            </a:r>
            <a:endParaRPr lang="ja-JP" altLang="ja-JP" sz="1400"/>
          </a:p>
          <a:p>
            <a:r>
              <a:rPr lang="ja-JP" altLang="ja-JP" sz="1400"/>
              <a:t>武吉次朗「中日翻訳</a:t>
            </a:r>
            <a:r>
              <a:rPr lang="en-US" altLang="ja-JP" sz="1400" dirty="0"/>
              <a:t>7</a:t>
            </a:r>
            <a:r>
              <a:rPr lang="ja-JP" altLang="ja-JP" sz="1400"/>
              <a:t>つのテク」『中国語ジャーナル</a:t>
            </a:r>
            <a:r>
              <a:rPr lang="en-US" altLang="ja-JP" sz="1400" dirty="0"/>
              <a:t>』2007</a:t>
            </a:r>
            <a:r>
              <a:rPr lang="ja-JP" altLang="en-US" sz="1400"/>
              <a:t>年</a:t>
            </a:r>
            <a:r>
              <a:rPr lang="en-US" altLang="ja-JP" sz="1400" dirty="0"/>
              <a:t>5</a:t>
            </a:r>
            <a:r>
              <a:rPr lang="ja-JP" altLang="ja-JP" sz="1400"/>
              <a:t>月号</a:t>
            </a:r>
            <a:r>
              <a:rPr lang="en-US" altLang="ja-JP" sz="1400" dirty="0"/>
              <a:t>(74)</a:t>
            </a:r>
            <a:r>
              <a:rPr lang="ja-JP" altLang="ja-JP" sz="1400"/>
              <a:t>アルク　</a:t>
            </a:r>
            <a:r>
              <a:rPr lang="en-US" altLang="ja-JP" sz="1400" dirty="0"/>
              <a:t>P.41-52</a:t>
            </a:r>
            <a:r>
              <a:rPr lang="ja-JP" altLang="ja-JP" sz="1400"/>
              <a:t>　</a:t>
            </a:r>
          </a:p>
          <a:p>
            <a:r>
              <a:rPr lang="zh-TW" altLang="ja-JP" sz="1400" dirty="0"/>
              <a:t>武吉次朗、遠藤紹徳 『東方中国語講座</a:t>
            </a:r>
            <a:r>
              <a:rPr lang="en-US" altLang="ja-JP" sz="1400" dirty="0"/>
              <a:t>4 </a:t>
            </a:r>
            <a:r>
              <a:rPr lang="zh-TW" altLang="ja-JP" sz="1400" dirty="0"/>
              <a:t>翻訳篇』</a:t>
            </a:r>
            <a:r>
              <a:rPr lang="en-US" altLang="ja-JP" sz="1400" dirty="0"/>
              <a:t>(1990)</a:t>
            </a:r>
            <a:r>
              <a:rPr lang="zh-TW" altLang="ja-JP" sz="1400" dirty="0"/>
              <a:t>　東方書店</a:t>
            </a:r>
            <a:r>
              <a:rPr lang="en-US" altLang="ja-JP" sz="1400" dirty="0"/>
              <a:t>, P15-93</a:t>
            </a:r>
            <a:endParaRPr lang="ja-JP" altLang="ja-JP" sz="1400"/>
          </a:p>
          <a:p>
            <a:r>
              <a:rPr lang="ja-JP" altLang="ja-JP" sz="1400"/>
              <a:t>陳淑梅「精選日本昔ばなし」『中国語ジャーナル』</a:t>
            </a:r>
            <a:r>
              <a:rPr lang="en-US" altLang="ja-JP" sz="1400" dirty="0"/>
              <a:t>2008</a:t>
            </a:r>
            <a:r>
              <a:rPr lang="ja-JP" altLang="ja-JP" sz="1400"/>
              <a:t>年</a:t>
            </a:r>
            <a:r>
              <a:rPr lang="en-US" altLang="ja-JP" sz="1400" dirty="0"/>
              <a:t>7</a:t>
            </a:r>
            <a:r>
              <a:rPr lang="ja-JP" altLang="ja-JP" sz="1400"/>
              <a:t>月号</a:t>
            </a:r>
            <a:r>
              <a:rPr lang="en-US" altLang="ja-JP" sz="1400" dirty="0"/>
              <a:t>,</a:t>
            </a:r>
            <a:r>
              <a:rPr lang="ja-JP" altLang="ja-JP" sz="1400"/>
              <a:t>アルク</a:t>
            </a:r>
            <a:r>
              <a:rPr lang="en-US" altLang="ja-JP" sz="1400" dirty="0"/>
              <a:t>,P66-67</a:t>
            </a:r>
          </a:p>
          <a:p>
            <a:r>
              <a:rPr lang="ja-JP" altLang="ja-JP" sz="1400"/>
              <a:t>ディヴィッド・ロペス『耳のなかの魚</a:t>
            </a:r>
            <a:r>
              <a:rPr lang="en-US" altLang="ja-JP" sz="1400" dirty="0"/>
              <a:t>—</a:t>
            </a:r>
            <a:r>
              <a:rPr lang="ja-JP" altLang="ja-JP" sz="1400"/>
              <a:t>翻訳</a:t>
            </a:r>
            <a:r>
              <a:rPr lang="en-US" altLang="ja-JP" sz="1400" dirty="0"/>
              <a:t>=</a:t>
            </a:r>
            <a:r>
              <a:rPr lang="ja-JP" altLang="ja-JP" sz="1400"/>
              <a:t>通訳をめぐる驚くべき冒険』</a:t>
            </a:r>
            <a:r>
              <a:rPr lang="en-US" altLang="ja-JP" sz="1400" dirty="0"/>
              <a:t>(2021) </a:t>
            </a:r>
            <a:r>
              <a:rPr lang="ja-JP" altLang="ja-JP" sz="1400"/>
              <a:t>松田憲次郎訳</a:t>
            </a:r>
            <a:r>
              <a:rPr lang="en-US" altLang="ja-JP" sz="1400" dirty="0"/>
              <a:t>,</a:t>
            </a:r>
            <a:r>
              <a:rPr lang="ja-JP" altLang="ja-JP" sz="1400"/>
              <a:t>水声社</a:t>
            </a:r>
            <a:r>
              <a:rPr lang="en-US" altLang="ja-JP" sz="1400" dirty="0"/>
              <a:t>,P.128-132</a:t>
            </a:r>
          </a:p>
          <a:p>
            <a:r>
              <a:rPr lang="ja-JP" altLang="ja-JP" sz="1400"/>
              <a:t>牧野成一「翻訳によって失われるもの」 『</a:t>
            </a:r>
            <a:r>
              <a:rPr lang="en-US" altLang="ja-JP" sz="1400" dirty="0"/>
              <a:t>Journal CAJLE</a:t>
            </a:r>
            <a:r>
              <a:rPr lang="ja-JP" altLang="ja-JP" sz="1400"/>
              <a:t>』</a:t>
            </a:r>
            <a:r>
              <a:rPr lang="en-US" altLang="ja-JP" sz="1400" dirty="0"/>
              <a:t> Vol. 12 (2011) </a:t>
            </a:r>
            <a:r>
              <a:rPr lang="ja-JP" altLang="ja-JP" sz="1400"/>
              <a:t>カナダ日本語教育振興会　</a:t>
            </a:r>
            <a:r>
              <a:rPr lang="en-US" altLang="ja-JP" sz="1400" dirty="0"/>
              <a:t>P23-59</a:t>
            </a:r>
            <a:endParaRPr lang="ja-JP" altLang="ja-JP" sz="1400"/>
          </a:p>
          <a:p>
            <a:r>
              <a:rPr lang="ja-JP" altLang="ja-JP" sz="1400"/>
              <a:t>山田優・立見みどり「翻訳通訳教育のオンライン教材化（</a:t>
            </a:r>
            <a:r>
              <a:rPr lang="en-US" altLang="ja-JP" sz="1400" dirty="0"/>
              <a:t>e-learning</a:t>
            </a:r>
            <a:r>
              <a:rPr lang="ja-JP" altLang="ja-JP" sz="1400"/>
              <a:t>化）に向けて」</a:t>
            </a:r>
            <a:r>
              <a:rPr lang="en-US" altLang="ja-JP" sz="1400" dirty="0"/>
              <a:t>(2018) </a:t>
            </a:r>
            <a:r>
              <a:rPr lang="ja-JP" altLang="ja-JP" sz="1400"/>
              <a:t>「日本通訳翻訳学会</a:t>
            </a:r>
            <a:r>
              <a:rPr lang="en-US" altLang="ja-JP" sz="1400" dirty="0"/>
              <a:t>:</a:t>
            </a:r>
            <a:r>
              <a:rPr lang="ja-JP" altLang="ja-JP" sz="1400"/>
              <a:t>翻訳通訳テクノロジー研究プロジェクト」</a:t>
            </a:r>
            <a:r>
              <a:rPr lang="en-US" altLang="ja-JP" sz="1400" u="sng" dirty="0">
                <a:hlinkClick r:id="rId2"/>
              </a:rPr>
              <a:t>http://www.apple-eye.com/ttedu/usecase.html</a:t>
            </a:r>
            <a:endParaRPr lang="ja-JP" altLang="ja-JP" sz="1400"/>
          </a:p>
          <a:p>
            <a:endParaRPr kumimoji="1" lang="ja-JP" altLang="en-US"/>
          </a:p>
        </p:txBody>
      </p:sp>
    </p:spTree>
    <p:extLst>
      <p:ext uri="{BB962C8B-B14F-4D97-AF65-F5344CB8AC3E}">
        <p14:creationId xmlns:p14="http://schemas.microsoft.com/office/powerpoint/2010/main" val="282664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0DBCF5-7269-DE49-9A73-F98E8D9CA252}"/>
              </a:ext>
            </a:extLst>
          </p:cNvPr>
          <p:cNvSpPr>
            <a:spLocks noGrp="1"/>
          </p:cNvSpPr>
          <p:nvPr>
            <p:ph type="title"/>
          </p:nvPr>
        </p:nvSpPr>
        <p:spPr>
          <a:xfrm>
            <a:off x="691079" y="314471"/>
            <a:ext cx="10325000" cy="645649"/>
          </a:xfrm>
        </p:spPr>
        <p:txBody>
          <a:bodyPr/>
          <a:lstStyle/>
          <a:p>
            <a:r>
              <a:rPr kumimoji="1" lang="en-US" altLang="ja-JP" sz="3600" dirty="0"/>
              <a:t>Contents</a:t>
            </a:r>
            <a:endParaRPr kumimoji="1" lang="ja-JP" altLang="en-US" sz="3600"/>
          </a:p>
        </p:txBody>
      </p:sp>
      <p:sp>
        <p:nvSpPr>
          <p:cNvPr id="3" name="コンテンツ プレースホルダー 2">
            <a:extLst>
              <a:ext uri="{FF2B5EF4-FFF2-40B4-BE49-F238E27FC236}">
                <a16:creationId xmlns:a16="http://schemas.microsoft.com/office/drawing/2014/main" id="{F171A715-A568-E743-A61F-BE39B587C8B2}"/>
              </a:ext>
            </a:extLst>
          </p:cNvPr>
          <p:cNvSpPr>
            <a:spLocks noGrp="1"/>
          </p:cNvSpPr>
          <p:nvPr>
            <p:ph idx="1"/>
          </p:nvPr>
        </p:nvSpPr>
        <p:spPr>
          <a:xfrm>
            <a:off x="691079" y="1040130"/>
            <a:ext cx="10325000" cy="5314950"/>
          </a:xfrm>
        </p:spPr>
        <p:txBody>
          <a:bodyPr/>
          <a:lstStyle/>
          <a:p>
            <a:r>
              <a:rPr kumimoji="1" lang="en-US" altLang="ja-JP" sz="2400" dirty="0"/>
              <a:t>1.  </a:t>
            </a:r>
            <a:r>
              <a:rPr kumimoji="1" lang="ja-JP" altLang="en-US" sz="2400"/>
              <a:t>はじめに</a:t>
            </a:r>
            <a:r>
              <a:rPr kumimoji="1" lang="en-US" altLang="ja-JP" sz="2400" dirty="0"/>
              <a:t>……</a:t>
            </a:r>
            <a:r>
              <a:rPr kumimoji="1" lang="ja-JP" altLang="en-US" sz="2400"/>
              <a:t> 学部における翻訳教育の意義</a:t>
            </a:r>
            <a:endParaRPr kumimoji="1" lang="en-US" altLang="ja-JP" sz="2400" dirty="0"/>
          </a:p>
          <a:p>
            <a:endParaRPr kumimoji="1" lang="en-US" altLang="ja-JP" sz="2400" dirty="0"/>
          </a:p>
          <a:p>
            <a:r>
              <a:rPr kumimoji="1" lang="en-US" altLang="ja-JP" sz="2400" dirty="0"/>
              <a:t>2.</a:t>
            </a:r>
            <a:r>
              <a:rPr kumimoji="1" lang="ja-JP" altLang="en-US" sz="2400"/>
              <a:t>　翻訳通訳リテラシー教育とは</a:t>
            </a:r>
            <a:endParaRPr kumimoji="1" lang="en-US" altLang="ja-JP" sz="2400" dirty="0"/>
          </a:p>
          <a:p>
            <a:endParaRPr kumimoji="1" lang="en-US" altLang="ja-JP" sz="2400" dirty="0"/>
          </a:p>
          <a:p>
            <a:r>
              <a:rPr kumimoji="1" lang="en-US" altLang="ja-JP" sz="2400" dirty="0"/>
              <a:t>3.  </a:t>
            </a:r>
            <a:r>
              <a:rPr kumimoji="1" lang="ja-JP" altLang="en-US" sz="2400"/>
              <a:t>日中翻訳リテラシーの実践報告</a:t>
            </a:r>
            <a:endParaRPr kumimoji="1" lang="en-US" altLang="ja-JP" sz="2400" dirty="0"/>
          </a:p>
          <a:p>
            <a:r>
              <a:rPr kumimoji="1" lang="ja-JP" altLang="en-US" sz="2400"/>
              <a:t>　</a:t>
            </a:r>
            <a:r>
              <a:rPr kumimoji="1" lang="en-US" altLang="ja-JP" sz="2400" dirty="0"/>
              <a:t>3.1</a:t>
            </a:r>
            <a:r>
              <a:rPr kumimoji="1" lang="ja-JP" altLang="en-US" sz="2400"/>
              <a:t>　構成要素</a:t>
            </a:r>
            <a:endParaRPr kumimoji="1" lang="en-US" altLang="ja-JP" sz="2400" dirty="0"/>
          </a:p>
          <a:p>
            <a:r>
              <a:rPr kumimoji="1" lang="ja-JP" altLang="en-US" sz="2400"/>
              <a:t>　</a:t>
            </a:r>
            <a:r>
              <a:rPr kumimoji="1" lang="en-US" altLang="ja-JP" sz="2400" dirty="0"/>
              <a:t>3.2</a:t>
            </a:r>
            <a:r>
              <a:rPr kumimoji="1" lang="ja-JP" altLang="en-US" sz="2400"/>
              <a:t>　実践報告</a:t>
            </a:r>
            <a:endParaRPr kumimoji="1" lang="en-US" altLang="ja-JP" sz="2400" dirty="0"/>
          </a:p>
          <a:p>
            <a:r>
              <a:rPr kumimoji="1" lang="ja-JP" altLang="en-US" sz="2400"/>
              <a:t>　</a:t>
            </a:r>
            <a:r>
              <a:rPr kumimoji="1" lang="en-US" altLang="ja-JP" sz="2400" dirty="0"/>
              <a:t>3.3</a:t>
            </a:r>
            <a:r>
              <a:rPr kumimoji="1" lang="ja-JP" altLang="en-US" sz="2400"/>
              <a:t>　実践の振り返り</a:t>
            </a:r>
            <a:endParaRPr kumimoji="1" lang="en-US" altLang="ja-JP" sz="2400" dirty="0"/>
          </a:p>
          <a:p>
            <a:endParaRPr kumimoji="1" lang="en-US" altLang="ja-JP" sz="2400" dirty="0"/>
          </a:p>
          <a:p>
            <a:r>
              <a:rPr kumimoji="1" lang="en-US" altLang="ja-JP" sz="2400" dirty="0"/>
              <a:t>4.</a:t>
            </a:r>
            <a:r>
              <a:rPr kumimoji="1" lang="ja-JP" altLang="en-US" sz="2400"/>
              <a:t>　終わりに</a:t>
            </a:r>
          </a:p>
        </p:txBody>
      </p:sp>
    </p:spTree>
    <p:extLst>
      <p:ext uri="{BB962C8B-B14F-4D97-AF65-F5344CB8AC3E}">
        <p14:creationId xmlns:p14="http://schemas.microsoft.com/office/powerpoint/2010/main" val="457684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5012E5-CEA9-0B41-B288-CB05C635E295}"/>
              </a:ext>
            </a:extLst>
          </p:cNvPr>
          <p:cNvSpPr>
            <a:spLocks noGrp="1"/>
          </p:cNvSpPr>
          <p:nvPr>
            <p:ph type="title"/>
          </p:nvPr>
        </p:nvSpPr>
        <p:spPr>
          <a:xfrm>
            <a:off x="805379" y="693230"/>
            <a:ext cx="10325000" cy="1442463"/>
          </a:xfrm>
        </p:spPr>
        <p:txBody>
          <a:bodyPr/>
          <a:lstStyle/>
          <a:p>
            <a:r>
              <a:rPr lang="en-US" altLang="ja-JP" sz="3600" dirty="0">
                <a:solidFill>
                  <a:srgbClr val="00B050"/>
                </a:solidFill>
              </a:rPr>
              <a:t>1.</a:t>
            </a:r>
            <a:r>
              <a:rPr lang="ja-JP" altLang="ja-JP" sz="3600">
                <a:solidFill>
                  <a:srgbClr val="00B050"/>
                </a:solidFill>
              </a:rPr>
              <a:t>　はじめに</a:t>
            </a:r>
            <a:br>
              <a:rPr lang="ja-JP" altLang="ja-JP"/>
            </a:br>
            <a:endParaRPr kumimoji="1" lang="ja-JP" altLang="en-US"/>
          </a:p>
        </p:txBody>
      </p:sp>
      <p:sp>
        <p:nvSpPr>
          <p:cNvPr id="3" name="コンテンツ プレースホルダー 2">
            <a:extLst>
              <a:ext uri="{FF2B5EF4-FFF2-40B4-BE49-F238E27FC236}">
                <a16:creationId xmlns:a16="http://schemas.microsoft.com/office/drawing/2014/main" id="{C259A17A-6312-5C44-8F22-3A8DEFE50363}"/>
              </a:ext>
            </a:extLst>
          </p:cNvPr>
          <p:cNvSpPr>
            <a:spLocks noGrp="1"/>
          </p:cNvSpPr>
          <p:nvPr>
            <p:ph idx="1"/>
          </p:nvPr>
        </p:nvSpPr>
        <p:spPr>
          <a:xfrm>
            <a:off x="691079" y="929640"/>
            <a:ext cx="10325000" cy="5928359"/>
          </a:xfrm>
        </p:spPr>
        <p:txBody>
          <a:bodyPr/>
          <a:lstStyle/>
          <a:p>
            <a:pPr marL="0" indent="0">
              <a:buNone/>
            </a:pPr>
            <a:r>
              <a:rPr kumimoji="1" lang="ja-JP" altLang="en-US"/>
              <a:t>　</a:t>
            </a:r>
            <a:endParaRPr kumimoji="1" lang="en-US" altLang="ja-JP" dirty="0"/>
          </a:p>
          <a:p>
            <a:pPr marL="0" indent="0">
              <a:buNone/>
            </a:pPr>
            <a:r>
              <a:rPr kumimoji="1" lang="ja-JP" altLang="en-US" sz="2400"/>
              <a:t>　大学学部における翻訳教育とは</a:t>
            </a:r>
            <a:endParaRPr kumimoji="1" lang="en-US" altLang="ja-JP" sz="2400" dirty="0"/>
          </a:p>
          <a:p>
            <a:pPr marL="0" indent="0">
              <a:buNone/>
            </a:pPr>
            <a:r>
              <a:rPr kumimoji="1" lang="ja-JP" altLang="en-US"/>
              <a:t>　　▶︎「語学力の強化」</a:t>
            </a:r>
            <a:endParaRPr kumimoji="1" lang="en-US" altLang="ja-JP" dirty="0"/>
          </a:p>
          <a:p>
            <a:pPr marL="0" indent="0">
              <a:buNone/>
            </a:pPr>
            <a:r>
              <a:rPr kumimoji="1" lang="en-US" altLang="ja-JP" dirty="0"/>
              <a:t>    </a:t>
            </a:r>
            <a:r>
              <a:rPr kumimoji="1" lang="ja-JP" altLang="en-US"/>
              <a:t>　　「異文化コミュニケーション教育」の目標を掲げている場合が多い。</a:t>
            </a:r>
            <a:endParaRPr kumimoji="1" lang="en-US" altLang="ja-JP" dirty="0"/>
          </a:p>
          <a:p>
            <a:pPr marL="0" indent="0">
              <a:buNone/>
            </a:pPr>
            <a:r>
              <a:rPr kumimoji="1" lang="ja-JP" altLang="en-US"/>
              <a:t>　　　　　</a:t>
            </a:r>
            <a:r>
              <a:rPr kumimoji="1" lang="en-US" altLang="ja-JP" dirty="0"/>
              <a:t>(</a:t>
            </a:r>
            <a:r>
              <a:rPr kumimoji="1" lang="ja-JP" altLang="en-US"/>
              <a:t>武田他</a:t>
            </a:r>
            <a:r>
              <a:rPr kumimoji="1" lang="en-US" altLang="ja-JP" dirty="0"/>
              <a:t>2014)</a:t>
            </a:r>
          </a:p>
          <a:p>
            <a:pPr marL="0" indent="0">
              <a:buNone/>
            </a:pPr>
            <a:r>
              <a:rPr kumimoji="1" lang="ja-JP" altLang="en-US"/>
              <a:t>　　▶︎</a:t>
            </a:r>
            <a:r>
              <a:rPr kumimoji="1" lang="en-US" altLang="ja-JP" dirty="0"/>
              <a:t>TILT</a:t>
            </a:r>
            <a:r>
              <a:rPr lang="en-US" altLang="ja-JP" dirty="0"/>
              <a:t>(translation in language teaching)</a:t>
            </a:r>
            <a:r>
              <a:rPr lang="ja-JP" altLang="ja-JP"/>
              <a:t> </a:t>
            </a:r>
            <a:r>
              <a:rPr lang="ja-JP" altLang="en-US"/>
              <a:t>アプローチが注目されている。</a:t>
            </a:r>
            <a:endParaRPr lang="en-US" altLang="ja-JP" dirty="0"/>
          </a:p>
          <a:p>
            <a:pPr marL="0" indent="0">
              <a:buNone/>
            </a:pPr>
            <a:r>
              <a:rPr kumimoji="1" lang="ja-JP" altLang="en-US"/>
              <a:t>　　</a:t>
            </a:r>
            <a:r>
              <a:rPr kumimoji="1" lang="en-US" altLang="ja-JP" dirty="0"/>
              <a:t>……</a:t>
            </a:r>
            <a:r>
              <a:rPr kumimoji="1" lang="ja-JP" altLang="en-US"/>
              <a:t>しかし、これは翻訳</a:t>
            </a:r>
            <a:r>
              <a:rPr kumimoji="1" lang="en-US" altLang="ja-JP" dirty="0"/>
              <a:t>(</a:t>
            </a:r>
            <a:r>
              <a:rPr kumimoji="1" lang="ja-JP" altLang="en-US"/>
              <a:t>等価のための原文の深い解釈</a:t>
            </a:r>
            <a:r>
              <a:rPr kumimoji="1" lang="en-US" altLang="ja-JP" dirty="0"/>
              <a:t>)</a:t>
            </a:r>
            <a:r>
              <a:rPr kumimoji="1" lang="ja-JP" altLang="en-US"/>
              <a:t>を通して言語能力を強化</a:t>
            </a:r>
            <a:endParaRPr kumimoji="1" lang="en-US" altLang="ja-JP" dirty="0"/>
          </a:p>
          <a:p>
            <a:pPr marL="0" indent="0">
              <a:buNone/>
            </a:pPr>
            <a:r>
              <a:rPr kumimoji="1" lang="ja-JP" altLang="en-US"/>
              <a:t>　　　</a:t>
            </a:r>
            <a:r>
              <a:rPr kumimoji="1" lang="en-US" altLang="ja-JP" dirty="0"/>
              <a:t>(</a:t>
            </a:r>
            <a:r>
              <a:rPr kumimoji="1" lang="ja-JP" altLang="en-US"/>
              <a:t>染谷</a:t>
            </a:r>
            <a:r>
              <a:rPr kumimoji="1" lang="en-US" altLang="ja-JP" dirty="0"/>
              <a:t>2010)</a:t>
            </a:r>
            <a:r>
              <a:rPr kumimoji="1" lang="ja-JP" altLang="en-US"/>
              <a:t>　　　　　　　　　　　　　　　　　　</a:t>
            </a:r>
            <a:endParaRPr kumimoji="1" lang="en-US" altLang="ja-JP" dirty="0"/>
          </a:p>
          <a:p>
            <a:pPr marL="0" indent="0">
              <a:buNone/>
            </a:pPr>
            <a:r>
              <a:rPr kumimoji="1" lang="ja-JP" altLang="en-US"/>
              <a:t>　　　　　　　　　　　　　　　</a:t>
            </a:r>
            <a:r>
              <a:rPr kumimoji="1" lang="ja-JP" altLang="en-US" sz="3600"/>
              <a:t>⇩</a:t>
            </a:r>
            <a:endParaRPr kumimoji="1" lang="en-US" altLang="ja-JP" sz="3600" dirty="0"/>
          </a:p>
          <a:p>
            <a:pPr marL="0" indent="0">
              <a:buNone/>
            </a:pPr>
            <a:r>
              <a:rPr kumimoji="1" lang="ja-JP" altLang="en-US" sz="3600"/>
              <a:t>　　</a:t>
            </a:r>
            <a:r>
              <a:rPr kumimoji="1" lang="ja-JP" altLang="en-US" sz="2400"/>
              <a:t>　　</a:t>
            </a:r>
            <a:r>
              <a:rPr kumimoji="1" lang="ja-JP" altLang="en-US" sz="2800"/>
              <a:t>　</a:t>
            </a:r>
            <a:r>
              <a:rPr kumimoji="1" lang="en-US" altLang="ja-JP" sz="2800" dirty="0"/>
              <a:t>   </a:t>
            </a:r>
            <a:r>
              <a:rPr kumimoji="1" lang="ja-JP" altLang="en-US" sz="2800">
                <a:solidFill>
                  <a:srgbClr val="00B050"/>
                </a:solidFill>
              </a:rPr>
              <a:t>外国語教育のためのツール</a:t>
            </a:r>
            <a:r>
              <a:rPr kumimoji="1" lang="en-US" altLang="ja-JP" sz="2800" dirty="0">
                <a:solidFill>
                  <a:srgbClr val="00B050"/>
                </a:solidFill>
              </a:rPr>
              <a:t>?</a:t>
            </a:r>
            <a:endParaRPr kumimoji="1" lang="ja-JP" altLang="en-US" sz="2800">
              <a:solidFill>
                <a:srgbClr val="00B050"/>
              </a:solidFill>
            </a:endParaRPr>
          </a:p>
        </p:txBody>
      </p:sp>
    </p:spTree>
    <p:extLst>
      <p:ext uri="{BB962C8B-B14F-4D97-AF65-F5344CB8AC3E}">
        <p14:creationId xmlns:p14="http://schemas.microsoft.com/office/powerpoint/2010/main" val="173805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additive="base">
                                        <p:cTn id="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mph" presetSubtype="0" fill="hold" nodeType="clickEffect">
                                  <p:stCondLst>
                                    <p:cond delay="0"/>
                                  </p:stCondLst>
                                  <p:childTnLst>
                                    <p:anim calcmode="discrete" valueType="str">
                                      <p:cBhvr override="childStyle">
                                        <p:cTn id="12" dur="2000" fill="hold"/>
                                        <p:tgtEl>
                                          <p:spTgt spid="3">
                                            <p:txEl>
                                              <p:pRg st="9" end="9"/>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A792C7-3AAB-B74F-8FFB-26306BC090AD}"/>
              </a:ext>
            </a:extLst>
          </p:cNvPr>
          <p:cNvSpPr>
            <a:spLocks noGrp="1"/>
          </p:cNvSpPr>
          <p:nvPr>
            <p:ph idx="1"/>
          </p:nvPr>
        </p:nvSpPr>
        <p:spPr>
          <a:xfrm>
            <a:off x="728225" y="731358"/>
            <a:ext cx="10610335" cy="5975195"/>
          </a:xfrm>
        </p:spPr>
        <p:txBody>
          <a:bodyPr/>
          <a:lstStyle/>
          <a:p>
            <a:r>
              <a:rPr lang="ja-JP" altLang="en-US" sz="3200"/>
              <a:t>大学・大学院での翻訳教育の意義・意味</a:t>
            </a:r>
            <a:r>
              <a:rPr lang="en-US" altLang="ja-JP" sz="3200" dirty="0"/>
              <a:t>  </a:t>
            </a:r>
            <a:r>
              <a:rPr lang="en-US" altLang="ja-JP" dirty="0"/>
              <a:t>(</a:t>
            </a:r>
            <a:r>
              <a:rPr lang="ja-JP" altLang="en-US"/>
              <a:t>山田、立見</a:t>
            </a:r>
            <a:r>
              <a:rPr lang="en-US" altLang="ja-JP" dirty="0"/>
              <a:t>2018)</a:t>
            </a:r>
          </a:p>
          <a:p>
            <a:endParaRPr lang="en-US" altLang="ja-JP" dirty="0"/>
          </a:p>
          <a:p>
            <a:r>
              <a:rPr lang="ja-JP" altLang="ja-JP"/>
              <a:t>選抜された学生に専門的かつ体系的な教育の提供が可能。</a:t>
            </a:r>
            <a:endParaRPr lang="en-US" altLang="ja-JP" dirty="0"/>
          </a:p>
          <a:p>
            <a:r>
              <a:rPr lang="ja-JP" altLang="ja-JP"/>
              <a:t>高等教育機関での通訳翻訳者養成という国際基準に準拠</a:t>
            </a:r>
            <a:r>
              <a:rPr lang="en-US" altLang="ja-JP" dirty="0"/>
              <a:t>(ISO17100)</a:t>
            </a:r>
            <a:endParaRPr lang="ja-JP" altLang="ja-JP"/>
          </a:p>
          <a:p>
            <a:r>
              <a:rPr lang="ja-JP" altLang="ja-JP"/>
              <a:t>研究と教育が直結している点</a:t>
            </a:r>
          </a:p>
          <a:p>
            <a:r>
              <a:rPr lang="ja-JP" altLang="ja-JP"/>
              <a:t>大学院が関与することで、通訳翻訳の専門職化・社会的認知度を向上できる。</a:t>
            </a:r>
            <a:endParaRPr lang="en-US" altLang="ja-JP" dirty="0"/>
          </a:p>
          <a:p>
            <a:endParaRPr lang="ja-JP" altLang="ja-JP"/>
          </a:p>
          <a:p>
            <a:pPr marL="0" indent="0" algn="ctr">
              <a:buNone/>
            </a:pPr>
            <a:r>
              <a:rPr kumimoji="1" lang="ja-JP" altLang="en-US" sz="3200"/>
              <a:t>⇩</a:t>
            </a:r>
            <a:endParaRPr kumimoji="1" lang="en-US" altLang="ja-JP" sz="3200" dirty="0"/>
          </a:p>
          <a:p>
            <a:pPr marL="0" indent="0">
              <a:buNone/>
            </a:pPr>
            <a:r>
              <a:rPr lang="en-US" altLang="ja-JP" dirty="0"/>
              <a:t>ISO</a:t>
            </a:r>
            <a:r>
              <a:rPr lang="ja-JP" altLang="ja-JP"/>
              <a:t>が目指す通訳翻訳者の標準化したスキルを持つ実務家の養成を目指し、学部ではその</a:t>
            </a:r>
            <a:r>
              <a:rPr lang="ja-JP" altLang="ja-JP">
                <a:highlight>
                  <a:srgbClr val="DCEFE0"/>
                </a:highlight>
              </a:rPr>
              <a:t>基礎体力づくり</a:t>
            </a:r>
            <a:r>
              <a:rPr lang="ja-JP" altLang="ja-JP"/>
              <a:t>、つまり</a:t>
            </a:r>
            <a:r>
              <a:rPr lang="ja-JP" altLang="ja-JP">
                <a:highlight>
                  <a:srgbClr val="DCEFE0"/>
                </a:highlight>
              </a:rPr>
              <a:t>語学力と翻訳が複雑な要因と関わっていることを認識するメタ言語能力をつける</a:t>
            </a:r>
            <a:r>
              <a:rPr lang="ja-JP" altLang="ja-JP"/>
              <a:t>べき </a:t>
            </a:r>
            <a:endParaRPr kumimoji="1" lang="ja-JP" altLang="en-US"/>
          </a:p>
        </p:txBody>
      </p:sp>
      <mc:AlternateContent xmlns:mc="http://schemas.openxmlformats.org/markup-compatibility/2006" xmlns:p14="http://schemas.microsoft.com/office/powerpoint/2010/main">
        <mc:Choice Requires="p14">
          <p:contentPart p14:bwMode="auto" r:id="rId2">
            <p14:nvContentPartPr>
              <p14:cNvPr id="6" name="インク 5">
                <a:extLst>
                  <a:ext uri="{FF2B5EF4-FFF2-40B4-BE49-F238E27FC236}">
                    <a16:creationId xmlns:a16="http://schemas.microsoft.com/office/drawing/2014/main" id="{4903037A-12D8-5D41-9BB8-5D2E93CEA2D9}"/>
                  </a:ext>
                </a:extLst>
              </p14:cNvPr>
              <p14:cNvContentPartPr/>
              <p14:nvPr/>
            </p14:nvContentPartPr>
            <p14:xfrm>
              <a:off x="1119262" y="1014930"/>
              <a:ext cx="10531080" cy="82800"/>
            </p14:xfrm>
          </p:contentPart>
        </mc:Choice>
        <mc:Fallback xmlns="">
          <p:pic>
            <p:nvPicPr>
              <p:cNvPr id="6" name="インク 5">
                <a:extLst>
                  <a:ext uri="{FF2B5EF4-FFF2-40B4-BE49-F238E27FC236}">
                    <a16:creationId xmlns:a16="http://schemas.microsoft.com/office/drawing/2014/main" id="{4903037A-12D8-5D41-9BB8-5D2E93CEA2D9}"/>
                  </a:ext>
                </a:extLst>
              </p:cNvPr>
              <p:cNvPicPr/>
              <p:nvPr/>
            </p:nvPicPr>
            <p:blipFill>
              <a:blip r:embed="rId3"/>
              <a:stretch>
                <a:fillRect/>
              </a:stretch>
            </p:blipFill>
            <p:spPr>
              <a:xfrm>
                <a:off x="1029622" y="835290"/>
                <a:ext cx="10710720" cy="442440"/>
              </a:xfrm>
              <a:prstGeom prst="rect">
                <a:avLst/>
              </a:prstGeom>
            </p:spPr>
          </p:pic>
        </mc:Fallback>
      </mc:AlternateContent>
      <p:grpSp>
        <p:nvGrpSpPr>
          <p:cNvPr id="5" name="グループ化 4">
            <a:extLst>
              <a:ext uri="{FF2B5EF4-FFF2-40B4-BE49-F238E27FC236}">
                <a16:creationId xmlns:a16="http://schemas.microsoft.com/office/drawing/2014/main" id="{C2E1AD9A-2579-B54E-A63F-20F28DAD3C98}"/>
              </a:ext>
            </a:extLst>
          </p:cNvPr>
          <p:cNvGrpSpPr/>
          <p:nvPr/>
        </p:nvGrpSpPr>
        <p:grpSpPr>
          <a:xfrm>
            <a:off x="806280" y="2388240"/>
            <a:ext cx="360" cy="360"/>
            <a:chOff x="806280" y="2388240"/>
            <a:chExt cx="360" cy="360"/>
          </a:xfrm>
        </p:grpSpPr>
        <mc:AlternateContent xmlns:mc="http://schemas.openxmlformats.org/markup-compatibility/2006">
          <mc:Choice xmlns:p14="http://schemas.microsoft.com/office/powerpoint/2010/main" Requires="p14">
            <p:contentPart p14:bwMode="auto" r:id="rId4">
              <p14:nvContentPartPr>
                <p14:cNvPr id="2" name="インク 1">
                  <a:extLst>
                    <a:ext uri="{FF2B5EF4-FFF2-40B4-BE49-F238E27FC236}">
                      <a16:creationId xmlns:a16="http://schemas.microsoft.com/office/drawing/2014/main" id="{7CA3D4CD-A5FF-DA41-A345-94CCC4A68A95}"/>
                    </a:ext>
                  </a:extLst>
                </p14:cNvPr>
                <p14:cNvContentPartPr/>
                <p14:nvPr/>
              </p14:nvContentPartPr>
              <p14:xfrm>
                <a:off x="806280" y="2388240"/>
                <a:ext cx="360" cy="360"/>
              </p14:xfrm>
            </p:contentPart>
          </mc:Choice>
          <mc:Fallback>
            <p:pic>
              <p:nvPicPr>
                <p:cNvPr id="2" name="インク 1">
                  <a:extLst>
                    <a:ext uri="{FF2B5EF4-FFF2-40B4-BE49-F238E27FC236}">
                      <a16:creationId xmlns:a16="http://schemas.microsoft.com/office/drawing/2014/main" id="{7CA3D4CD-A5FF-DA41-A345-94CCC4A68A95}"/>
                    </a:ext>
                  </a:extLst>
                </p:cNvPr>
                <p:cNvPicPr/>
                <p:nvPr/>
              </p:nvPicPr>
              <p:blipFill>
                <a:blip r:embed="rId5"/>
                <a:stretch>
                  <a:fillRect/>
                </a:stretch>
              </p:blipFill>
              <p:spPr>
                <a:xfrm>
                  <a:off x="801960" y="2383920"/>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インク 3">
                  <a:extLst>
                    <a:ext uri="{FF2B5EF4-FFF2-40B4-BE49-F238E27FC236}">
                      <a16:creationId xmlns:a16="http://schemas.microsoft.com/office/drawing/2014/main" id="{36EF01A7-87FE-8F4C-99C2-5AF6D54D1987}"/>
                    </a:ext>
                  </a:extLst>
                </p14:cNvPr>
                <p14:cNvContentPartPr/>
                <p14:nvPr/>
              </p14:nvContentPartPr>
              <p14:xfrm>
                <a:off x="806280" y="2388240"/>
                <a:ext cx="360" cy="360"/>
              </p14:xfrm>
            </p:contentPart>
          </mc:Choice>
          <mc:Fallback>
            <p:pic>
              <p:nvPicPr>
                <p:cNvPr id="4" name="インク 3">
                  <a:extLst>
                    <a:ext uri="{FF2B5EF4-FFF2-40B4-BE49-F238E27FC236}">
                      <a16:creationId xmlns:a16="http://schemas.microsoft.com/office/drawing/2014/main" id="{36EF01A7-87FE-8F4C-99C2-5AF6D54D1987}"/>
                    </a:ext>
                  </a:extLst>
                </p:cNvPr>
                <p:cNvPicPr/>
                <p:nvPr/>
              </p:nvPicPr>
              <p:blipFill>
                <a:blip r:embed="rId5"/>
                <a:stretch>
                  <a:fillRect/>
                </a:stretch>
              </p:blipFill>
              <p:spPr>
                <a:xfrm>
                  <a:off x="801960" y="2383920"/>
                  <a:ext cx="9000" cy="9000"/>
                </a:xfrm>
                <a:prstGeom prst="rect">
                  <a:avLst/>
                </a:prstGeom>
              </p:spPr>
            </p:pic>
          </mc:Fallback>
        </mc:AlternateContent>
      </p:grpSp>
    </p:spTree>
    <p:extLst>
      <p:ext uri="{BB962C8B-B14F-4D97-AF65-F5344CB8AC3E}">
        <p14:creationId xmlns:p14="http://schemas.microsoft.com/office/powerpoint/2010/main" val="383737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nodeType="clickEffect">
                                  <p:stCondLst>
                                    <p:cond delay="0"/>
                                  </p:stCondLst>
                                  <p:childTnLst>
                                    <p:anim calcmode="discrete" valueType="str">
                                      <p:cBhvr override="childStyle">
                                        <p:cTn id="6" dur="2000" fill="hold"/>
                                        <p:tgtEl>
                                          <p:spTgt spid="3">
                                            <p:txEl>
                                              <p:pRg st="8" end="8"/>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B1EB18E-421A-5B43-964C-967144ACCC3C}"/>
              </a:ext>
            </a:extLst>
          </p:cNvPr>
          <p:cNvSpPr>
            <a:spLocks noGrp="1"/>
          </p:cNvSpPr>
          <p:nvPr>
            <p:ph idx="1"/>
          </p:nvPr>
        </p:nvSpPr>
        <p:spPr>
          <a:xfrm>
            <a:off x="-697223" y="-2424095"/>
            <a:ext cx="16442049" cy="10231420"/>
          </a:xfrm>
        </p:spPr>
        <p:txBody>
          <a:bodyPr/>
          <a:lstStyle/>
          <a:p>
            <a:pPr marL="0" indent="0">
              <a:buNone/>
            </a:pPr>
            <a:endParaRPr kumimoji="1" lang="ja-JP" altLang="en-US"/>
          </a:p>
        </p:txBody>
      </p:sp>
      <p:sp>
        <p:nvSpPr>
          <p:cNvPr id="4" name="Rectangle 2">
            <a:extLst>
              <a:ext uri="{FF2B5EF4-FFF2-40B4-BE49-F238E27FC236}">
                <a16:creationId xmlns:a16="http://schemas.microsoft.com/office/drawing/2014/main" id="{FA89FA21-8FE4-0745-A150-DC41517567DF}"/>
              </a:ext>
            </a:extLst>
          </p:cNvPr>
          <p:cNvSpPr>
            <a:spLocks noChangeArrowheads="1"/>
          </p:cNvSpPr>
          <p:nvPr/>
        </p:nvSpPr>
        <p:spPr bwMode="auto">
          <a:xfrm>
            <a:off x="-2317953" y="1588879"/>
            <a:ext cx="19124816" cy="874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pic>
        <p:nvPicPr>
          <p:cNvPr id="1025" name="図 3" descr="page6image26227088">
            <a:extLst>
              <a:ext uri="{FF2B5EF4-FFF2-40B4-BE49-F238E27FC236}">
                <a16:creationId xmlns:a16="http://schemas.microsoft.com/office/drawing/2014/main" id="{8B089D8D-1CBA-FC4B-9072-F62FAC6D0E04}"/>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423936" y="700087"/>
            <a:ext cx="9124729" cy="5043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940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9BD55A-2975-C644-8A09-FEC9A83A7994}"/>
              </a:ext>
            </a:extLst>
          </p:cNvPr>
          <p:cNvSpPr>
            <a:spLocks noGrp="1"/>
          </p:cNvSpPr>
          <p:nvPr>
            <p:ph type="title"/>
          </p:nvPr>
        </p:nvSpPr>
        <p:spPr>
          <a:xfrm>
            <a:off x="691079" y="725952"/>
            <a:ext cx="10325000" cy="845674"/>
          </a:xfrm>
        </p:spPr>
        <p:txBody>
          <a:bodyPr/>
          <a:lstStyle/>
          <a:p>
            <a:r>
              <a:rPr lang="en-US" altLang="ja-JP" sz="3600" dirty="0">
                <a:solidFill>
                  <a:srgbClr val="00B050"/>
                </a:solidFill>
              </a:rPr>
              <a:t>2.</a:t>
            </a:r>
            <a:r>
              <a:rPr lang="ja-JP" altLang="ja-JP" sz="3600">
                <a:solidFill>
                  <a:srgbClr val="00B050"/>
                </a:solidFill>
              </a:rPr>
              <a:t>　翻訳通訳リテラシー教育とは</a:t>
            </a:r>
          </a:p>
        </p:txBody>
      </p:sp>
      <p:sp>
        <p:nvSpPr>
          <p:cNvPr id="3" name="コンテンツ プレースホルダー 2">
            <a:extLst>
              <a:ext uri="{FF2B5EF4-FFF2-40B4-BE49-F238E27FC236}">
                <a16:creationId xmlns:a16="http://schemas.microsoft.com/office/drawing/2014/main" id="{F902A0AB-F0A5-2B4B-AC60-3DD351DBE6AC}"/>
              </a:ext>
            </a:extLst>
          </p:cNvPr>
          <p:cNvSpPr>
            <a:spLocks noGrp="1"/>
          </p:cNvSpPr>
          <p:nvPr>
            <p:ph idx="1"/>
          </p:nvPr>
        </p:nvSpPr>
        <p:spPr>
          <a:xfrm>
            <a:off x="691078" y="1825781"/>
            <a:ext cx="10510321" cy="4503582"/>
          </a:xfrm>
        </p:spPr>
        <p:txBody>
          <a:bodyPr/>
          <a:lstStyle/>
          <a:p>
            <a:pPr marL="0" indent="0">
              <a:buNone/>
            </a:pPr>
            <a:r>
              <a:rPr kumimoji="1" lang="ja-JP" altLang="en-US"/>
              <a:t>　</a:t>
            </a:r>
            <a:r>
              <a:rPr kumimoji="1" lang="ja-JP" altLang="en-US" sz="2800"/>
              <a:t>リテラシー教育の意義</a:t>
            </a:r>
            <a:endParaRPr kumimoji="1" lang="en-US" altLang="ja-JP" sz="2800" dirty="0"/>
          </a:p>
          <a:p>
            <a:pPr marL="0" indent="0">
              <a:buNone/>
            </a:pPr>
            <a:r>
              <a:rPr lang="ja-JP" altLang="ja-JP"/>
              <a:t>①翻訳者・通訳者に要求される特別なスキルと知識、機械翻訳の利点と限界などに対する</a:t>
            </a:r>
            <a:r>
              <a:rPr lang="ja-JP" altLang="ja-JP">
                <a:highlight>
                  <a:srgbClr val="DCEFE0"/>
                </a:highlight>
              </a:rPr>
              <a:t>理解を促進</a:t>
            </a:r>
            <a:r>
              <a:rPr lang="ja-JP" altLang="ja-JP"/>
              <a:t>することで、翻訳通訳サービスとツールに関する誤解と誤用の削減に対しボトムアップ的な貢献ができる。</a:t>
            </a:r>
          </a:p>
          <a:p>
            <a:pPr marL="0" indent="0">
              <a:buNone/>
            </a:pPr>
            <a:r>
              <a:rPr lang="ja-JP" altLang="ja-JP"/>
              <a:t>②翻訳通訳の仕組みについて基本的な知識があれば、多言語多文化社会におけるコミュニケーションに、より</a:t>
            </a:r>
            <a:r>
              <a:rPr lang="ja-JP" altLang="ja-JP">
                <a:solidFill>
                  <a:schemeClr val="tx1"/>
                </a:solidFill>
                <a:highlight>
                  <a:srgbClr val="DCEFE0"/>
                </a:highlight>
              </a:rPr>
              <a:t>効果的な対応</a:t>
            </a:r>
            <a:r>
              <a:rPr lang="ja-JP" altLang="ja-JP"/>
              <a:t>ができる。</a:t>
            </a:r>
          </a:p>
          <a:p>
            <a:pPr marL="0" indent="0">
              <a:buNone/>
            </a:pPr>
            <a:r>
              <a:rPr lang="ja-JP" altLang="ja-JP"/>
              <a:t>③グローバル化された経済や文化、多文化共生社会、国際政治などにおける</a:t>
            </a:r>
            <a:r>
              <a:rPr lang="ja-JP" altLang="ja-JP">
                <a:highlight>
                  <a:srgbClr val="DCEFE0"/>
                </a:highlight>
              </a:rPr>
              <a:t>今日的課題に関する気付き</a:t>
            </a:r>
            <a:r>
              <a:rPr lang="ja-JP" altLang="ja-JP"/>
              <a:t>が促される。</a:t>
            </a:r>
          </a:p>
          <a:p>
            <a:pPr marL="0" indent="0">
              <a:buNone/>
            </a:pPr>
            <a:r>
              <a:rPr lang="ja-JP" altLang="ja-JP"/>
              <a:t>④諸外国のように</a:t>
            </a:r>
            <a:r>
              <a:rPr lang="ja-JP" altLang="ja-JP">
                <a:highlight>
                  <a:srgbClr val="DCEFE0"/>
                </a:highlight>
              </a:rPr>
              <a:t>大学院での翻訳者・通訳者の必要性が日本でも認知</a:t>
            </a:r>
            <a:r>
              <a:rPr lang="ja-JP" altLang="ja-JP"/>
              <a:t>され、本格的な実施が根付くことに貢献できる。</a:t>
            </a:r>
            <a:r>
              <a:rPr lang="en-US" altLang="ja-JP" dirty="0"/>
              <a:t>( </a:t>
            </a:r>
            <a:r>
              <a:rPr lang="ja-JP" altLang="en-US"/>
              <a:t>武田ら</a:t>
            </a:r>
            <a:r>
              <a:rPr lang="en-US" altLang="ja-JP" dirty="0"/>
              <a:t>2014)</a:t>
            </a:r>
            <a:endParaRPr lang="ja-JP" altLang="ja-JP"/>
          </a:p>
          <a:p>
            <a:pPr marL="0" indent="0">
              <a:buNone/>
            </a:pPr>
            <a:endParaRPr kumimoji="1" lang="ja-JP" altLang="en-US"/>
          </a:p>
        </p:txBody>
      </p:sp>
      <p:grpSp>
        <p:nvGrpSpPr>
          <p:cNvPr id="7" name="グループ化 6">
            <a:extLst>
              <a:ext uri="{FF2B5EF4-FFF2-40B4-BE49-F238E27FC236}">
                <a16:creationId xmlns:a16="http://schemas.microsoft.com/office/drawing/2014/main" id="{649C205C-92C3-CC44-A3CA-56EC94C40B8E}"/>
              </a:ext>
            </a:extLst>
          </p:cNvPr>
          <p:cNvGrpSpPr/>
          <p:nvPr/>
        </p:nvGrpSpPr>
        <p:grpSpPr>
          <a:xfrm>
            <a:off x="3423262" y="4019850"/>
            <a:ext cx="360" cy="360"/>
            <a:chOff x="3423262" y="4019850"/>
            <a:chExt cx="360" cy="360"/>
          </a:xfrm>
        </p:grpSpPr>
        <mc:AlternateContent xmlns:mc="http://schemas.openxmlformats.org/markup-compatibility/2006" xmlns:p14="http://schemas.microsoft.com/office/powerpoint/2010/main">
          <mc:Choice Requires="p14">
            <p:contentPart p14:bwMode="auto" r:id="rId2">
              <p14:nvContentPartPr>
                <p14:cNvPr id="5" name="インク 4">
                  <a:extLst>
                    <a:ext uri="{FF2B5EF4-FFF2-40B4-BE49-F238E27FC236}">
                      <a16:creationId xmlns:a16="http://schemas.microsoft.com/office/drawing/2014/main" id="{A9315C09-6188-0D42-A173-89A95627A07E}"/>
                    </a:ext>
                  </a:extLst>
                </p14:cNvPr>
                <p14:cNvContentPartPr/>
                <p14:nvPr/>
              </p14:nvContentPartPr>
              <p14:xfrm>
                <a:off x="3423262" y="4019850"/>
                <a:ext cx="360" cy="360"/>
              </p14:xfrm>
            </p:contentPart>
          </mc:Choice>
          <mc:Fallback xmlns="">
            <p:pic>
              <p:nvPicPr>
                <p:cNvPr id="5" name="インク 4">
                  <a:extLst>
                    <a:ext uri="{FF2B5EF4-FFF2-40B4-BE49-F238E27FC236}">
                      <a16:creationId xmlns:a16="http://schemas.microsoft.com/office/drawing/2014/main" id="{A9315C09-6188-0D42-A173-89A95627A07E}"/>
                    </a:ext>
                  </a:extLst>
                </p:cNvPr>
                <p:cNvPicPr/>
                <p:nvPr/>
              </p:nvPicPr>
              <p:blipFill>
                <a:blip r:embed="rId5"/>
                <a:stretch>
                  <a:fillRect/>
                </a:stretch>
              </p:blipFill>
              <p:spPr>
                <a:xfrm>
                  <a:off x="3418942" y="4015530"/>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インク 5">
                  <a:extLst>
                    <a:ext uri="{FF2B5EF4-FFF2-40B4-BE49-F238E27FC236}">
                      <a16:creationId xmlns:a16="http://schemas.microsoft.com/office/drawing/2014/main" id="{2A3E6B6D-0E53-5D46-B4D3-F7E1B3D5B5D4}"/>
                    </a:ext>
                  </a:extLst>
                </p14:cNvPr>
                <p14:cNvContentPartPr/>
                <p14:nvPr/>
              </p14:nvContentPartPr>
              <p14:xfrm>
                <a:off x="3423262" y="4019850"/>
                <a:ext cx="360" cy="360"/>
              </p14:xfrm>
            </p:contentPart>
          </mc:Choice>
          <mc:Fallback xmlns="">
            <p:pic>
              <p:nvPicPr>
                <p:cNvPr id="6" name="インク 5">
                  <a:extLst>
                    <a:ext uri="{FF2B5EF4-FFF2-40B4-BE49-F238E27FC236}">
                      <a16:creationId xmlns:a16="http://schemas.microsoft.com/office/drawing/2014/main" id="{2A3E6B6D-0E53-5D46-B4D3-F7E1B3D5B5D4}"/>
                    </a:ext>
                  </a:extLst>
                </p:cNvPr>
                <p:cNvPicPr/>
                <p:nvPr/>
              </p:nvPicPr>
              <p:blipFill>
                <a:blip r:embed="rId5"/>
                <a:stretch>
                  <a:fillRect/>
                </a:stretch>
              </p:blipFill>
              <p:spPr>
                <a:xfrm>
                  <a:off x="3418942" y="4015530"/>
                  <a:ext cx="9000" cy="9000"/>
                </a:xfrm>
                <a:prstGeom prst="rect">
                  <a:avLst/>
                </a:prstGeom>
              </p:spPr>
            </p:pic>
          </mc:Fallback>
        </mc:AlternateContent>
      </p:grpSp>
    </p:spTree>
    <p:extLst>
      <p:ext uri="{BB962C8B-B14F-4D97-AF65-F5344CB8AC3E}">
        <p14:creationId xmlns:p14="http://schemas.microsoft.com/office/powerpoint/2010/main" val="2299183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CDAB3EE-7A92-2D47-8829-0A4891C1417F}"/>
              </a:ext>
            </a:extLst>
          </p:cNvPr>
          <p:cNvSpPr>
            <a:spLocks noGrp="1"/>
          </p:cNvSpPr>
          <p:nvPr>
            <p:ph idx="1"/>
          </p:nvPr>
        </p:nvSpPr>
        <p:spPr>
          <a:xfrm>
            <a:off x="662504" y="782794"/>
            <a:ext cx="10496034" cy="6075206"/>
          </a:xfrm>
        </p:spPr>
        <p:txBody>
          <a:bodyPr/>
          <a:lstStyle/>
          <a:p>
            <a:r>
              <a:rPr kumimoji="1" lang="ja-JP" altLang="en-US"/>
              <a:t>武田らによる立教大学におけるリテラシー教育の実践</a:t>
            </a:r>
            <a:r>
              <a:rPr kumimoji="1" lang="en-US" altLang="ja-JP" dirty="0"/>
              <a:t>『</a:t>
            </a:r>
            <a:r>
              <a:rPr kumimoji="1" lang="ja-JP" altLang="en-US"/>
              <a:t>翻訳通訳と現代社会</a:t>
            </a:r>
            <a:r>
              <a:rPr kumimoji="1" lang="en-US" altLang="ja-JP" dirty="0"/>
              <a:t>』</a:t>
            </a:r>
          </a:p>
          <a:p>
            <a:pPr marL="0" indent="0">
              <a:buNone/>
            </a:pPr>
            <a:r>
              <a:rPr kumimoji="1" lang="ja-JP" altLang="en-US"/>
              <a:t>　　主なコンテンツ</a:t>
            </a:r>
            <a:r>
              <a:rPr kumimoji="1" lang="en-US" altLang="ja-JP" dirty="0"/>
              <a:t>……</a:t>
            </a:r>
            <a:r>
              <a:rPr kumimoji="1" lang="ja-JP" altLang="en-US"/>
              <a:t>全ての回にゲストスピーカー</a:t>
            </a:r>
            <a:r>
              <a:rPr kumimoji="1" lang="en-US" altLang="ja-JP" dirty="0"/>
              <a:t>(</a:t>
            </a:r>
            <a:r>
              <a:rPr kumimoji="1" lang="ja-JP" altLang="en-US"/>
              <a:t>通訳・翻訳者</a:t>
            </a:r>
            <a:r>
              <a:rPr kumimoji="1" lang="en-US" altLang="ja-JP" dirty="0"/>
              <a:t>)</a:t>
            </a:r>
          </a:p>
          <a:p>
            <a:pPr marL="0" indent="0">
              <a:buNone/>
            </a:pPr>
            <a:r>
              <a:rPr kumimoji="1" lang="ja-JP" altLang="en-US"/>
              <a:t>　　　① ニュースの翻訳通訳</a:t>
            </a:r>
            <a:endParaRPr kumimoji="1" lang="en-US" altLang="ja-JP" dirty="0"/>
          </a:p>
          <a:p>
            <a:pPr marL="0" indent="0">
              <a:buNone/>
            </a:pPr>
            <a:r>
              <a:rPr kumimoji="1" lang="ja-JP" altLang="en-US"/>
              <a:t>　　　②政府間交渉の翻訳通訳</a:t>
            </a:r>
            <a:endParaRPr kumimoji="1" lang="en-US" altLang="ja-JP" dirty="0"/>
          </a:p>
          <a:p>
            <a:pPr marL="0" indent="0">
              <a:buNone/>
            </a:pPr>
            <a:r>
              <a:rPr kumimoji="1" lang="ja-JP" altLang="en-US"/>
              <a:t>　　　③医療通訳</a:t>
            </a:r>
            <a:endParaRPr kumimoji="1" lang="en-US" altLang="ja-JP" dirty="0"/>
          </a:p>
          <a:p>
            <a:pPr marL="0" indent="0">
              <a:buNone/>
            </a:pPr>
            <a:r>
              <a:rPr kumimoji="1" lang="ja-JP" altLang="en-US"/>
              <a:t>　　　④手話通訳</a:t>
            </a:r>
            <a:endParaRPr kumimoji="1" lang="en-US" altLang="ja-JP" dirty="0"/>
          </a:p>
          <a:p>
            <a:pPr marL="0" indent="0">
              <a:buNone/>
            </a:pPr>
            <a:r>
              <a:rPr kumimoji="1" lang="ja-JP" altLang="en-US"/>
              <a:t>　　　⑤ボランティア通訳</a:t>
            </a:r>
            <a:endParaRPr kumimoji="1" lang="en-US" altLang="ja-JP" dirty="0"/>
          </a:p>
          <a:p>
            <a:pPr marL="0" indent="0">
              <a:buNone/>
            </a:pPr>
            <a:r>
              <a:rPr kumimoji="1" lang="ja-JP" altLang="en-US"/>
              <a:t>　　　⑥文芸翻訳</a:t>
            </a:r>
            <a:endParaRPr kumimoji="1" lang="en-US" altLang="ja-JP" dirty="0"/>
          </a:p>
          <a:p>
            <a:pPr marL="0" indent="0">
              <a:buNone/>
            </a:pPr>
            <a:r>
              <a:rPr kumimoji="1" lang="ja-JP" altLang="en-US"/>
              <a:t>　　　⑦聖書翻訳</a:t>
            </a:r>
            <a:endParaRPr kumimoji="1" lang="en-US" altLang="ja-JP" dirty="0"/>
          </a:p>
          <a:p>
            <a:pPr marL="0" indent="0">
              <a:buNone/>
            </a:pPr>
            <a:r>
              <a:rPr kumimoji="1" lang="ja-JP" altLang="en-US"/>
              <a:t>　　　⑧映画字幕</a:t>
            </a:r>
            <a:endParaRPr kumimoji="1" lang="en-US" altLang="ja-JP" dirty="0"/>
          </a:p>
          <a:p>
            <a:pPr marL="0" indent="0">
              <a:buNone/>
            </a:pPr>
            <a:r>
              <a:rPr kumimoji="1" lang="ja-JP" altLang="en-US"/>
              <a:t>　　　⑨ グローバル企業の翻訳通訳</a:t>
            </a:r>
            <a:endParaRPr kumimoji="1" lang="en-US" altLang="ja-JP" dirty="0"/>
          </a:p>
          <a:p>
            <a:pPr marL="0" indent="0">
              <a:buNone/>
            </a:pPr>
            <a:r>
              <a:rPr kumimoji="1" lang="ja-JP" altLang="en-US"/>
              <a:t>　　　⑩ 機械翻訳とクラウドソーシング</a:t>
            </a:r>
          </a:p>
        </p:txBody>
      </p:sp>
      <p:sp>
        <p:nvSpPr>
          <p:cNvPr id="5" name="テキスト ボックス 4">
            <a:extLst>
              <a:ext uri="{FF2B5EF4-FFF2-40B4-BE49-F238E27FC236}">
                <a16:creationId xmlns:a16="http://schemas.microsoft.com/office/drawing/2014/main" id="{C523D4E2-8E23-0149-8953-B826DDDF572F}"/>
              </a:ext>
            </a:extLst>
          </p:cNvPr>
          <p:cNvSpPr txBox="1"/>
          <p:nvPr/>
        </p:nvSpPr>
        <p:spPr>
          <a:xfrm>
            <a:off x="662504" y="185738"/>
            <a:ext cx="3292404" cy="584775"/>
          </a:xfrm>
          <a:prstGeom prst="rect">
            <a:avLst/>
          </a:prstGeom>
          <a:noFill/>
        </p:spPr>
        <p:txBody>
          <a:bodyPr wrap="square" rtlCol="0">
            <a:spAutoFit/>
          </a:bodyPr>
          <a:lstStyle/>
          <a:p>
            <a:r>
              <a:rPr kumimoji="1" lang="ja-JP" altLang="en-US" sz="3200"/>
              <a:t>構成要素</a:t>
            </a:r>
          </a:p>
        </p:txBody>
      </p:sp>
    </p:spTree>
    <p:extLst>
      <p:ext uri="{BB962C8B-B14F-4D97-AF65-F5344CB8AC3E}">
        <p14:creationId xmlns:p14="http://schemas.microsoft.com/office/powerpoint/2010/main" val="359950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276252-532E-784A-86FD-ED5DCBCAFBB9}"/>
              </a:ext>
            </a:extLst>
          </p:cNvPr>
          <p:cNvSpPr>
            <a:spLocks noGrp="1"/>
          </p:cNvSpPr>
          <p:nvPr>
            <p:ph type="title"/>
          </p:nvPr>
        </p:nvSpPr>
        <p:spPr>
          <a:xfrm>
            <a:off x="691079" y="725952"/>
            <a:ext cx="10325000" cy="802812"/>
          </a:xfrm>
        </p:spPr>
        <p:txBody>
          <a:bodyPr/>
          <a:lstStyle/>
          <a:p>
            <a:r>
              <a:rPr kumimoji="1" lang="en-US" altLang="ja-JP" sz="3600" dirty="0"/>
              <a:t>3.</a:t>
            </a:r>
            <a:r>
              <a:rPr kumimoji="1" lang="ja-JP" altLang="en-US" sz="3600"/>
              <a:t>日中翻訳リテラシー教育の実践</a:t>
            </a:r>
          </a:p>
        </p:txBody>
      </p:sp>
      <p:sp>
        <p:nvSpPr>
          <p:cNvPr id="3" name="コンテンツ プレースホルダー 2">
            <a:extLst>
              <a:ext uri="{FF2B5EF4-FFF2-40B4-BE49-F238E27FC236}">
                <a16:creationId xmlns:a16="http://schemas.microsoft.com/office/drawing/2014/main" id="{F06F5E1C-4E7C-7048-B04C-8C0C1AFF7236}"/>
              </a:ext>
            </a:extLst>
          </p:cNvPr>
          <p:cNvSpPr>
            <a:spLocks noGrp="1"/>
          </p:cNvSpPr>
          <p:nvPr>
            <p:ph idx="1"/>
          </p:nvPr>
        </p:nvSpPr>
        <p:spPr>
          <a:xfrm>
            <a:off x="691079" y="1775128"/>
            <a:ext cx="10767496" cy="4650437"/>
          </a:xfrm>
        </p:spPr>
        <p:txBody>
          <a:bodyPr/>
          <a:lstStyle/>
          <a:p>
            <a:r>
              <a:rPr kumimoji="1" lang="ja-JP" altLang="en-US"/>
              <a:t>英語の実践を参考に、日中翻訳についてのリテラシー教育の内容を検討</a:t>
            </a:r>
            <a:endParaRPr kumimoji="1" lang="en-US" altLang="ja-JP" dirty="0"/>
          </a:p>
          <a:p>
            <a:endParaRPr kumimoji="1" lang="en-US" altLang="ja-JP" dirty="0"/>
          </a:p>
          <a:p>
            <a:r>
              <a:rPr kumimoji="1" lang="ja-JP" altLang="en-US"/>
              <a:t>杏林大学の中国語学科は「中国語のプロフェッショナルの養成」を目標</a:t>
            </a:r>
            <a:endParaRPr kumimoji="1" lang="en-US" altLang="ja-JP" dirty="0"/>
          </a:p>
          <a:p>
            <a:pPr marL="0" indent="0">
              <a:buNone/>
            </a:pPr>
            <a:r>
              <a:rPr kumimoji="1" lang="ja-JP" altLang="en-US"/>
              <a:t>　としており、多くの通訳翻訳の演習科目が設置されている。</a:t>
            </a:r>
            <a:endParaRPr kumimoji="1" lang="en-US" altLang="ja-JP" dirty="0"/>
          </a:p>
          <a:p>
            <a:pPr marL="0" indent="0" algn="ctr">
              <a:buNone/>
            </a:pPr>
            <a:r>
              <a:rPr kumimoji="1" lang="ja-JP" altLang="en-US" sz="3200"/>
              <a:t>⇩</a:t>
            </a:r>
            <a:endParaRPr kumimoji="1" lang="en-US" altLang="ja-JP" sz="3200" dirty="0"/>
          </a:p>
          <a:p>
            <a:pPr marL="0" indent="0">
              <a:buNone/>
            </a:pPr>
            <a:r>
              <a:rPr kumimoji="1" lang="ja-JP" altLang="en-US" sz="3200"/>
              <a:t>　</a:t>
            </a:r>
            <a:r>
              <a:rPr lang="en-US" altLang="ja-JP" dirty="0"/>
              <a:t>2015</a:t>
            </a:r>
            <a:r>
              <a:rPr lang="ja-JP" altLang="ja-JP"/>
              <a:t>年に導入された翻訳業務に関する国際規格</a:t>
            </a:r>
            <a:r>
              <a:rPr lang="en-US" altLang="ja-JP" dirty="0"/>
              <a:t>ISO17100</a:t>
            </a:r>
            <a:r>
              <a:rPr lang="ja-JP" altLang="ja-JP"/>
              <a:t>の中で、翻訳者の資格を「</a:t>
            </a:r>
            <a:r>
              <a:rPr lang="en-US" altLang="ja-JP" dirty="0"/>
              <a:t>a</a:t>
            </a:r>
            <a:r>
              <a:rPr lang="ja-JP" altLang="ja-JP"/>
              <a:t>高等教育機関が認定した翻訳の卒業資格、</a:t>
            </a:r>
            <a:r>
              <a:rPr lang="en-US" altLang="ja-JP" dirty="0"/>
              <a:t>b </a:t>
            </a:r>
            <a:r>
              <a:rPr lang="ja-JP" altLang="ja-JP"/>
              <a:t>高等教育機関が認定した翻訳以外の卒業資格及び専業専門家として</a:t>
            </a:r>
            <a:r>
              <a:rPr lang="en-US" altLang="ja-JP" dirty="0"/>
              <a:t>2</a:t>
            </a:r>
            <a:r>
              <a:rPr lang="ja-JP" altLang="ja-JP"/>
              <a:t>年の翻訳経験、</a:t>
            </a:r>
            <a:r>
              <a:rPr lang="en-US" altLang="ja-JP" dirty="0"/>
              <a:t>c </a:t>
            </a:r>
            <a:r>
              <a:rPr lang="ja-JP" altLang="ja-JP"/>
              <a:t>専業専門家として</a:t>
            </a:r>
            <a:r>
              <a:rPr lang="en-US" altLang="ja-JP" dirty="0"/>
              <a:t>5</a:t>
            </a:r>
            <a:r>
              <a:rPr lang="ja-JP" altLang="ja-JP"/>
              <a:t>年の翻訳経験」のうち、どれか一つを満たすこととしていることを挙げているが、大学・大学院で「翻訳の卒業資格」は、一部大学院を除いては今後の課題</a:t>
            </a:r>
          </a:p>
          <a:p>
            <a:pPr marL="0" indent="0">
              <a:buNone/>
            </a:pPr>
            <a:endParaRPr kumimoji="1" lang="ja-JP" altLang="en-US" sz="3200"/>
          </a:p>
        </p:txBody>
      </p:sp>
    </p:spTree>
    <p:extLst>
      <p:ext uri="{BB962C8B-B14F-4D97-AF65-F5344CB8AC3E}">
        <p14:creationId xmlns:p14="http://schemas.microsoft.com/office/powerpoint/2010/main" val="2088919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8806EEB-1BFF-2A40-A2A8-A3582ABE4119}"/>
              </a:ext>
            </a:extLst>
          </p:cNvPr>
          <p:cNvSpPr>
            <a:spLocks noGrp="1"/>
          </p:cNvSpPr>
          <p:nvPr>
            <p:ph idx="1"/>
          </p:nvPr>
        </p:nvSpPr>
        <p:spPr>
          <a:xfrm>
            <a:off x="676791" y="198515"/>
            <a:ext cx="11124684" cy="6460969"/>
          </a:xfrm>
        </p:spPr>
        <p:txBody>
          <a:bodyPr/>
          <a:lstStyle/>
          <a:p>
            <a:pPr marL="0" indent="0">
              <a:buNone/>
            </a:pPr>
            <a:r>
              <a:rPr lang="ja-JP" altLang="ja-JP"/>
              <a:t>武田</a:t>
            </a:r>
            <a:r>
              <a:rPr lang="en-US" altLang="ja-JP" dirty="0"/>
              <a:t>(2017)</a:t>
            </a:r>
            <a:r>
              <a:rPr lang="ja-JP" altLang="ja-JP"/>
              <a:t>では翻訳通訳リテラシー教育の</a:t>
            </a:r>
            <a:r>
              <a:rPr lang="ja-JP" altLang="ja-JP">
                <a:highlight>
                  <a:srgbClr val="DCEFE0"/>
                </a:highlight>
              </a:rPr>
              <a:t>構成要素</a:t>
            </a:r>
            <a:r>
              <a:rPr lang="ja-JP" altLang="ja-JP"/>
              <a:t>として以下の項目を挙げている。</a:t>
            </a:r>
          </a:p>
          <a:p>
            <a:pPr marL="0" indent="0">
              <a:buNone/>
            </a:pPr>
            <a:r>
              <a:rPr lang="ja-JP" altLang="ja-JP"/>
              <a:t>① </a:t>
            </a:r>
            <a:r>
              <a:rPr lang="en-US" altLang="ja-JP" dirty="0"/>
              <a:t> </a:t>
            </a:r>
            <a:r>
              <a:rPr lang="ja-JP" altLang="ja-JP">
                <a:solidFill>
                  <a:srgbClr val="FF0000"/>
                </a:solidFill>
              </a:rPr>
              <a:t>基本的なメタ言語の説明</a:t>
            </a:r>
            <a:r>
              <a:rPr lang="en-US" altLang="ja-JP" dirty="0">
                <a:solidFill>
                  <a:srgbClr val="FF0000"/>
                </a:solidFill>
              </a:rPr>
              <a:t>: </a:t>
            </a:r>
            <a:r>
              <a:rPr lang="ja-JP" altLang="ja-JP"/>
              <a:t>具体例を用いながら説明する。</a:t>
            </a:r>
          </a:p>
          <a:p>
            <a:pPr marL="0" indent="0">
              <a:buNone/>
            </a:pPr>
            <a:r>
              <a:rPr lang="ja-JP" altLang="ja-JP"/>
              <a:t>② </a:t>
            </a:r>
            <a:r>
              <a:rPr lang="en-US" altLang="ja-JP" dirty="0"/>
              <a:t>  </a:t>
            </a:r>
            <a:r>
              <a:rPr lang="ja-JP" altLang="ja-JP">
                <a:solidFill>
                  <a:srgbClr val="0070C0"/>
                </a:solidFill>
              </a:rPr>
              <a:t>多様性</a:t>
            </a:r>
            <a:r>
              <a:rPr lang="en-US" altLang="ja-JP" dirty="0">
                <a:solidFill>
                  <a:srgbClr val="0070C0"/>
                </a:solidFill>
              </a:rPr>
              <a:t>: </a:t>
            </a:r>
            <a:r>
              <a:rPr lang="ja-JP" altLang="ja-JP"/>
              <a:t>様々な場面や領域における翻訳通訳事象について、直接的な経験をもとに情報を提供できる人たちの説明を受ける</a:t>
            </a:r>
            <a:endParaRPr lang="en-US" altLang="ja-JP" dirty="0"/>
          </a:p>
          <a:p>
            <a:pPr marL="0" indent="0">
              <a:buNone/>
            </a:pPr>
            <a:r>
              <a:rPr lang="ja-JP" altLang="ja-JP"/>
              <a:t>③</a:t>
            </a:r>
            <a:r>
              <a:rPr lang="ja-JP" altLang="en-US"/>
              <a:t>　</a:t>
            </a:r>
            <a:r>
              <a:rPr lang="ja-JP" altLang="ja-JP">
                <a:solidFill>
                  <a:srgbClr val="0070C0"/>
                </a:solidFill>
              </a:rPr>
              <a:t>コンテクストと役割</a:t>
            </a:r>
            <a:r>
              <a:rPr lang="en-US" altLang="ja-JP" dirty="0"/>
              <a:t>: </a:t>
            </a:r>
            <a:r>
              <a:rPr lang="ja-JP" altLang="ja-JP"/>
              <a:t>移民、グローバル化された経済や国際紛争のような通訳翻訳サービスの必要性を生成するコンテクスト的要因と、翻訳者と通訳者が異言語・異文化間コミュニケーションにおいて果たす役割について言及する。</a:t>
            </a:r>
            <a:endParaRPr lang="en-US" altLang="ja-JP" dirty="0"/>
          </a:p>
          <a:p>
            <a:pPr marL="0" indent="0">
              <a:buNone/>
            </a:pPr>
            <a:r>
              <a:rPr lang="ja-JP" altLang="ja-JP"/>
              <a:t>④ </a:t>
            </a:r>
            <a:r>
              <a:rPr lang="ja-JP" altLang="en-US"/>
              <a:t>　</a:t>
            </a:r>
            <a:r>
              <a:rPr lang="ja-JP" altLang="ja-JP">
                <a:solidFill>
                  <a:srgbClr val="FF0000"/>
                </a:solidFill>
              </a:rPr>
              <a:t>キャリアガイダンス</a:t>
            </a:r>
          </a:p>
          <a:p>
            <a:pPr marL="0" indent="0">
              <a:buNone/>
            </a:pPr>
            <a:r>
              <a:rPr lang="ja-JP" altLang="ja-JP"/>
              <a:t>⑤</a:t>
            </a:r>
            <a:r>
              <a:rPr lang="ja-JP" altLang="en-US"/>
              <a:t>　</a:t>
            </a:r>
            <a:r>
              <a:rPr lang="ja-JP" altLang="en-US">
                <a:solidFill>
                  <a:srgbClr val="FF0000"/>
                </a:solidFill>
              </a:rPr>
              <a:t>翻訳</a:t>
            </a:r>
            <a:r>
              <a:rPr lang="ja-JP" altLang="ja-JP">
                <a:solidFill>
                  <a:srgbClr val="FF0000"/>
                </a:solidFill>
              </a:rPr>
              <a:t>テクノロジー</a:t>
            </a:r>
            <a:endParaRPr lang="en-US" altLang="ja-JP" dirty="0">
              <a:solidFill>
                <a:srgbClr val="FF0000"/>
              </a:solidFill>
            </a:endParaRPr>
          </a:p>
          <a:p>
            <a:pPr marL="0" indent="0">
              <a:buNone/>
            </a:pPr>
            <a:r>
              <a:rPr lang="ja-JP" altLang="ja-JP"/>
              <a:t>⑥</a:t>
            </a:r>
            <a:r>
              <a:rPr lang="ja-JP" altLang="en-US">
                <a:solidFill>
                  <a:srgbClr val="FF0000"/>
                </a:solidFill>
              </a:rPr>
              <a:t>　</a:t>
            </a:r>
            <a:r>
              <a:rPr lang="ja-JP" altLang="ja-JP">
                <a:solidFill>
                  <a:srgbClr val="FF0000"/>
                </a:solidFill>
              </a:rPr>
              <a:t>翻訳通訳の初歩的実習</a:t>
            </a:r>
            <a:endParaRPr lang="en-US" altLang="ja-JP" dirty="0">
              <a:solidFill>
                <a:srgbClr val="FF0000"/>
              </a:solidFill>
            </a:endParaRPr>
          </a:p>
          <a:p>
            <a:pPr marL="0" indent="0">
              <a:buNone/>
            </a:pPr>
            <a:r>
              <a:rPr lang="ja-JP" altLang="ja-JP"/>
              <a:t>⑦</a:t>
            </a:r>
            <a:r>
              <a:rPr lang="ja-JP" altLang="en-US">
                <a:solidFill>
                  <a:srgbClr val="FF0000"/>
                </a:solidFill>
              </a:rPr>
              <a:t>　</a:t>
            </a:r>
            <a:r>
              <a:rPr lang="ja-JP" altLang="ja-JP">
                <a:solidFill>
                  <a:srgbClr val="0070C0"/>
                </a:solidFill>
              </a:rPr>
              <a:t>ユーザー体験</a:t>
            </a:r>
            <a:endParaRPr lang="en-US" altLang="ja-JP" dirty="0">
              <a:solidFill>
                <a:srgbClr val="0070C0"/>
              </a:solidFill>
            </a:endParaRPr>
          </a:p>
          <a:p>
            <a:pPr marL="0" indent="0">
              <a:buNone/>
            </a:pPr>
            <a:r>
              <a:rPr lang="ja-JP" altLang="ja-JP"/>
              <a:t>⑧</a:t>
            </a:r>
            <a:r>
              <a:rPr lang="ja-JP" altLang="en-US"/>
              <a:t>　</a:t>
            </a:r>
            <a:r>
              <a:rPr lang="ja-JP" altLang="ja-JP">
                <a:solidFill>
                  <a:srgbClr val="FF0000"/>
                </a:solidFill>
              </a:rPr>
              <a:t>理論</a:t>
            </a:r>
            <a:r>
              <a:rPr lang="en-US" altLang="ja-JP" dirty="0">
                <a:solidFill>
                  <a:srgbClr val="FF0000"/>
                </a:solidFill>
              </a:rPr>
              <a:t>:</a:t>
            </a:r>
            <a:r>
              <a:rPr lang="en-US" altLang="ja-JP" dirty="0"/>
              <a:t> </a:t>
            </a:r>
            <a:r>
              <a:rPr lang="ja-JP" altLang="ja-JP"/>
              <a:t>学生が翻訳通訳を実際に経験したり意識したりした後に、クラスを通して学生が蓄積した知識を整理するツールとして理論を導入する。スコポス理論やテクストタイプ論はこれまでの実施例で効果的だった。</a:t>
            </a:r>
          </a:p>
          <a:p>
            <a:endParaRPr kumimoji="1" lang="ja-JP" altLang="en-US"/>
          </a:p>
        </p:txBody>
      </p:sp>
    </p:spTree>
    <p:extLst>
      <p:ext uri="{BB962C8B-B14F-4D97-AF65-F5344CB8AC3E}">
        <p14:creationId xmlns:p14="http://schemas.microsoft.com/office/powerpoint/2010/main" val="2740231520"/>
      </p:ext>
    </p:extLst>
  </p:cSld>
  <p:clrMapOvr>
    <a:masterClrMapping/>
  </p:clrMapOvr>
</p:sld>
</file>

<file path=ppt/theme/theme1.xml><?xml version="1.0" encoding="utf-8"?>
<a:theme xmlns:a="http://schemas.openxmlformats.org/drawingml/2006/main" name="CosineVTI">
  <a:themeElements>
    <a:clrScheme name="Custom 133">
      <a:dk1>
        <a:sysClr val="windowText" lastClr="000000"/>
      </a:dk1>
      <a:lt1>
        <a:sysClr val="window" lastClr="FFFFFF"/>
      </a:lt1>
      <a:dk2>
        <a:srgbClr val="2A2735"/>
      </a:dk2>
      <a:lt2>
        <a:srgbClr val="EEEEEE"/>
      </a:lt2>
      <a:accent1>
        <a:srgbClr val="1EBE9B"/>
      </a:accent1>
      <a:accent2>
        <a:srgbClr val="8F99BB"/>
      </a:accent2>
      <a:accent3>
        <a:srgbClr val="FD8686"/>
      </a:accent3>
      <a:accent4>
        <a:srgbClr val="A3A3C1"/>
      </a:accent4>
      <a:accent5>
        <a:srgbClr val="7162FE"/>
      </a:accent5>
      <a:accent6>
        <a:srgbClr val="E76445"/>
      </a:accent6>
      <a:hlink>
        <a:srgbClr val="EF08F7"/>
      </a:hlink>
      <a:folHlink>
        <a:srgbClr val="8477FE"/>
      </a:folHlink>
    </a:clrScheme>
    <a:fontScheme name="Custom 50">
      <a:majorFont>
        <a:latin typeface="Yu Gothic"/>
        <a:ea typeface=""/>
        <a:cs typeface=""/>
      </a:majorFont>
      <a:minorFont>
        <a:latin typeface="Yu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emplate/>
  <TotalTime>123</TotalTime>
  <Words>2156</Words>
  <Application>Microsoft Macintosh PowerPoint</Application>
  <PresentationFormat>ワイド画面</PresentationFormat>
  <Paragraphs>172</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Yu Gothic</vt:lpstr>
      <vt:lpstr>游明朝</vt:lpstr>
      <vt:lpstr>Arial</vt:lpstr>
      <vt:lpstr>Wingdings</vt:lpstr>
      <vt:lpstr>CosineVTI</vt:lpstr>
      <vt:lpstr>「日中翻訳リテラシー教育」の取り組み </vt:lpstr>
      <vt:lpstr>Contents</vt:lpstr>
      <vt:lpstr>1.　はじめに </vt:lpstr>
      <vt:lpstr>PowerPoint プレゼンテーション</vt:lpstr>
      <vt:lpstr>PowerPoint プレゼンテーション</vt:lpstr>
      <vt:lpstr>2.　翻訳通訳リテラシー教育とは</vt:lpstr>
      <vt:lpstr>PowerPoint プレゼンテーション</vt:lpstr>
      <vt:lpstr>3.日中翻訳リテラシー教育の実践</vt:lpstr>
      <vt:lpstr>PowerPoint プレゼンテーション</vt:lpstr>
      <vt:lpstr> 3.2　実践報告(2021年度「翻訳ワークショップ」での実践)</vt:lpstr>
      <vt:lpstr>PowerPoint プレゼンテーション</vt:lpstr>
      <vt:lpstr>PowerPoint プレゼンテーション</vt:lpstr>
      <vt:lpstr>PowerPoint プレゼンテーション</vt:lpstr>
      <vt:lpstr>3.3　実践の振り返り</vt:lpstr>
      <vt:lpstr>4.終わりに</vt:lpstr>
      <vt:lpstr>主要参考文献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「日中翻訳リテラシー教育」の取り組み </dc:title>
  <dc:creator>板垣　友子</dc:creator>
  <cp:lastModifiedBy>板垣　友子</cp:lastModifiedBy>
  <cp:revision>8</cp:revision>
  <dcterms:created xsi:type="dcterms:W3CDTF">2021-11-13T08:45:49Z</dcterms:created>
  <dcterms:modified xsi:type="dcterms:W3CDTF">2021-11-13T23:00:20Z</dcterms:modified>
</cp:coreProperties>
</file>