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5" r:id="rId7"/>
    <p:sldId id="260" r:id="rId8"/>
    <p:sldId id="261" r:id="rId9"/>
    <p:sldId id="262" r:id="rId10"/>
    <p:sldId id="263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EAF375-4DA1-4C0C-85EF-4C1581A8F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15BE364-F820-4357-81F4-10A3FFFAC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4CB2C4-E6D8-4E6E-8229-D7227E654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BCB341-346F-4B40-8E33-93BBFDC4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C3F8BE-613C-4770-AA57-2440B69C9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19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8A72AB-70EF-4F5A-8A4E-1E506CDE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10B3E6-BE90-4058-8FFD-E468DFB4B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93EF39-DF8B-4C31-B9B4-AEB9CA35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2CAA58-43B6-43FE-B4F5-80CB13F30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20820E-B125-4E5A-A8AB-D35C9AC58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5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31B4C61-F756-422B-BA3B-967AEA1EF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7959E0-D2AF-41C1-8823-55009E8D0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A8267D-6951-43B1-8A63-700BE4AE1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24F22B-EA65-4AF5-84B0-69592D0D7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EDCA51-169A-4A6B-B046-B01C4D9C5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29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20AD9-E6CB-440A-A773-AD6A1E45A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C55EEA-5BC4-4374-B258-4116006F5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77440D-6A8E-4D6C-AA0A-D70F3877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439048-493B-4641-9697-55D271AB4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159D05-F2B3-410C-BC1F-7E2EA831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73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5C17D-7337-4230-B519-1314FDFED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5E6A22-BD07-4473-9172-44D7BCA96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D235B-D62D-464F-8639-088F8E4ED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467E77-D216-4D04-815C-D4C9EC69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3F100E-54C0-46D4-ACFE-7E0A52DD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62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D34D2E-512F-4EA4-966F-B40ACD60C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FEC7C4-E0DD-4868-9892-29731DF731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0EC3C7-3CAF-476A-A5B9-79FF0C7B8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D29466-A15C-4CC6-B334-5CE52A3E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2D50CB-7592-44FA-A058-9D736E621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C5F355-C5D3-4FDD-AF06-9ECB1CE58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38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33E416-F44E-409E-9989-C1A72EC19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0F31BA-60DC-44A7-A0D8-0F72AB0B2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A07962-02CC-4254-97DA-8AC3C21B2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DD4149D-5AFB-492C-B46B-6A674537D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E5CFCD1-A73E-4F7A-879A-7A23D4AA9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C0D066E-F52A-45DF-84BD-A2D36E875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6DA8FFD-827E-4C10-8E57-9C6E222D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F25B02-5536-4955-9E01-08BBE13BC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17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5B8F8A-ECA8-4DB8-85C8-004D3BB6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CD00E6A-FA72-4121-85E0-EF9ACFE6D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F0744B-CE7C-492D-A5C3-317F8792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667931B-D016-41E0-8A30-C56BB1D0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58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C48B7EE-53AC-4353-9515-0F355E315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A16304E-4D4E-490A-B94F-0A3C29D8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251847-4067-48F6-915A-7B6ED2E94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6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5F701-76D4-4C98-B71C-CDBED4488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2AEE97-648D-4FD1-887B-C2D0A1661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6847AA-A772-474D-B943-A1EBEE3D9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E4380C-8B45-493C-A120-CEF2CFF6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49FA37-5A31-472E-8F2F-46AEB8EBB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445F8E-A9FF-4BB9-9538-77879D37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44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754EB5-C6CE-4ECB-8D5D-8437AA3F5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1A0242-5341-4768-9C7A-8A2A59A76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E520F8-4FF8-4CE6-9A46-48DCD4ABD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6FDFBF-280E-4582-AD49-A5DE8113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34FE89-DB15-4614-94C3-CAB79C2AE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E2168F-7B80-4DD2-8AAC-1E83A74E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4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6698F80-F845-4CBA-B392-644B3BB52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5F317A-1A0A-413D-A96F-E968B6770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3BF2FF-6858-4515-B4D0-0D0C5C7C6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876B5-B5B5-4B51-A338-814E881D9B61}" type="datetimeFigureOut">
              <a:rPr kumimoji="1" lang="ja-JP" altLang="en-US" smtClean="0"/>
              <a:t>2021/11/18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39EE67-6B81-4EF1-87C1-CE9EC43F7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FB0E73-08CE-4768-8B72-01DA265AE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F4C24-91A9-49C7-A572-50B696783C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28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C9F1D-F0EC-43A4-8BA9-1AF6E6E1D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10607040" cy="1107440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馮夢龍と</a:t>
            </a:r>
            <a:r>
              <a:rPr kumimoji="1" lang="en-US" altLang="ja-JP" sz="5400" dirty="0"/>
              <a:t>『</a:t>
            </a:r>
            <a:r>
              <a:rPr kumimoji="1" lang="ja-JP" altLang="en-US" sz="5400" dirty="0"/>
              <a:t>平妖傳</a:t>
            </a:r>
            <a:r>
              <a:rPr kumimoji="1" lang="en-US" altLang="ja-JP" sz="5400" dirty="0"/>
              <a:t>』</a:t>
            </a:r>
            <a:r>
              <a:rPr kumimoji="1" lang="ja-JP" altLang="en-US" sz="5400" dirty="0"/>
              <a:t>、「三言」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46D81C-B90E-44F6-B63E-59318ADF18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佐藤晴彦</a:t>
            </a:r>
            <a:endParaRPr kumimoji="1" lang="en-US" altLang="ja-JP" sz="4000" dirty="0"/>
          </a:p>
          <a:p>
            <a:r>
              <a:rPr lang="en-US" altLang="ja-JP" sz="3600" dirty="0"/>
              <a:t>(</a:t>
            </a:r>
            <a:r>
              <a:rPr lang="ja-JP" altLang="en-US" sz="3600" dirty="0"/>
              <a:t>神戸市外国語大学名誉教授</a:t>
            </a:r>
            <a:r>
              <a:rPr lang="en-US" altLang="ja-JP" sz="3600" dirty="0"/>
              <a:t>)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29739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321914-95A8-448E-89FD-8A12D7E67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F87070-DE33-47F9-AED7-F95BDF792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9451"/>
            <a:ext cx="10515600" cy="5667512"/>
          </a:xfrm>
        </p:spPr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94D290-CF93-4CFC-9797-1B5EA757132B}"/>
              </a:ext>
            </a:extLst>
          </p:cNvPr>
          <p:cNvSpPr txBox="1"/>
          <p:nvPr/>
        </p:nvSpPr>
        <p:spPr>
          <a:xfrm>
            <a:off x="838200" y="783771"/>
            <a:ext cx="1123308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●私はこの構想を太田先生に話してみた。先生の解説</a:t>
            </a:r>
            <a:endParaRPr lang="en-US" altLang="ja-JP" sz="3600" dirty="0"/>
          </a:p>
          <a:p>
            <a:r>
              <a:rPr lang="ja-JP" altLang="en-US" sz="3600" dirty="0"/>
              <a:t>　に異を唱えるわけだからこわごわ</a:t>
            </a:r>
            <a:r>
              <a:rPr kumimoji="1" lang="ja-JP" altLang="en-US" sz="3600" dirty="0"/>
              <a:t>だった。</a:t>
            </a:r>
            <a:endParaRPr kumimoji="1" lang="en-US" altLang="ja-JP" sz="3600" dirty="0"/>
          </a:p>
          <a:p>
            <a:r>
              <a:rPr lang="ja-JP" altLang="en-US" sz="3600" dirty="0"/>
              <a:t>●私の構想を聞いて先生は少し考えられた後、</a:t>
            </a:r>
            <a:endParaRPr lang="en-US" altLang="ja-JP" sz="3600" dirty="0"/>
          </a:p>
          <a:p>
            <a:r>
              <a:rPr kumimoji="1" lang="ja-JP" altLang="en-US" sz="3600" dirty="0"/>
              <a:t>　「うん、正しいね。」と一言発せられた。</a:t>
            </a:r>
            <a:endParaRPr kumimoji="1" lang="en-US" altLang="ja-JP" sz="3600" dirty="0"/>
          </a:p>
          <a:p>
            <a:r>
              <a:rPr lang="ja-JP" altLang="en-US" sz="3600" dirty="0"/>
              <a:t>●この一言を聞いて私は千人力の力を得た。</a:t>
            </a:r>
            <a:endParaRPr lang="en-US" altLang="ja-JP" sz="3600" dirty="0"/>
          </a:p>
          <a:p>
            <a:r>
              <a:rPr lang="ja-JP" altLang="en-US" sz="3600" dirty="0"/>
              <a:t>●</a:t>
            </a:r>
            <a:r>
              <a:rPr kumimoji="1" lang="ja-JP" altLang="en-US" sz="3600" dirty="0"/>
              <a:t>同時に指導教授の役割とはこういう事か。</a:t>
            </a:r>
            <a:r>
              <a:rPr lang="ja-JP" altLang="en-US" sz="3600" dirty="0"/>
              <a:t>若い研究</a:t>
            </a:r>
            <a:endParaRPr lang="en-US" altLang="ja-JP" sz="3600" dirty="0"/>
          </a:p>
          <a:p>
            <a:r>
              <a:rPr lang="ja-JP" altLang="en-US" sz="3600" dirty="0"/>
              <a:t>　者が一歩を踏み出せず迷っている時、歩むべき方向</a:t>
            </a:r>
            <a:endParaRPr lang="en-US" altLang="ja-JP" sz="3600" dirty="0"/>
          </a:p>
          <a:p>
            <a:r>
              <a:rPr lang="ja-JP" altLang="en-US" sz="3600" dirty="0"/>
              <a:t>　を指し示すのが。</a:t>
            </a:r>
            <a:endParaRPr lang="en-US" altLang="ja-JP" sz="3600" dirty="0"/>
          </a:p>
          <a:p>
            <a:r>
              <a:rPr lang="ja-JP" altLang="en-US" sz="3600" dirty="0"/>
              <a:t>　私は今でもこの恩は忘れられない。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371051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93361C-6060-44F8-9D6D-478F2518BCFA}"/>
              </a:ext>
            </a:extLst>
          </p:cNvPr>
          <p:cNvSpPr txBox="1"/>
          <p:nvPr/>
        </p:nvSpPr>
        <p:spPr>
          <a:xfrm>
            <a:off x="927462" y="587829"/>
            <a:ext cx="99800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/>
              <a:t>20</a:t>
            </a:r>
            <a:r>
              <a:rPr kumimoji="1" lang="ja-JP" altLang="en-US" sz="3600" dirty="0"/>
              <a:t>回本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平妖傳</a:t>
            </a:r>
            <a:r>
              <a:rPr kumimoji="1" lang="en-US" altLang="ja-JP" sz="3600" dirty="0"/>
              <a:t>』</a:t>
            </a:r>
            <a:r>
              <a:rPr kumimoji="1" lang="ja-JP" altLang="en-US" sz="3600" dirty="0"/>
              <a:t>、</a:t>
            </a:r>
            <a:r>
              <a:rPr kumimoji="1" lang="en-US" altLang="ja-JP" sz="3600" dirty="0"/>
              <a:t>40</a:t>
            </a:r>
            <a:r>
              <a:rPr kumimoji="1" lang="ja-JP" altLang="en-US" sz="3600" dirty="0"/>
              <a:t>回本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平妖傳</a:t>
            </a:r>
            <a:r>
              <a:rPr kumimoji="1" lang="en-US" altLang="ja-JP" sz="3600" dirty="0"/>
              <a:t>』</a:t>
            </a:r>
            <a:r>
              <a:rPr kumimoji="1" lang="ja-JP" altLang="en-US" sz="3600" dirty="0"/>
              <a:t>の比較</a:t>
            </a:r>
            <a:endParaRPr kumimoji="1" lang="en-US" altLang="ja-JP" sz="3600" dirty="0"/>
          </a:p>
          <a:p>
            <a:r>
              <a:rPr lang="ja-JP" altLang="en-US" sz="3600" dirty="0"/>
              <a:t>　</a:t>
            </a:r>
            <a:r>
              <a:rPr lang="en-US" altLang="ja-JP" sz="3600" dirty="0"/>
              <a:t>A</a:t>
            </a:r>
            <a:r>
              <a:rPr lang="ja-JP" altLang="en-US" sz="3600" dirty="0"/>
              <a:t>類：馮が使った語彙・表現　</a:t>
            </a:r>
            <a:endParaRPr lang="en-US" altLang="ja-JP" sz="3600" dirty="0"/>
          </a:p>
          <a:p>
            <a:r>
              <a:rPr lang="ja-JP" altLang="en-US" sz="3600" dirty="0"/>
              <a:t>　</a:t>
            </a:r>
            <a:r>
              <a:rPr lang="en-US" altLang="ja-JP" sz="3600" dirty="0"/>
              <a:t>B</a:t>
            </a:r>
            <a:r>
              <a:rPr lang="ja-JP" altLang="en-US" sz="3600" dirty="0"/>
              <a:t>類：馮が使わなかった語彙・表現</a:t>
            </a:r>
            <a:endParaRPr lang="en-US" altLang="ja-JP" sz="3600" dirty="0"/>
          </a:p>
          <a:p>
            <a:r>
              <a:rPr kumimoji="1" lang="ja-JP" altLang="en-US" sz="3600" dirty="0"/>
              <a:t>　　　　 </a:t>
            </a:r>
            <a:r>
              <a:rPr kumimoji="1" lang="en-US" altLang="ja-JP" sz="3600" dirty="0"/>
              <a:t>A</a:t>
            </a:r>
            <a:r>
              <a:rPr kumimoji="1" lang="ja-JP" altLang="en-US" sz="3600" dirty="0"/>
              <a:t>類／</a:t>
            </a:r>
            <a:r>
              <a:rPr kumimoji="1" lang="en-US" altLang="ja-JP" sz="3600" dirty="0"/>
              <a:t>B</a:t>
            </a:r>
            <a:r>
              <a:rPr kumimoji="1" lang="ja-JP" altLang="en-US" sz="3600" dirty="0"/>
              <a:t>類　　　　　　　  現代語</a:t>
            </a:r>
            <a:endParaRPr kumimoji="1" lang="en-US" altLang="ja-JP" sz="3600" dirty="0"/>
          </a:p>
          <a:p>
            <a:r>
              <a:rPr kumimoji="1" lang="ja-JP" altLang="en-US" sz="3600" dirty="0"/>
              <a:t>難道、終不然／終不成　　　　　　　難道</a:t>
            </a:r>
            <a:endParaRPr kumimoji="1" lang="en-US" altLang="ja-JP" sz="3600" dirty="0"/>
          </a:p>
          <a:p>
            <a:r>
              <a:rPr kumimoji="1" lang="ja-JP" altLang="en-US" sz="3600" dirty="0"/>
              <a:t>　　　險些兒／爭些兒、爭些箇　  差</a:t>
            </a:r>
            <a:r>
              <a:rPr kumimoji="1" lang="en-US" altLang="ja-JP" sz="3600" dirty="0"/>
              <a:t>(</a:t>
            </a:r>
            <a:r>
              <a:rPr lang="ja-JP" altLang="en-US" sz="3600" dirty="0"/>
              <a:t>一</a:t>
            </a:r>
            <a:r>
              <a:rPr kumimoji="1" lang="en-US" altLang="ja-JP" sz="3600" dirty="0"/>
              <a:t>)</a:t>
            </a:r>
            <a:r>
              <a:rPr kumimoji="1" lang="ja-JP" altLang="en-US" sz="3600" dirty="0"/>
              <a:t> 點兒</a:t>
            </a:r>
            <a:endParaRPr kumimoji="1" lang="en-US" altLang="ja-JP" sz="3600" dirty="0"/>
          </a:p>
          <a:p>
            <a:r>
              <a:rPr lang="ja-JP" altLang="en-US" sz="3600" dirty="0"/>
              <a:t>　　　　東西／物事、</a:t>
            </a:r>
            <a:r>
              <a:rPr lang="en-US" altLang="ja-JP" sz="3600" dirty="0"/>
              <a:t>(</a:t>
            </a:r>
            <a:r>
              <a:rPr lang="ja-JP" altLang="en-US" sz="3600" dirty="0"/>
              <a:t>東西</a:t>
            </a:r>
            <a:r>
              <a:rPr lang="en-US" altLang="ja-JP" sz="3600" dirty="0"/>
              <a:t>)</a:t>
            </a:r>
            <a:r>
              <a:rPr lang="ja-JP" altLang="en-US" sz="3600" dirty="0"/>
              <a:t>　　　　東西</a:t>
            </a:r>
            <a:endParaRPr lang="en-US" altLang="ja-JP" sz="3600" dirty="0"/>
          </a:p>
          <a:p>
            <a:r>
              <a:rPr kumimoji="1" lang="ja-JP" altLang="en-US" sz="3600" dirty="0"/>
              <a:t>　適纔、適間／適來、</a:t>
            </a:r>
            <a:r>
              <a:rPr kumimoji="1" lang="en-US" altLang="ja-JP" sz="3600" dirty="0"/>
              <a:t>(</a:t>
            </a:r>
            <a:r>
              <a:rPr kumimoji="1" lang="ja-JP" altLang="en-US" sz="3600" dirty="0"/>
              <a:t>適間</a:t>
            </a:r>
            <a:r>
              <a:rPr kumimoji="1" lang="en-US" altLang="ja-JP" sz="3600" dirty="0"/>
              <a:t>)</a:t>
            </a:r>
            <a:r>
              <a:rPr kumimoji="1" lang="ja-JP" altLang="en-US" sz="3600" dirty="0"/>
              <a:t>　　　　剛纔</a:t>
            </a:r>
            <a:endParaRPr kumimoji="1" lang="en-US" altLang="ja-JP" sz="3600" dirty="0"/>
          </a:p>
          <a:p>
            <a:r>
              <a:rPr lang="ja-JP" altLang="en-US" sz="3600" dirty="0"/>
              <a:t>　　　　恁般／恁地　　　　　　 這樣、那樣</a:t>
            </a:r>
            <a:endParaRPr lang="en-US" altLang="ja-JP" sz="3600" dirty="0"/>
          </a:p>
          <a:p>
            <a:r>
              <a:rPr kumimoji="1" lang="ja-JP" altLang="en-US" sz="3600"/>
              <a:t>　　　　</a:t>
            </a:r>
            <a:r>
              <a:rPr lang="ja-JP" altLang="en-US" sz="3600"/>
              <a:t>左近／左側　　　　　　　　左右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06366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77148-A0AE-4673-9E8C-82FEF1AC2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159" y="1638878"/>
            <a:ext cx="10298568" cy="4694491"/>
          </a:xfrm>
        </p:spPr>
        <p:txBody>
          <a:bodyPr>
            <a:normAutofit fontScale="90000"/>
          </a:bodyPr>
          <a:lstStyle/>
          <a:p>
            <a:br>
              <a:rPr kumimoji="1" lang="en-US" altLang="ja-JP" dirty="0"/>
            </a:br>
            <a:br>
              <a:rPr kumimoji="1" lang="en-US" altLang="ja-JP" dirty="0"/>
            </a:br>
            <a:r>
              <a:rPr lang="en-US" altLang="ja-JP" sz="4000" dirty="0"/>
              <a:t>2.1</a:t>
            </a:r>
            <a:r>
              <a:rPr lang="ja-JP" altLang="en-US" sz="4000" dirty="0"/>
              <a:t>　</a:t>
            </a:r>
            <a:r>
              <a:rPr lang="en-US" altLang="ja-JP" sz="4000" dirty="0"/>
              <a:t>『</a:t>
            </a:r>
            <a:r>
              <a:rPr lang="ja-JP" altLang="en-US" sz="4000" dirty="0"/>
              <a:t>古今小説</a:t>
            </a:r>
            <a:r>
              <a:rPr lang="en-US" altLang="ja-JP" sz="4000" dirty="0"/>
              <a:t>』</a:t>
            </a:r>
            <a:r>
              <a:rPr lang="ja-JP" altLang="en-US" sz="4000" dirty="0"/>
              <a:t>の場合</a:t>
            </a:r>
            <a:br>
              <a:rPr kumimoji="1" lang="en-US" altLang="ja-JP" sz="4000" dirty="0"/>
            </a:br>
            <a:r>
              <a:rPr kumimoji="1" lang="ja-JP" altLang="en-US" sz="4000" dirty="0"/>
              <a:t>　対応する</a:t>
            </a:r>
            <a:r>
              <a:rPr kumimoji="1" lang="en-US" altLang="ja-JP" sz="4000" dirty="0"/>
              <a:t>A</a:t>
            </a:r>
            <a:r>
              <a:rPr kumimoji="1" lang="ja-JP" altLang="en-US" sz="4000" dirty="0"/>
              <a:t>類、</a:t>
            </a:r>
            <a:r>
              <a:rPr kumimoji="1" lang="en-US" altLang="ja-JP" sz="4000" dirty="0"/>
              <a:t>B</a:t>
            </a:r>
            <a:r>
              <a:rPr kumimoji="1" lang="ja-JP" altLang="en-US" sz="4000" dirty="0"/>
              <a:t>類の語・表現を</a:t>
            </a:r>
            <a:r>
              <a:rPr kumimoji="1" lang="en-US" altLang="ja-JP" sz="4000" dirty="0"/>
              <a:t>『</a:t>
            </a:r>
            <a:r>
              <a:rPr kumimoji="1" lang="ja-JP" altLang="en-US" sz="4000" dirty="0"/>
              <a:t>古今小説</a:t>
            </a:r>
            <a:r>
              <a:rPr kumimoji="1" lang="en-US" altLang="ja-JP" sz="4000" dirty="0"/>
              <a:t>』</a:t>
            </a:r>
            <a:br>
              <a:rPr kumimoji="1" lang="en-US" altLang="ja-JP" sz="4000" dirty="0"/>
            </a:br>
            <a:r>
              <a:rPr kumimoji="1" lang="ja-JP" altLang="en-US" sz="4000" dirty="0"/>
              <a:t>　に当てはめてみると、次のような結果となった。</a:t>
            </a:r>
            <a:br>
              <a:rPr kumimoji="1" lang="en-US" altLang="ja-JP" sz="4000" dirty="0"/>
            </a:br>
            <a:r>
              <a:rPr kumimoji="1" lang="en-US" altLang="ja-JP" sz="4000" dirty="0"/>
              <a:t>2.2</a:t>
            </a:r>
            <a:r>
              <a:rPr kumimoji="1" lang="ja-JP" altLang="en-US" sz="4000" dirty="0"/>
              <a:t>　</a:t>
            </a:r>
            <a:r>
              <a:rPr kumimoji="1" lang="en-US" altLang="ja-JP" sz="4000" dirty="0"/>
              <a:t>『</a:t>
            </a:r>
            <a:r>
              <a:rPr kumimoji="1" lang="ja-JP" altLang="en-US" sz="4000" dirty="0"/>
              <a:t>警世通言</a:t>
            </a:r>
            <a:r>
              <a:rPr kumimoji="1" lang="en-US" altLang="ja-JP" sz="4000" dirty="0"/>
              <a:t>』</a:t>
            </a:r>
            <a:r>
              <a:rPr kumimoji="1" lang="ja-JP" altLang="en-US" sz="4000" dirty="0"/>
              <a:t>の場合</a:t>
            </a:r>
            <a:br>
              <a:rPr kumimoji="1" lang="en-US" altLang="ja-JP" sz="3600" dirty="0"/>
            </a:br>
            <a:r>
              <a:rPr kumimoji="1" lang="ja-JP" altLang="en-US" sz="3600" dirty="0"/>
              <a:t>　</a:t>
            </a:r>
            <a:r>
              <a:rPr lang="ja-JP" altLang="en-US" sz="4000" dirty="0"/>
              <a:t>対応する</a:t>
            </a:r>
            <a:r>
              <a:rPr lang="en-US" altLang="ja-JP" sz="4000" dirty="0"/>
              <a:t>A</a:t>
            </a:r>
            <a:r>
              <a:rPr lang="ja-JP" altLang="en-US" sz="4000" dirty="0"/>
              <a:t>類、</a:t>
            </a:r>
            <a:r>
              <a:rPr lang="en-US" altLang="ja-JP" sz="4000" dirty="0"/>
              <a:t>B</a:t>
            </a:r>
            <a:r>
              <a:rPr lang="ja-JP" altLang="en-US" sz="4000" dirty="0"/>
              <a:t>類の語・表現を</a:t>
            </a:r>
            <a:r>
              <a:rPr lang="en-US" altLang="ja-JP" sz="4000" dirty="0"/>
              <a:t>『</a:t>
            </a:r>
            <a:r>
              <a:rPr lang="ja-JP" altLang="en-US" sz="4000" dirty="0"/>
              <a:t>警世通言</a:t>
            </a:r>
            <a:r>
              <a:rPr lang="en-US" altLang="ja-JP" sz="4000" dirty="0"/>
              <a:t>』</a:t>
            </a:r>
            <a:br>
              <a:rPr lang="en-US" altLang="ja-JP" sz="4000" dirty="0"/>
            </a:br>
            <a:r>
              <a:rPr lang="ja-JP" altLang="en-US" sz="4000" dirty="0"/>
              <a:t>　に当てはめてみると、次のような結果となった。</a:t>
            </a:r>
            <a:br>
              <a:rPr lang="en-US" altLang="ja-JP" sz="4000" dirty="0"/>
            </a:br>
            <a:r>
              <a:rPr lang="en-US" altLang="ja-JP" sz="4000" dirty="0"/>
              <a:t>2.3</a:t>
            </a:r>
            <a:r>
              <a:rPr lang="ja-JP" altLang="en-US" sz="4000" dirty="0"/>
              <a:t>　</a:t>
            </a:r>
            <a:r>
              <a:rPr lang="en-US" altLang="ja-JP" sz="4000" dirty="0"/>
              <a:t>『</a:t>
            </a:r>
            <a:r>
              <a:rPr lang="ja-JP" altLang="en-US" sz="4000" dirty="0"/>
              <a:t>醒世恒言</a:t>
            </a:r>
            <a:r>
              <a:rPr lang="en-US" altLang="ja-JP" sz="4000" dirty="0"/>
              <a:t>』</a:t>
            </a:r>
            <a:r>
              <a:rPr lang="ja-JP" altLang="en-US" sz="4000" dirty="0"/>
              <a:t>の場合</a:t>
            </a:r>
            <a:br>
              <a:rPr lang="en-US" altLang="ja-JP" sz="4000" dirty="0"/>
            </a:br>
            <a:r>
              <a:rPr lang="ja-JP" altLang="en-US" sz="4000" dirty="0"/>
              <a:t>　対応する</a:t>
            </a:r>
            <a:r>
              <a:rPr lang="en-US" altLang="ja-JP" sz="4000" dirty="0"/>
              <a:t>A</a:t>
            </a:r>
            <a:r>
              <a:rPr lang="ja-JP" altLang="en-US" sz="4000" dirty="0"/>
              <a:t>類、</a:t>
            </a:r>
            <a:r>
              <a:rPr lang="en-US" altLang="ja-JP" sz="4000" dirty="0"/>
              <a:t>B</a:t>
            </a:r>
            <a:r>
              <a:rPr lang="ja-JP" altLang="en-US" sz="4000" dirty="0"/>
              <a:t>類の語・表現を</a:t>
            </a:r>
            <a:r>
              <a:rPr lang="en-US" altLang="ja-JP" sz="4000" dirty="0"/>
              <a:t>『</a:t>
            </a:r>
            <a:r>
              <a:rPr lang="ja-JP" altLang="en-US" sz="4000" dirty="0"/>
              <a:t>醒世恒言</a:t>
            </a:r>
            <a:r>
              <a:rPr lang="en-US" altLang="ja-JP" sz="4000" dirty="0"/>
              <a:t>』</a:t>
            </a:r>
            <a:br>
              <a:rPr lang="en-US" altLang="ja-JP" sz="4000" dirty="0"/>
            </a:br>
            <a:r>
              <a:rPr lang="ja-JP" altLang="en-US" sz="4000" dirty="0"/>
              <a:t>　に当てはめてみると、次のような結果となった。</a:t>
            </a:r>
            <a:br>
              <a:rPr lang="en-US" altLang="ja-JP" sz="4000" dirty="0"/>
            </a:br>
            <a:br>
              <a:rPr lang="en-US" altLang="ja-JP" dirty="0"/>
            </a:br>
            <a:endParaRPr kumimoji="1" lang="ja-JP" altLang="en-US" sz="4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727CA5-977F-4CA5-91A7-C26A0A8CF8A1}"/>
              </a:ext>
            </a:extLst>
          </p:cNvPr>
          <p:cNvSpPr txBox="1"/>
          <p:nvPr/>
        </p:nvSpPr>
        <p:spPr>
          <a:xfrm>
            <a:off x="3948545" y="704740"/>
            <a:ext cx="5078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3600" dirty="0"/>
              <a:t>２「三言」の調査</a:t>
            </a:r>
          </a:p>
        </p:txBody>
      </p:sp>
    </p:spTree>
    <p:extLst>
      <p:ext uri="{BB962C8B-B14F-4D97-AF65-F5344CB8AC3E}">
        <p14:creationId xmlns:p14="http://schemas.microsoft.com/office/powerpoint/2010/main" val="3575161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C70D30-CE13-4ABF-BE6D-094000E6AE9D}"/>
              </a:ext>
            </a:extLst>
          </p:cNvPr>
          <p:cNvSpPr txBox="1"/>
          <p:nvPr/>
        </p:nvSpPr>
        <p:spPr>
          <a:xfrm>
            <a:off x="1731818" y="955964"/>
            <a:ext cx="98228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/>
              <a:t>３</a:t>
            </a:r>
            <a:r>
              <a:rPr lang="en-US" altLang="ja-JP" sz="4000" dirty="0"/>
              <a:t>Patrick Hanan</a:t>
            </a:r>
            <a:r>
              <a:rPr lang="ja-JP" altLang="en-US" sz="4000" dirty="0"/>
              <a:t>の研究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8129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6DEA192-D752-49CA-877E-119F60D6A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862149"/>
            <a:ext cx="10168128" cy="512064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kumimoji="1" lang="ja-JP" altLang="en-US" sz="5800" dirty="0"/>
              <a:t>はじめに</a:t>
            </a:r>
            <a:endParaRPr kumimoji="1" lang="en-US" altLang="ja-JP" sz="5800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5100" dirty="0"/>
              <a:t>●中国文学「漢文、唐詩、宋詞、元曲」</a:t>
            </a:r>
            <a:endParaRPr kumimoji="1" lang="en-US" altLang="ja-JP" sz="5100" dirty="0"/>
          </a:p>
          <a:p>
            <a:pPr marL="0" indent="0">
              <a:buNone/>
            </a:pPr>
            <a:r>
              <a:rPr kumimoji="1" lang="ja-JP" altLang="en-US" sz="5100" dirty="0"/>
              <a:t>●明代→小説：</a:t>
            </a:r>
            <a:r>
              <a:rPr kumimoji="1" lang="en-US" altLang="ja-JP" sz="5100" dirty="0"/>
              <a:t>『</a:t>
            </a:r>
            <a:r>
              <a:rPr kumimoji="1" lang="ja-JP" altLang="en-US" sz="5100" dirty="0"/>
              <a:t>三國志演義</a:t>
            </a:r>
            <a:r>
              <a:rPr kumimoji="1" lang="en-US" altLang="ja-JP" sz="5100" dirty="0"/>
              <a:t>』『</a:t>
            </a:r>
            <a:r>
              <a:rPr kumimoji="1" lang="ja-JP" altLang="en-US" sz="5100" dirty="0"/>
              <a:t>水滸傳</a:t>
            </a:r>
            <a:r>
              <a:rPr kumimoji="1" lang="en-US" altLang="ja-JP" sz="5100" dirty="0"/>
              <a:t>』『</a:t>
            </a:r>
            <a:r>
              <a:rPr kumimoji="1" lang="ja-JP" altLang="en-US" sz="5100" dirty="0"/>
              <a:t>西游記</a:t>
            </a:r>
            <a:r>
              <a:rPr kumimoji="1" lang="en-US" altLang="ja-JP" sz="5100" dirty="0"/>
              <a:t>』</a:t>
            </a:r>
          </a:p>
          <a:p>
            <a:pPr marL="0" indent="0">
              <a:buNone/>
            </a:pPr>
            <a:r>
              <a:rPr kumimoji="1" lang="ja-JP" altLang="en-US" sz="5100" dirty="0"/>
              <a:t>　　　　　　　</a:t>
            </a:r>
            <a:r>
              <a:rPr kumimoji="1" lang="en-US" altLang="ja-JP" sz="5100" dirty="0"/>
              <a:t>『</a:t>
            </a:r>
            <a:r>
              <a:rPr lang="ja-JP" altLang="en-US" sz="5100" dirty="0"/>
              <a:t>金瓶梅詞話</a:t>
            </a:r>
            <a:r>
              <a:rPr kumimoji="1" lang="en-US" altLang="ja-JP" sz="5100" dirty="0"/>
              <a:t>』</a:t>
            </a:r>
            <a:r>
              <a:rPr kumimoji="1" lang="ja-JP" altLang="en-US" sz="5100" dirty="0"/>
              <a:t> </a:t>
            </a:r>
            <a:r>
              <a:rPr kumimoji="1" lang="en-US" altLang="ja-JP" sz="5100" dirty="0"/>
              <a:t>(or『</a:t>
            </a:r>
            <a:r>
              <a:rPr kumimoji="1" lang="ja-JP" altLang="en-US" sz="5100" dirty="0"/>
              <a:t>紅樓夢</a:t>
            </a:r>
            <a:r>
              <a:rPr kumimoji="1" lang="en-US" altLang="ja-JP" sz="5100" dirty="0"/>
              <a:t>』)</a:t>
            </a:r>
          </a:p>
          <a:p>
            <a:pPr marL="0" indent="0">
              <a:buNone/>
            </a:pPr>
            <a:r>
              <a:rPr kumimoji="1" lang="ja-JP" altLang="en-US" sz="5100" dirty="0"/>
              <a:t>●馮夢龍</a:t>
            </a:r>
            <a:r>
              <a:rPr kumimoji="1" lang="en-US" altLang="ja-JP" sz="5100" dirty="0"/>
              <a:t>1574(</a:t>
            </a:r>
            <a:r>
              <a:rPr kumimoji="1" lang="ja-JP" altLang="en-US" sz="5100" dirty="0"/>
              <a:t>萬暦</a:t>
            </a:r>
            <a:r>
              <a:rPr kumimoji="1" lang="en-US" altLang="ja-JP" sz="5100" dirty="0"/>
              <a:t>2)~1646(</a:t>
            </a:r>
            <a:r>
              <a:rPr kumimoji="1" lang="ja-JP" altLang="en-US" sz="5100" dirty="0"/>
              <a:t>順治</a:t>
            </a:r>
            <a:r>
              <a:rPr kumimoji="1" lang="en-US" altLang="ja-JP" sz="5100" dirty="0"/>
              <a:t>3)</a:t>
            </a:r>
            <a:r>
              <a:rPr kumimoji="1" lang="ja-JP" altLang="en-US" sz="5100" dirty="0"/>
              <a:t>小説の改編・創作、</a:t>
            </a:r>
            <a:endParaRPr kumimoji="1" lang="en-US" altLang="ja-JP" sz="5100" dirty="0"/>
          </a:p>
          <a:p>
            <a:pPr marL="0" indent="0">
              <a:buNone/>
            </a:pPr>
            <a:r>
              <a:rPr kumimoji="1" lang="ja-JP" altLang="en-US" sz="5100" dirty="0"/>
              <a:t>　　　　　戯曲の改編・創作、民歌収集などで活躍</a:t>
            </a:r>
            <a:endParaRPr kumimoji="1" lang="en-US" altLang="ja-JP" sz="5100" dirty="0"/>
          </a:p>
          <a:p>
            <a:pPr marL="0" indent="0">
              <a:buNone/>
            </a:pPr>
            <a:r>
              <a:rPr lang="ja-JP" altLang="en-US" sz="5100" dirty="0"/>
              <a:t>●私は馮夢龍改編のうち</a:t>
            </a:r>
            <a:r>
              <a:rPr lang="en-US" altLang="ja-JP" sz="5100" dirty="0"/>
              <a:t>『</a:t>
            </a:r>
            <a:r>
              <a:rPr lang="ja-JP" altLang="en-US" sz="5100" dirty="0"/>
              <a:t>平妖傳</a:t>
            </a:r>
            <a:r>
              <a:rPr lang="en-US" altLang="ja-JP" sz="5100" dirty="0"/>
              <a:t>』</a:t>
            </a:r>
            <a:r>
              <a:rPr lang="ja-JP" altLang="en-US" sz="5100" dirty="0"/>
              <a:t>及び「三言」</a:t>
            </a:r>
            <a:r>
              <a:rPr lang="en-US" altLang="ja-JP" sz="5100" dirty="0"/>
              <a:t>(『</a:t>
            </a:r>
            <a:r>
              <a:rPr lang="ja-JP" altLang="en-US" sz="5100" dirty="0"/>
              <a:t>喩</a:t>
            </a:r>
            <a:endParaRPr lang="en-US" altLang="ja-JP" sz="5100" dirty="0"/>
          </a:p>
          <a:p>
            <a:pPr marL="0" indent="0">
              <a:buNone/>
            </a:pPr>
            <a:r>
              <a:rPr lang="ja-JP" altLang="en-US" sz="5100" dirty="0"/>
              <a:t>　世明言</a:t>
            </a:r>
            <a:r>
              <a:rPr lang="en-US" altLang="ja-JP" sz="5100" dirty="0"/>
              <a:t>』[</a:t>
            </a:r>
            <a:r>
              <a:rPr lang="ja-JP" altLang="en-US" sz="5100" dirty="0"/>
              <a:t>古今小説</a:t>
            </a:r>
            <a:r>
              <a:rPr lang="en-US" altLang="ja-JP" sz="5100" dirty="0"/>
              <a:t>]</a:t>
            </a:r>
            <a:r>
              <a:rPr lang="ja-JP" altLang="en-US" sz="5100" dirty="0"/>
              <a:t>、</a:t>
            </a:r>
            <a:r>
              <a:rPr lang="en-US" altLang="ja-JP" sz="5100" dirty="0"/>
              <a:t>『</a:t>
            </a:r>
            <a:r>
              <a:rPr lang="ja-JP" altLang="en-US" sz="5100" dirty="0"/>
              <a:t>警世通言</a:t>
            </a:r>
            <a:r>
              <a:rPr lang="en-US" altLang="ja-JP" sz="5100" dirty="0"/>
              <a:t>』</a:t>
            </a:r>
            <a:r>
              <a:rPr lang="ja-JP" altLang="en-US" sz="5100" dirty="0"/>
              <a:t>、</a:t>
            </a:r>
            <a:r>
              <a:rPr lang="en-US" altLang="ja-JP" sz="5100" dirty="0"/>
              <a:t>『</a:t>
            </a:r>
            <a:r>
              <a:rPr lang="ja-JP" altLang="en-US" sz="5100" dirty="0"/>
              <a:t>醒世恒言</a:t>
            </a:r>
            <a:r>
              <a:rPr lang="en-US" altLang="ja-JP" sz="5100" dirty="0"/>
              <a:t>』)</a:t>
            </a:r>
          </a:p>
          <a:p>
            <a:pPr marL="0" indent="0">
              <a:buNone/>
            </a:pPr>
            <a:r>
              <a:rPr lang="ja-JP" altLang="en-US" sz="5100" dirty="0"/>
              <a:t>　に興味を覚えた</a:t>
            </a:r>
            <a:endParaRPr kumimoji="1" lang="en-US" altLang="ja-JP" sz="51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472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18AA2B14-B0F1-4170-9492-57F5172F8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196" y="970569"/>
            <a:ext cx="10168128" cy="51559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4000" dirty="0"/>
              <a:t>●話本の発見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3600" dirty="0"/>
              <a:t>①</a:t>
            </a:r>
            <a:r>
              <a:rPr lang="en-US" altLang="ja-JP" sz="3600" dirty="0"/>
              <a:t>1925(</a:t>
            </a:r>
            <a:r>
              <a:rPr lang="ja-JP" altLang="en-US" sz="3600" dirty="0"/>
              <a:t>大正</a:t>
            </a:r>
            <a:r>
              <a:rPr lang="en-US" altLang="ja-JP" sz="3600" dirty="0"/>
              <a:t>14)</a:t>
            </a:r>
            <a:r>
              <a:rPr kumimoji="1" lang="ja-JP" altLang="en-US" sz="3600" dirty="0"/>
              <a:t>年、</a:t>
            </a:r>
            <a:r>
              <a:rPr lang="ja-JP" altLang="en-US" sz="3600" dirty="0"/>
              <a:t>鹽谷温</a:t>
            </a:r>
            <a:r>
              <a:rPr kumimoji="1" lang="ja-JP" altLang="en-US" sz="3600" dirty="0"/>
              <a:t>が内閣文庫で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全像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ja-JP" altLang="en-US" sz="3600" dirty="0"/>
              <a:t>古今小説</a:t>
            </a:r>
            <a:r>
              <a:rPr kumimoji="1" lang="en-US" altLang="ja-JP" sz="3600" dirty="0"/>
              <a:t>』40</a:t>
            </a:r>
            <a:r>
              <a:rPr kumimoji="1" lang="ja-JP" altLang="en-US" sz="3600" dirty="0"/>
              <a:t>巻、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喩世明言</a:t>
            </a:r>
            <a:r>
              <a:rPr kumimoji="1" lang="en-US" altLang="ja-JP" sz="3600" dirty="0"/>
              <a:t>』24</a:t>
            </a:r>
            <a:r>
              <a:rPr kumimoji="1" lang="ja-JP" altLang="en-US" sz="3600" dirty="0"/>
              <a:t>巻、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二刻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ja-JP" altLang="en-US" sz="3600" dirty="0"/>
              <a:t>拍案驚奇</a:t>
            </a:r>
            <a:r>
              <a:rPr kumimoji="1" lang="en-US" altLang="ja-JP" sz="3600" dirty="0"/>
              <a:t>』40</a:t>
            </a:r>
            <a:r>
              <a:rPr kumimoji="1" lang="ja-JP" altLang="en-US" sz="3600" dirty="0"/>
              <a:t>巻、帝國図書館で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醒世恒言</a:t>
            </a:r>
            <a:r>
              <a:rPr kumimoji="1" lang="en-US" altLang="ja-JP" sz="3600" dirty="0"/>
              <a:t>』</a:t>
            </a:r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en-US" altLang="ja-JP" sz="3600" dirty="0"/>
              <a:t>40</a:t>
            </a:r>
            <a:r>
              <a:rPr kumimoji="1" lang="ja-JP" altLang="en-US" sz="3600" dirty="0"/>
              <a:t>巻、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拍案驚奇</a:t>
            </a:r>
            <a:r>
              <a:rPr kumimoji="1" lang="en-US" altLang="ja-JP" sz="3600" dirty="0"/>
              <a:t>』36</a:t>
            </a:r>
            <a:r>
              <a:rPr kumimoji="1" lang="ja-JP" altLang="en-US" sz="3600" dirty="0"/>
              <a:t>巻を偶然発見。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②鹽谷温門下</a:t>
            </a:r>
            <a:r>
              <a:rPr kumimoji="1" lang="ja-JP" altLang="en-US" sz="3600" dirty="0"/>
              <a:t>の辛島驍らが滿鐵大連圖書館の大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ja-JP" altLang="en-US" sz="3600" dirty="0"/>
              <a:t>谷光瑞寄託書から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警世通言</a:t>
            </a:r>
            <a:r>
              <a:rPr kumimoji="1" lang="en-US" altLang="ja-JP" sz="3600" dirty="0"/>
              <a:t>』28</a:t>
            </a:r>
            <a:r>
              <a:rPr kumimoji="1" lang="ja-JP" altLang="en-US" sz="3600" dirty="0"/>
              <a:t>巻、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古今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ja-JP" altLang="en-US" sz="3600" dirty="0"/>
              <a:t>小説</a:t>
            </a:r>
            <a:r>
              <a:rPr kumimoji="1" lang="en-US" altLang="ja-JP" sz="3600" dirty="0"/>
              <a:t>』40</a:t>
            </a:r>
            <a:r>
              <a:rPr kumimoji="1" lang="ja-JP" altLang="en-US" sz="3600" dirty="0"/>
              <a:t>巻、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醒世恒言</a:t>
            </a:r>
            <a:r>
              <a:rPr kumimoji="1" lang="en-US" altLang="ja-JP" sz="3600" dirty="0"/>
              <a:t>』40</a:t>
            </a:r>
            <a:r>
              <a:rPr kumimoji="1" lang="ja-JP" altLang="en-US" sz="3600" dirty="0"/>
              <a:t>巻を発見。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241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2632DB-CC27-417E-8D03-958696981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0D40D8-AA57-4327-B152-464606018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2149"/>
            <a:ext cx="10515600" cy="5314814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59FA25-6780-4D35-8772-0ABB1BED5936}"/>
              </a:ext>
            </a:extLst>
          </p:cNvPr>
          <p:cNvSpPr txBox="1"/>
          <p:nvPr/>
        </p:nvSpPr>
        <p:spPr>
          <a:xfrm>
            <a:off x="838201" y="1084217"/>
            <a:ext cx="103697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③鹽谷温門下の長澤規矩也が尾州徳川家蓬左文庫</a:t>
            </a:r>
            <a:endParaRPr kumimoji="1" lang="en-US" altLang="ja-JP" sz="3600" dirty="0"/>
          </a:p>
          <a:p>
            <a:r>
              <a:rPr lang="ja-JP" altLang="en-US" sz="3600" dirty="0"/>
              <a:t>　</a:t>
            </a:r>
            <a:r>
              <a:rPr kumimoji="1" lang="ja-JP" altLang="en-US" sz="3600" dirty="0"/>
              <a:t>から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警世通言</a:t>
            </a:r>
            <a:r>
              <a:rPr kumimoji="1" lang="en-US" altLang="ja-JP" sz="3600" dirty="0"/>
              <a:t>』40</a:t>
            </a:r>
            <a:r>
              <a:rPr kumimoji="1" lang="ja-JP" altLang="en-US" sz="3600" dirty="0"/>
              <a:t>巻を発見。</a:t>
            </a:r>
            <a:endParaRPr kumimoji="1" lang="en-US" altLang="ja-JP" sz="3600" dirty="0"/>
          </a:p>
          <a:p>
            <a:r>
              <a:rPr lang="ja-JP" altLang="en-US" sz="3600" dirty="0"/>
              <a:t>④同じ頃中国でも、馬簾氏蔵本</a:t>
            </a:r>
            <a:r>
              <a:rPr lang="en-US" altLang="ja-JP" sz="3600" dirty="0"/>
              <a:t>『</a:t>
            </a:r>
            <a:r>
              <a:rPr lang="ja-JP" altLang="en-US" sz="3600" dirty="0"/>
              <a:t>警世通言</a:t>
            </a:r>
            <a:r>
              <a:rPr lang="en-US" altLang="ja-JP" sz="3600" dirty="0"/>
              <a:t>』</a:t>
            </a:r>
            <a:r>
              <a:rPr lang="ja-JP" altLang="en-US" sz="3600" dirty="0"/>
              <a:t>や</a:t>
            </a:r>
            <a:endParaRPr lang="en-US" altLang="ja-JP" sz="3600" dirty="0"/>
          </a:p>
          <a:p>
            <a:r>
              <a:rPr lang="ja-JP" altLang="en-US" sz="3600" dirty="0"/>
              <a:t>　孔徳学校蔵</a:t>
            </a:r>
            <a:r>
              <a:rPr lang="en-US" altLang="ja-JP" sz="3600" dirty="0"/>
              <a:t>『</a:t>
            </a:r>
            <a:r>
              <a:rPr lang="ja-JP" altLang="en-US" sz="3600" dirty="0"/>
              <a:t>警世通言</a:t>
            </a:r>
            <a:r>
              <a:rPr lang="en-US" altLang="ja-JP" sz="3600" dirty="0"/>
              <a:t>』34</a:t>
            </a:r>
            <a:r>
              <a:rPr lang="ja-JP" altLang="en-US" sz="3600" dirty="0"/>
              <a:t>巻が発見された。</a:t>
            </a:r>
            <a:endParaRPr lang="en-US" altLang="ja-JP" sz="3600" dirty="0"/>
          </a:p>
          <a:p>
            <a:r>
              <a:rPr kumimoji="1" lang="ja-JP" altLang="en-US" sz="3600" dirty="0"/>
              <a:t>　→こうした相次ぐ発見により宋以来の話本の</a:t>
            </a:r>
            <a:endParaRPr kumimoji="1" lang="en-US" altLang="ja-JP" sz="3600" dirty="0"/>
          </a:p>
          <a:p>
            <a:r>
              <a:rPr lang="ja-JP" altLang="en-US" sz="3600" dirty="0"/>
              <a:t>　　</a:t>
            </a:r>
            <a:r>
              <a:rPr kumimoji="1" lang="ja-JP" altLang="en-US" sz="3600" dirty="0"/>
              <a:t>全貌が明らかになってきた。</a:t>
            </a:r>
          </a:p>
        </p:txBody>
      </p:sp>
    </p:spTree>
    <p:extLst>
      <p:ext uri="{BB962C8B-B14F-4D97-AF65-F5344CB8AC3E}">
        <p14:creationId xmlns:p14="http://schemas.microsoft.com/office/powerpoint/2010/main" val="382469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7E4BE3C-DE7F-421D-8E52-2FAC75C64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5" y="1014983"/>
            <a:ext cx="10169871" cy="4941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●それまでの話本の研究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ja-JP" altLang="en-US" sz="3600" dirty="0"/>
              <a:t>→「三言」抜粋の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今古奇觀</a:t>
            </a:r>
            <a:r>
              <a:rPr kumimoji="1" lang="en-US" altLang="ja-JP" sz="3600" dirty="0"/>
              <a:t>』</a:t>
            </a:r>
            <a:r>
              <a:rPr kumimoji="1" lang="ja-JP" altLang="en-US" sz="3600" dirty="0"/>
              <a:t>を利用</a:t>
            </a:r>
            <a:endParaRPr kumimoji="1" lang="en-US" altLang="ja-JP" sz="3600" dirty="0"/>
          </a:p>
          <a:p>
            <a:pPr marL="0" indent="0">
              <a:buNone/>
            </a:pPr>
            <a:r>
              <a:rPr kumimoji="1" lang="ja-JP" altLang="en-US" sz="3600" dirty="0"/>
              <a:t>●「三言</a:t>
            </a:r>
            <a:r>
              <a:rPr lang="ja-JP" altLang="en-US" sz="3600" dirty="0"/>
              <a:t>」</a:t>
            </a:r>
            <a:r>
              <a:rPr kumimoji="1" lang="ja-JP" altLang="en-US" sz="3600" dirty="0"/>
              <a:t>発見後</a:t>
            </a:r>
            <a:r>
              <a:rPr lang="ja-JP" altLang="en-US" sz="3600" dirty="0"/>
              <a:t>は</a:t>
            </a:r>
            <a:r>
              <a:rPr kumimoji="1" lang="ja-JP" altLang="en-US" sz="3600" dirty="0"/>
              <a:t>「三言」を利用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ja-JP" altLang="en-US" sz="3600" dirty="0"/>
              <a:t>→話本研究</a:t>
            </a:r>
            <a:r>
              <a:rPr lang="ja-JP" altLang="en-US" sz="3600" dirty="0"/>
              <a:t>：</a:t>
            </a:r>
            <a:r>
              <a:rPr kumimoji="1" lang="en-US" altLang="ja-JP" sz="3600" dirty="0"/>
              <a:t>1930</a:t>
            </a:r>
            <a:r>
              <a:rPr kumimoji="1" lang="ja-JP" altLang="en-US" sz="3600" dirty="0"/>
              <a:t>年頃から鄭振鐸</a:t>
            </a:r>
            <a:r>
              <a:rPr lang="ja-JP" altLang="en-US" sz="3600" dirty="0"/>
              <a:t>、趙景深、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　　</a:t>
            </a:r>
            <a:r>
              <a:rPr kumimoji="1" lang="ja-JP" altLang="en-US" sz="3600" dirty="0"/>
              <a:t>譚正壁、孫楷第、胡士瑩等が持論を展開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ja-JP" altLang="en-US" sz="3600" dirty="0"/>
              <a:t>→その大半が「この巻はこれこれの筆記に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ja-JP" altLang="en-US" sz="3600" dirty="0"/>
              <a:t>基づいて書かれているから何時頃の成立だ」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r>
              <a:rPr kumimoji="1" lang="ja-JP" altLang="en-US" sz="3600" dirty="0"/>
              <a:t>という状況証拠</a:t>
            </a:r>
            <a:r>
              <a:rPr lang="ja-JP" altLang="en-US" sz="3600" dirty="0"/>
              <a:t>から</a:t>
            </a:r>
            <a:r>
              <a:rPr kumimoji="1" lang="ja-JP" altLang="en-US" sz="3600" dirty="0"/>
              <a:t>推論に終始。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0161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1A34255-9B81-4E31-A1C8-8EFAEB72565D}"/>
              </a:ext>
            </a:extLst>
          </p:cNvPr>
          <p:cNvSpPr txBox="1"/>
          <p:nvPr/>
        </p:nvSpPr>
        <p:spPr>
          <a:xfrm>
            <a:off x="744583" y="744583"/>
            <a:ext cx="106070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●私はもっと確実な根拠はないかと考えた。</a:t>
            </a:r>
            <a:endParaRPr kumimoji="1" lang="en-US" altLang="ja-JP" sz="3600" dirty="0"/>
          </a:p>
          <a:p>
            <a:r>
              <a:rPr kumimoji="1" lang="ja-JP" altLang="en-US" sz="3600" dirty="0"/>
              <a:t>　→</a:t>
            </a:r>
            <a:r>
              <a:rPr kumimoji="1" lang="en-US" altLang="ja-JP" sz="3600" dirty="0"/>
              <a:t>20</a:t>
            </a:r>
            <a:r>
              <a:rPr kumimoji="1" lang="ja-JP" altLang="en-US" sz="3600" dirty="0"/>
              <a:t>回本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平妖傳</a:t>
            </a:r>
            <a:r>
              <a:rPr kumimoji="1" lang="en-US" altLang="ja-JP" sz="3600" dirty="0"/>
              <a:t>』</a:t>
            </a:r>
            <a:r>
              <a:rPr kumimoji="1" lang="ja-JP" altLang="en-US" sz="3600" dirty="0"/>
              <a:t>と</a:t>
            </a:r>
            <a:r>
              <a:rPr kumimoji="1" lang="en-US" altLang="ja-JP" sz="3600" dirty="0"/>
              <a:t>40</a:t>
            </a:r>
            <a:r>
              <a:rPr kumimoji="1" lang="ja-JP" altLang="en-US" sz="3600" dirty="0"/>
              <a:t>回本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平妖傳</a:t>
            </a:r>
            <a:r>
              <a:rPr kumimoji="1" lang="en-US" altLang="ja-JP" sz="3600" dirty="0"/>
              <a:t>』</a:t>
            </a:r>
          </a:p>
          <a:p>
            <a:r>
              <a:rPr lang="ja-JP" altLang="en-US" sz="3600" dirty="0"/>
              <a:t>　</a:t>
            </a:r>
            <a:r>
              <a:rPr kumimoji="1" lang="ja-JP" altLang="en-US" sz="3600" dirty="0"/>
              <a:t>の言語の差に着目</a:t>
            </a:r>
            <a:endParaRPr kumimoji="1" lang="en-US" altLang="ja-JP" sz="3600" dirty="0"/>
          </a:p>
          <a:p>
            <a:r>
              <a:rPr lang="ja-JP" altLang="en-US" sz="3600" dirty="0"/>
              <a:t>●</a:t>
            </a:r>
            <a:r>
              <a:rPr lang="en-US" altLang="ja-JP" sz="3600" dirty="0"/>
              <a:t>20</a:t>
            </a:r>
            <a:r>
              <a:rPr lang="ja-JP" altLang="en-US" sz="3600" dirty="0"/>
              <a:t>回本</a:t>
            </a:r>
            <a:r>
              <a:rPr lang="en-US" altLang="ja-JP" sz="3600" dirty="0"/>
              <a:t>『</a:t>
            </a:r>
            <a:r>
              <a:rPr lang="ja-JP" altLang="en-US" sz="3600" dirty="0"/>
              <a:t>平妖傳</a:t>
            </a:r>
            <a:r>
              <a:rPr lang="en-US" altLang="ja-JP" sz="3600" dirty="0"/>
              <a:t>』</a:t>
            </a:r>
            <a:r>
              <a:rPr lang="ja-JP" altLang="en-US" sz="3600" dirty="0"/>
              <a:t>と</a:t>
            </a:r>
            <a:r>
              <a:rPr lang="en-US" altLang="ja-JP" sz="3600" dirty="0"/>
              <a:t>40</a:t>
            </a:r>
            <a:r>
              <a:rPr lang="ja-JP" altLang="en-US" sz="3600" dirty="0"/>
              <a:t>回本</a:t>
            </a:r>
            <a:r>
              <a:rPr lang="en-US" altLang="ja-JP" sz="3600" dirty="0"/>
              <a:t>『</a:t>
            </a:r>
            <a:r>
              <a:rPr lang="ja-JP" altLang="en-US" sz="3600" dirty="0"/>
              <a:t>平妖傳</a:t>
            </a:r>
            <a:r>
              <a:rPr lang="en-US" altLang="ja-JP" sz="3600" dirty="0"/>
              <a:t>』</a:t>
            </a:r>
            <a:r>
              <a:rPr lang="ja-JP" altLang="en-US" sz="3600" dirty="0"/>
              <a:t>の関係</a:t>
            </a:r>
            <a:endParaRPr lang="en-US" altLang="ja-JP" sz="3600" dirty="0"/>
          </a:p>
          <a:p>
            <a:r>
              <a:rPr kumimoji="1" lang="ja-JP" altLang="en-US" sz="3600" dirty="0"/>
              <a:t>　馮夢龍が前半</a:t>
            </a:r>
            <a:r>
              <a:rPr kumimoji="1" lang="en-US" altLang="ja-JP" sz="3600" dirty="0"/>
              <a:t>15</a:t>
            </a:r>
            <a:r>
              <a:rPr kumimoji="1" lang="ja-JP" altLang="en-US" sz="3600" dirty="0"/>
              <a:t>回分を創作</a:t>
            </a:r>
            <a:endParaRPr kumimoji="1" lang="en-US" altLang="ja-JP" sz="3600" dirty="0"/>
          </a:p>
          <a:p>
            <a:r>
              <a:rPr lang="ja-JP" altLang="en-US" sz="3600" dirty="0"/>
              <a:t>　　</a:t>
            </a:r>
            <a:r>
              <a:rPr kumimoji="1" lang="ja-JP" altLang="en-US" sz="3600" dirty="0"/>
              <a:t>＋</a:t>
            </a:r>
            <a:r>
              <a:rPr lang="en-US" altLang="ja-JP" sz="3600" dirty="0"/>
              <a:t>20</a:t>
            </a:r>
            <a:r>
              <a:rPr lang="ja-JP" altLang="en-US" sz="3600" dirty="0"/>
              <a:t>回本</a:t>
            </a:r>
            <a:r>
              <a:rPr lang="en-US" altLang="ja-JP" sz="3600" dirty="0"/>
              <a:t>『</a:t>
            </a:r>
            <a:r>
              <a:rPr lang="ja-JP" altLang="en-US" sz="3600" dirty="0"/>
              <a:t>平妖傳</a:t>
            </a:r>
            <a:r>
              <a:rPr lang="en-US" altLang="ja-JP" sz="3600" dirty="0"/>
              <a:t>』</a:t>
            </a:r>
            <a:r>
              <a:rPr lang="ja-JP" altLang="en-US" sz="3600" dirty="0"/>
              <a:t>を</a:t>
            </a:r>
            <a:r>
              <a:rPr lang="en-US" altLang="ja-JP" sz="3600" dirty="0"/>
              <a:t>25</a:t>
            </a:r>
            <a:r>
              <a:rPr lang="ja-JP" altLang="en-US" sz="3600" dirty="0"/>
              <a:t>回に改編</a:t>
            </a:r>
            <a:endParaRPr lang="en-US" altLang="ja-JP" sz="3600" dirty="0"/>
          </a:p>
          <a:p>
            <a:r>
              <a:rPr lang="ja-JP" altLang="en-US" sz="3600" dirty="0"/>
              <a:t>　→</a:t>
            </a:r>
            <a:r>
              <a:rPr lang="en-US" altLang="ja-JP" sz="3600" dirty="0"/>
              <a:t>40</a:t>
            </a:r>
            <a:r>
              <a:rPr lang="ja-JP" altLang="en-US" sz="3600" dirty="0"/>
              <a:t>回本</a:t>
            </a:r>
            <a:r>
              <a:rPr lang="en-US" altLang="ja-JP" sz="3600" dirty="0"/>
              <a:t>『</a:t>
            </a:r>
            <a:r>
              <a:rPr lang="ja-JP" altLang="en-US" sz="3600" dirty="0"/>
              <a:t>平妖傳</a:t>
            </a:r>
            <a:r>
              <a:rPr lang="en-US" altLang="ja-JP" sz="3600" dirty="0"/>
              <a:t>』</a:t>
            </a:r>
            <a:r>
              <a:rPr lang="ja-JP" altLang="en-US" sz="3600" dirty="0"/>
              <a:t>となる</a:t>
            </a:r>
            <a:endParaRPr lang="en-US" altLang="ja-JP" sz="3600" dirty="0"/>
          </a:p>
          <a:p>
            <a:r>
              <a:rPr kumimoji="1" lang="ja-JP" altLang="en-US" sz="3600" dirty="0"/>
              <a:t>●原作の</a:t>
            </a:r>
            <a:r>
              <a:rPr kumimoji="1" lang="en-US" altLang="ja-JP" sz="3600" dirty="0"/>
              <a:t>20</a:t>
            </a:r>
            <a:r>
              <a:rPr kumimoji="1" lang="ja-JP" altLang="en-US" sz="3600" dirty="0"/>
              <a:t>回分の言語と</a:t>
            </a:r>
            <a:endParaRPr kumimoji="1" lang="en-US" altLang="ja-JP" sz="3600" dirty="0"/>
          </a:p>
          <a:p>
            <a:r>
              <a:rPr lang="ja-JP" altLang="en-US" sz="3600" dirty="0"/>
              <a:t>　</a:t>
            </a:r>
            <a:r>
              <a:rPr kumimoji="1" lang="ja-JP" altLang="en-US" sz="3600" dirty="0"/>
              <a:t>馮が加えた前半</a:t>
            </a:r>
            <a:r>
              <a:rPr kumimoji="1" lang="en-US" altLang="ja-JP" sz="3600" dirty="0"/>
              <a:t>15</a:t>
            </a:r>
            <a:r>
              <a:rPr kumimoji="1" lang="ja-JP" altLang="en-US" sz="3600" dirty="0"/>
              <a:t>回分＋後半改編部分の言語</a:t>
            </a:r>
          </a:p>
        </p:txBody>
      </p:sp>
    </p:spTree>
    <p:extLst>
      <p:ext uri="{BB962C8B-B14F-4D97-AF65-F5344CB8AC3E}">
        <p14:creationId xmlns:p14="http://schemas.microsoft.com/office/powerpoint/2010/main" val="407141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D00C35-A3C7-4127-8D49-2058339CC215}"/>
              </a:ext>
            </a:extLst>
          </p:cNvPr>
          <p:cNvSpPr txBox="1"/>
          <p:nvPr/>
        </p:nvSpPr>
        <p:spPr>
          <a:xfrm>
            <a:off x="3683725" y="535577"/>
            <a:ext cx="55255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『</a:t>
            </a:r>
            <a:r>
              <a:rPr kumimoji="1" lang="ja-JP" altLang="en-US" sz="4400" dirty="0"/>
              <a:t>平妖傳</a:t>
            </a:r>
            <a:r>
              <a:rPr kumimoji="1" lang="en-US" altLang="ja-JP" sz="4400" dirty="0"/>
              <a:t>』</a:t>
            </a:r>
            <a:r>
              <a:rPr kumimoji="1" lang="ja-JP" altLang="en-US" sz="4400" dirty="0"/>
              <a:t>について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DDB2F2-1722-49F5-863F-AF25608351CA}"/>
              </a:ext>
            </a:extLst>
          </p:cNvPr>
          <p:cNvSpPr txBox="1"/>
          <p:nvPr/>
        </p:nvSpPr>
        <p:spPr>
          <a:xfrm>
            <a:off x="1154583" y="1305018"/>
            <a:ext cx="11165236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1.1</a:t>
            </a:r>
            <a:r>
              <a:rPr lang="ja-JP" altLang="en-US" sz="3200" dirty="0"/>
              <a:t>　</a:t>
            </a:r>
            <a:r>
              <a:rPr lang="en-US" altLang="ja-JP" sz="3200" dirty="0"/>
              <a:t>20</a:t>
            </a:r>
            <a:r>
              <a:rPr lang="ja-JP" altLang="en-US" sz="3200" dirty="0"/>
              <a:t>回本</a:t>
            </a:r>
            <a:r>
              <a:rPr lang="en-US" altLang="ja-JP" sz="3200" dirty="0"/>
              <a:t>『</a:t>
            </a:r>
            <a:r>
              <a:rPr lang="ja-JP" altLang="en-US" sz="3200" dirty="0"/>
              <a:t>平妖傳</a:t>
            </a:r>
            <a:r>
              <a:rPr lang="en-US" altLang="ja-JP" sz="3200" dirty="0"/>
              <a:t>』</a:t>
            </a:r>
            <a:r>
              <a:rPr lang="ja-JP" altLang="en-US" sz="3200" dirty="0"/>
              <a:t>と</a:t>
            </a:r>
            <a:r>
              <a:rPr lang="en-US" altLang="ja-JP" sz="3200" dirty="0"/>
              <a:t>40</a:t>
            </a:r>
            <a:r>
              <a:rPr lang="ja-JP" altLang="en-US" sz="3200" dirty="0"/>
              <a:t>回本</a:t>
            </a:r>
            <a:r>
              <a:rPr lang="en-US" altLang="ja-JP" sz="3200" dirty="0"/>
              <a:t>『</a:t>
            </a:r>
            <a:r>
              <a:rPr lang="ja-JP" altLang="en-US" sz="3200" dirty="0"/>
              <a:t>平妖傳</a:t>
            </a:r>
            <a:r>
              <a:rPr lang="en-US" altLang="ja-JP" sz="3200" dirty="0"/>
              <a:t>』</a:t>
            </a:r>
          </a:p>
          <a:p>
            <a:r>
              <a:rPr kumimoji="1" lang="ja-JP" altLang="en-US" sz="3200" dirty="0"/>
              <a:t>　</a:t>
            </a:r>
            <a:r>
              <a:rPr lang="en-US" altLang="ja-JP" sz="3200" dirty="0"/>
              <a:t>20</a:t>
            </a:r>
            <a:r>
              <a:rPr lang="ja-JP" altLang="en-US" sz="3200" dirty="0"/>
              <a:t>回本</a:t>
            </a:r>
            <a:r>
              <a:rPr lang="en-US" altLang="ja-JP" sz="3200" dirty="0"/>
              <a:t>『</a:t>
            </a:r>
            <a:r>
              <a:rPr lang="ja-JP" altLang="en-US" sz="3200" dirty="0"/>
              <a:t>平妖傳</a:t>
            </a:r>
            <a:r>
              <a:rPr lang="en-US" altLang="ja-JP" sz="3200" dirty="0"/>
              <a:t>』</a:t>
            </a:r>
            <a:r>
              <a:rPr lang="ja-JP" altLang="en-US" sz="3200" dirty="0"/>
              <a:t>：</a:t>
            </a:r>
            <a:r>
              <a:rPr lang="en-US" altLang="ja-JP" sz="3200" dirty="0"/>
              <a:t>『</a:t>
            </a:r>
            <a:r>
              <a:rPr lang="ja-JP" altLang="en-US" sz="3200" dirty="0"/>
              <a:t>三遂平妖傳</a:t>
            </a:r>
            <a:r>
              <a:rPr lang="en-US" altLang="ja-JP" sz="3200" dirty="0"/>
              <a:t>』(</a:t>
            </a:r>
            <a:r>
              <a:rPr lang="ja-JP" altLang="en-US" sz="3200" dirty="0"/>
              <a:t>旧本</a:t>
            </a:r>
            <a:r>
              <a:rPr lang="en-US" altLang="ja-JP" sz="3200" dirty="0"/>
              <a:t>)</a:t>
            </a:r>
          </a:p>
          <a:p>
            <a:r>
              <a:rPr lang="ja-JP" altLang="en-US" sz="2800" dirty="0"/>
              <a:t>　・羅漢中作、嘉靖年間には存在していた</a:t>
            </a:r>
            <a:r>
              <a:rPr lang="en-US" altLang="ja-JP" sz="2800" dirty="0"/>
              <a:t>(</a:t>
            </a:r>
            <a:r>
              <a:rPr lang="ja-JP" altLang="en-US" sz="2800" dirty="0"/>
              <a:t>成書は明初</a:t>
            </a:r>
            <a:r>
              <a:rPr lang="en-US" altLang="ja-JP" sz="2800" dirty="0"/>
              <a:t>)</a:t>
            </a:r>
            <a:r>
              <a:rPr lang="ja-JP" altLang="en-US" sz="2800" dirty="0"/>
              <a:t>。</a:t>
            </a:r>
            <a:endParaRPr lang="en-US" altLang="ja-JP" sz="2800" dirty="0"/>
          </a:p>
          <a:p>
            <a:r>
              <a:rPr lang="ja-JP" altLang="en-US" sz="2800" dirty="0"/>
              <a:t>　・天理図書館、北京大学図書館所蔵</a:t>
            </a:r>
            <a:endParaRPr lang="en-US" altLang="ja-JP" sz="2800" dirty="0"/>
          </a:p>
          <a:p>
            <a:r>
              <a:rPr lang="ja-JP" altLang="en-US" sz="2800" dirty="0"/>
              <a:t>　・天理図書館善本叢書・漢籍之部十二</a:t>
            </a:r>
            <a:r>
              <a:rPr lang="en-US" altLang="ja-JP" sz="2800" dirty="0"/>
              <a:t>(</a:t>
            </a:r>
            <a:r>
              <a:rPr lang="ja-JP" altLang="en-US" sz="2800" dirty="0"/>
              <a:t>八木書店、</a:t>
            </a:r>
            <a:r>
              <a:rPr lang="en-US" altLang="ja-JP" sz="2800" dirty="0"/>
              <a:t>1981</a:t>
            </a:r>
            <a:r>
              <a:rPr lang="ja-JP" altLang="en-US" sz="2800" dirty="0"/>
              <a:t>年</a:t>
            </a:r>
            <a:r>
              <a:rPr lang="en-US" altLang="ja-JP" sz="2800" dirty="0"/>
              <a:t>)</a:t>
            </a:r>
          </a:p>
          <a:p>
            <a:r>
              <a:rPr kumimoji="1" lang="ja-JP" altLang="en-US" sz="2800" dirty="0"/>
              <a:t>　</a:t>
            </a:r>
            <a:r>
              <a:rPr kumimoji="1" lang="en-US" altLang="ja-JP" sz="3200" dirty="0"/>
              <a:t>40</a:t>
            </a:r>
            <a:r>
              <a:rPr kumimoji="1" lang="ja-JP" altLang="en-US" sz="3200" dirty="0"/>
              <a:t>回本</a:t>
            </a:r>
            <a:r>
              <a:rPr kumimoji="1" lang="en-US" altLang="ja-JP" sz="3200" dirty="0"/>
              <a:t>『</a:t>
            </a:r>
            <a:r>
              <a:rPr kumimoji="1" lang="ja-JP" altLang="en-US" sz="3200" dirty="0"/>
              <a:t>平妖傳</a:t>
            </a:r>
            <a:r>
              <a:rPr kumimoji="1" lang="en-US" altLang="ja-JP" sz="3200" dirty="0"/>
              <a:t>』</a:t>
            </a:r>
            <a:r>
              <a:rPr kumimoji="1" lang="ja-JP" altLang="en-US" sz="3200" dirty="0"/>
              <a:t>：</a:t>
            </a:r>
            <a:r>
              <a:rPr kumimoji="1" lang="en-US" altLang="ja-JP" sz="3200" dirty="0"/>
              <a:t>『</a:t>
            </a:r>
            <a:r>
              <a:rPr kumimoji="1" lang="ja-JP" altLang="en-US" sz="3200" dirty="0"/>
              <a:t>天許齋批點北宋</a:t>
            </a:r>
            <a:r>
              <a:rPr lang="ja-JP" altLang="en-US" sz="3200" dirty="0"/>
              <a:t>三遂平妖傳</a:t>
            </a:r>
            <a:r>
              <a:rPr kumimoji="1" lang="en-US" altLang="ja-JP" sz="3200" dirty="0"/>
              <a:t>』(</a:t>
            </a:r>
            <a:r>
              <a:rPr kumimoji="1" lang="ja-JP" altLang="en-US" sz="3200" dirty="0"/>
              <a:t>新本</a:t>
            </a:r>
            <a:r>
              <a:rPr kumimoji="1" lang="en-US" altLang="ja-JP" sz="3200" dirty="0"/>
              <a:t>)</a:t>
            </a:r>
          </a:p>
          <a:p>
            <a:r>
              <a:rPr lang="ja-JP" altLang="en-US" sz="2800" dirty="0"/>
              <a:t>　・旧本があまりにも唐突に始まるため、馮夢龍が旧本の</a:t>
            </a:r>
            <a:endParaRPr lang="en-US" altLang="ja-JP" sz="2800" dirty="0"/>
          </a:p>
          <a:p>
            <a:r>
              <a:rPr lang="ja-JP" altLang="en-US" sz="2800" dirty="0"/>
              <a:t>　　前に</a:t>
            </a:r>
            <a:r>
              <a:rPr lang="en-US" altLang="ja-JP" sz="2800" dirty="0"/>
              <a:t>15</a:t>
            </a:r>
            <a:r>
              <a:rPr lang="ja-JP" altLang="en-US" sz="2800" dirty="0"/>
              <a:t>回分を加え、旧本</a:t>
            </a:r>
            <a:r>
              <a:rPr lang="en-US" altLang="ja-JP" sz="2800" dirty="0"/>
              <a:t>20</a:t>
            </a:r>
            <a:r>
              <a:rPr lang="ja-JP" altLang="en-US" sz="2800" dirty="0"/>
              <a:t>回を</a:t>
            </a:r>
            <a:r>
              <a:rPr lang="en-US" altLang="ja-JP" sz="2800" dirty="0"/>
              <a:t>25</a:t>
            </a:r>
            <a:r>
              <a:rPr lang="ja-JP" altLang="en-US" sz="2800" dirty="0"/>
              <a:t>回に伸ばし</a:t>
            </a:r>
            <a:r>
              <a:rPr lang="en-US" altLang="ja-JP" sz="2800" dirty="0"/>
              <a:t>40</a:t>
            </a:r>
            <a:r>
              <a:rPr lang="ja-JP" altLang="en-US" sz="2800" dirty="0"/>
              <a:t>回に。</a:t>
            </a:r>
            <a:endParaRPr lang="en-US" altLang="ja-JP" sz="2800" dirty="0"/>
          </a:p>
          <a:p>
            <a:r>
              <a:rPr lang="ja-JP" altLang="en-US" sz="2800" dirty="0"/>
              <a:t>　・内閣文庫所蔵</a:t>
            </a:r>
            <a:endParaRPr lang="en-US" altLang="ja-JP" sz="2800" dirty="0"/>
          </a:p>
          <a:p>
            <a:r>
              <a:rPr lang="ja-JP" altLang="en-US" sz="2800" dirty="0"/>
              <a:t>　・</a:t>
            </a:r>
            <a:r>
              <a:rPr lang="en-US" altLang="ja-JP" sz="2800" dirty="0"/>
              <a:t>『</a:t>
            </a:r>
            <a:r>
              <a:rPr lang="ja-JP" altLang="en-US" sz="2800" dirty="0"/>
              <a:t>古本小説叢刊</a:t>
            </a:r>
            <a:r>
              <a:rPr lang="en-US" altLang="ja-JP" sz="2800" dirty="0"/>
              <a:t>』(</a:t>
            </a:r>
            <a:r>
              <a:rPr lang="ja-JP" altLang="en-US" sz="2800" dirty="0"/>
              <a:t>上海古籍出版、</a:t>
            </a:r>
            <a:r>
              <a:rPr lang="en-US" altLang="ja-JP" sz="2800" dirty="0"/>
              <a:t>1992</a:t>
            </a:r>
            <a:r>
              <a:rPr lang="ja-JP" altLang="en-US" sz="2800" dirty="0"/>
              <a:t>年</a:t>
            </a:r>
            <a:r>
              <a:rPr lang="en-US" altLang="ja-JP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53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2579FF-E9A7-4432-AF45-DA4602CCC872}"/>
              </a:ext>
            </a:extLst>
          </p:cNvPr>
          <p:cNvSpPr txBox="1"/>
          <p:nvPr/>
        </p:nvSpPr>
        <p:spPr>
          <a:xfrm>
            <a:off x="757647" y="1123405"/>
            <a:ext cx="109336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●</a:t>
            </a:r>
            <a:r>
              <a:rPr kumimoji="1" lang="ja-JP" altLang="en-US" sz="3600" dirty="0"/>
              <a:t>太田辰夫先生は</a:t>
            </a:r>
            <a:r>
              <a:rPr kumimoji="1" lang="en-US" altLang="ja-JP" sz="3600" dirty="0"/>
              <a:t>40</a:t>
            </a:r>
            <a:r>
              <a:rPr kumimoji="1" lang="ja-JP" altLang="en-US" sz="3600" dirty="0"/>
              <a:t>回本を翻訳された時、解説で</a:t>
            </a:r>
            <a:endParaRPr kumimoji="1" lang="en-US" altLang="ja-JP" sz="3600" dirty="0"/>
          </a:p>
          <a:p>
            <a:r>
              <a:rPr lang="ja-JP" altLang="en-US" sz="3600" dirty="0"/>
              <a:t>「馮夢龍の増訂はかなり巧妙に綿密に行われている</a:t>
            </a:r>
            <a:endParaRPr lang="en-US" altLang="ja-JP" sz="3600" dirty="0"/>
          </a:p>
          <a:p>
            <a:r>
              <a:rPr lang="ja-JP" altLang="en-US" sz="3600" dirty="0"/>
              <a:t>　から、その内容・言語はともに統一あるものと</a:t>
            </a:r>
            <a:endParaRPr lang="en-US" altLang="ja-JP" sz="3600" dirty="0"/>
          </a:p>
          <a:p>
            <a:r>
              <a:rPr lang="ja-JP" altLang="en-US" sz="3600" dirty="0"/>
              <a:t>　なっていると称して大過ないであろう。」</a:t>
            </a:r>
            <a:endParaRPr lang="en-US" altLang="ja-JP" sz="3600" dirty="0"/>
          </a:p>
          <a:p>
            <a:r>
              <a:rPr lang="ja-JP" altLang="en-US" sz="3600" dirty="0"/>
              <a:t>　とされた。</a:t>
            </a:r>
            <a:endParaRPr lang="en-US" altLang="ja-JP" sz="3600" dirty="0"/>
          </a:p>
          <a:p>
            <a:r>
              <a:rPr lang="ja-JP" altLang="en-US" sz="3600" dirty="0"/>
              <a:t>●</a:t>
            </a:r>
            <a:r>
              <a:rPr kumimoji="1" lang="ja-JP" altLang="en-US" sz="3600" dirty="0"/>
              <a:t>私は新旧両本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平妖傳</a:t>
            </a:r>
            <a:r>
              <a:rPr kumimoji="1" lang="en-US" altLang="ja-JP" sz="3600" dirty="0"/>
              <a:t>』</a:t>
            </a:r>
            <a:r>
              <a:rPr kumimoji="1" lang="ja-JP" altLang="en-US" sz="3600" dirty="0"/>
              <a:t>を読んだ時、新本</a:t>
            </a:r>
            <a:r>
              <a:rPr kumimoji="1" lang="en-US" altLang="ja-JP" sz="3600" dirty="0"/>
              <a:t>『</a:t>
            </a:r>
            <a:r>
              <a:rPr kumimoji="1" lang="ja-JP" altLang="en-US" sz="3600" dirty="0"/>
              <a:t>平妖</a:t>
            </a:r>
            <a:endParaRPr kumimoji="1" lang="en-US" altLang="ja-JP" sz="3600" dirty="0"/>
          </a:p>
          <a:p>
            <a:r>
              <a:rPr lang="ja-JP" altLang="en-US" sz="3600" dirty="0"/>
              <a:t>　</a:t>
            </a:r>
            <a:r>
              <a:rPr kumimoji="1" lang="ja-JP" altLang="en-US" sz="3600" dirty="0"/>
              <a:t>傳</a:t>
            </a:r>
            <a:r>
              <a:rPr kumimoji="1" lang="en-US" altLang="ja-JP" sz="3600" dirty="0"/>
              <a:t>』</a:t>
            </a:r>
            <a:r>
              <a:rPr kumimoji="1" lang="ja-JP" altLang="en-US" sz="3600" dirty="0"/>
              <a:t>の馮夢龍増補部分と旧本の言語が何か違うと</a:t>
            </a:r>
            <a:endParaRPr kumimoji="1" lang="en-US" altLang="ja-JP" sz="3600" dirty="0"/>
          </a:p>
          <a:p>
            <a:r>
              <a:rPr lang="ja-JP" altLang="en-US" sz="3600" dirty="0"/>
              <a:t>　</a:t>
            </a:r>
            <a:r>
              <a:rPr kumimoji="1" lang="ja-JP" altLang="en-US" sz="3600" dirty="0"/>
              <a:t>いう印象を感じた</a:t>
            </a:r>
            <a:r>
              <a:rPr lang="ja-JP" altLang="en-US" sz="3600" dirty="0"/>
              <a:t>。</a:t>
            </a:r>
            <a:endParaRPr lang="en-US" altLang="ja-JP" sz="3600" dirty="0"/>
          </a:p>
          <a:p>
            <a:r>
              <a:rPr kumimoji="1" lang="ja-JP" altLang="en-US" sz="3600" dirty="0"/>
              <a:t>　→太田先生のこの解説には納得出来なかった。</a:t>
            </a:r>
          </a:p>
        </p:txBody>
      </p:sp>
    </p:spTree>
    <p:extLst>
      <p:ext uri="{BB962C8B-B14F-4D97-AF65-F5344CB8AC3E}">
        <p14:creationId xmlns:p14="http://schemas.microsoft.com/office/powerpoint/2010/main" val="2810039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66411C-63A1-4808-8932-FCD56136812A}"/>
              </a:ext>
            </a:extLst>
          </p:cNvPr>
          <p:cNvSpPr txBox="1"/>
          <p:nvPr/>
        </p:nvSpPr>
        <p:spPr>
          <a:xfrm>
            <a:off x="679269" y="1005840"/>
            <a:ext cx="110642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●</a:t>
            </a:r>
            <a:r>
              <a:rPr kumimoji="1" lang="ja-JP" altLang="en-US" sz="3600" dirty="0"/>
              <a:t>旧本が仮に嘉靖年間の出版だとしても</a:t>
            </a:r>
            <a:endParaRPr kumimoji="1" lang="en-US" altLang="ja-JP" sz="3600" dirty="0"/>
          </a:p>
          <a:p>
            <a:r>
              <a:rPr lang="ja-JP" altLang="en-US" sz="3600" dirty="0"/>
              <a:t>　→</a:t>
            </a:r>
            <a:r>
              <a:rPr kumimoji="1" lang="ja-JP" altLang="en-US" sz="3600" dirty="0"/>
              <a:t>その成立時期は明初の可能性。</a:t>
            </a:r>
            <a:endParaRPr kumimoji="1" lang="en-US" altLang="ja-JP" sz="3600" dirty="0"/>
          </a:p>
          <a:p>
            <a:r>
              <a:rPr lang="ja-JP" altLang="en-US" sz="3600" dirty="0"/>
              <a:t>●</a:t>
            </a:r>
            <a:r>
              <a:rPr kumimoji="1" lang="ja-JP" altLang="en-US" sz="3600" dirty="0"/>
              <a:t>新本</a:t>
            </a:r>
            <a:r>
              <a:rPr lang="ja-JP" altLang="en-US" sz="3600" dirty="0"/>
              <a:t>の出版</a:t>
            </a:r>
            <a:endParaRPr lang="en-US" altLang="ja-JP" sz="3600" dirty="0"/>
          </a:p>
          <a:p>
            <a:r>
              <a:rPr kumimoji="1" lang="ja-JP" altLang="en-US" sz="3600" dirty="0"/>
              <a:t>　→天啓年間</a:t>
            </a:r>
            <a:endParaRPr kumimoji="1" lang="en-US" altLang="ja-JP" sz="3600" dirty="0"/>
          </a:p>
          <a:p>
            <a:r>
              <a:rPr lang="ja-JP" altLang="en-US" sz="3600" dirty="0"/>
              <a:t>●とすれば</a:t>
            </a:r>
            <a:r>
              <a:rPr kumimoji="1" lang="ja-JP" altLang="en-US" sz="3600" dirty="0"/>
              <a:t>両者には</a:t>
            </a:r>
            <a:r>
              <a:rPr kumimoji="1" lang="en-US" altLang="ja-JP" sz="3600" dirty="0"/>
              <a:t>200</a:t>
            </a:r>
            <a:r>
              <a:rPr kumimoji="1" lang="ja-JP" altLang="en-US" sz="3600" dirty="0"/>
              <a:t>～</a:t>
            </a:r>
            <a:r>
              <a:rPr kumimoji="1" lang="en-US" altLang="ja-JP" sz="3600" dirty="0"/>
              <a:t>250</a:t>
            </a:r>
            <a:r>
              <a:rPr kumimoji="1" lang="ja-JP" altLang="en-US" sz="3600" dirty="0"/>
              <a:t>年の時間差がある。</a:t>
            </a:r>
            <a:endParaRPr kumimoji="1" lang="en-US" altLang="ja-JP" sz="3600" dirty="0"/>
          </a:p>
          <a:p>
            <a:r>
              <a:rPr lang="ja-JP" altLang="en-US" sz="3600" dirty="0"/>
              <a:t>　</a:t>
            </a:r>
            <a:r>
              <a:rPr kumimoji="1" lang="ja-JP" altLang="en-US" sz="3600" dirty="0"/>
              <a:t>これだけの時間差があれば言語に変化があるはず。</a:t>
            </a:r>
            <a:endParaRPr kumimoji="1" lang="en-US" altLang="ja-JP" sz="3600" dirty="0"/>
          </a:p>
          <a:p>
            <a:r>
              <a:rPr lang="ja-JP" altLang="en-US" sz="3600" dirty="0"/>
              <a:t>●私は両者の言語差を根拠に「三言」の成立を探求</a:t>
            </a:r>
            <a:endParaRPr lang="en-US" altLang="ja-JP" sz="3600" dirty="0"/>
          </a:p>
          <a:p>
            <a:r>
              <a:rPr lang="ja-JP" altLang="en-US" sz="3600" dirty="0"/>
              <a:t>　したいという自分の構想を太田先生に伝えた。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14219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1177</Words>
  <Application>Microsoft Office PowerPoint</Application>
  <PresentationFormat>ワイド画面</PresentationFormat>
  <Paragraphs>99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游ゴシック</vt:lpstr>
      <vt:lpstr>游ゴシック Light</vt:lpstr>
      <vt:lpstr>Arial</vt:lpstr>
      <vt:lpstr>Office テーマ</vt:lpstr>
      <vt:lpstr>馮夢龍と『平妖傳』、「三言」</vt:lpstr>
      <vt:lpstr>PowerPoint プレゼンテーション</vt:lpstr>
      <vt:lpstr>PowerPoint プレゼンテーション</vt:lpstr>
      <vt:lpstr>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 </vt:lpstr>
      <vt:lpstr>PowerPoint プレゼンテーション</vt:lpstr>
      <vt:lpstr>  2.1　『古今小説』の場合 　対応するA類、B類の語・表現を『古今小説』 　に当てはめてみると、次のような結果となった。 2.2　『警世通言』の場合 　対応するA類、B類の語・表現を『警世通言』 　に当てはめてみると、次のような結果となった。 2.3　『醒世恒言』の場合 　対応するA類、B類の語・表現を『醒世恒言』 　に当てはめてみると、次のような結果となった。 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馮夢龍と『平妖傳』、「三言」</dc:title>
  <dc:creator>Sato Haruhiko</dc:creator>
  <cp:lastModifiedBy>Sato Haruhiko</cp:lastModifiedBy>
  <cp:revision>13</cp:revision>
  <dcterms:created xsi:type="dcterms:W3CDTF">2021-11-14T02:30:53Z</dcterms:created>
  <dcterms:modified xsi:type="dcterms:W3CDTF">2021-11-18T08:26:09Z</dcterms:modified>
</cp:coreProperties>
</file>