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ags/tag5.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6.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sldIdLst>
    <p:sldId id="285" r:id="rId2"/>
    <p:sldId id="447" r:id="rId3"/>
    <p:sldId id="268" r:id="rId4"/>
    <p:sldId id="429" r:id="rId5"/>
    <p:sldId id="430" r:id="rId6"/>
    <p:sldId id="431" r:id="rId7"/>
    <p:sldId id="432" r:id="rId8"/>
    <p:sldId id="433" r:id="rId9"/>
    <p:sldId id="434" r:id="rId10"/>
    <p:sldId id="435" r:id="rId11"/>
    <p:sldId id="436" r:id="rId12"/>
    <p:sldId id="437" r:id="rId13"/>
    <p:sldId id="438" r:id="rId14"/>
    <p:sldId id="439" r:id="rId15"/>
    <p:sldId id="440" r:id="rId16"/>
    <p:sldId id="443" r:id="rId17"/>
    <p:sldId id="444" r:id="rId18"/>
    <p:sldId id="410" r:id="rId19"/>
    <p:sldId id="412" r:id="rId20"/>
    <p:sldId id="422" r:id="rId21"/>
    <p:sldId id="423" r:id="rId22"/>
    <p:sldId id="424" r:id="rId23"/>
    <p:sldId id="425" r:id="rId24"/>
    <p:sldId id="426" r:id="rId25"/>
    <p:sldId id="427" r:id="rId26"/>
    <p:sldId id="428" r:id="rId27"/>
    <p:sldId id="445" r:id="rId28"/>
    <p:sldId id="296" r:id="rId29"/>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2C64"/>
    <a:srgbClr val="FF3F77"/>
    <a:srgbClr val="C80840"/>
    <a:srgbClr val="687F97"/>
    <a:srgbClr val="4F4E4B"/>
    <a:srgbClr val="505050"/>
    <a:srgbClr val="4A4A4A"/>
    <a:srgbClr val="B4C5B1"/>
    <a:srgbClr val="D1E2DE"/>
    <a:srgbClr val="7991D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528" y="78"/>
      </p:cViewPr>
      <p:guideLst/>
    </p:cSldViewPr>
  </p:slideViewPr>
  <p:notesTextViewPr>
    <p:cViewPr>
      <p:scale>
        <a:sx n="1" d="1"/>
        <a:sy n="1" d="1"/>
      </p:scale>
      <p:origin x="0" y="0"/>
    </p:cViewPr>
  </p:notesTextViewPr>
  <p:gridSpacing cx="72000" cy="72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2022/11/17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2022/11/17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2022/11/17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0" y="3653790"/>
            <a:ext cx="12192000" cy="3204845"/>
          </a:xfrm>
          <a:prstGeom prst="rect">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pSp>
        <p:nvGrpSpPr>
          <p:cNvPr id="7" name="组合 6"/>
          <p:cNvGrpSpPr/>
          <p:nvPr/>
        </p:nvGrpSpPr>
        <p:grpSpPr>
          <a:xfrm>
            <a:off x="9335770" y="4001770"/>
            <a:ext cx="2160270" cy="2160270"/>
            <a:chOff x="10771" y="3397"/>
            <a:chExt cx="3402" cy="3402"/>
          </a:xfrm>
          <a:effectLst/>
        </p:grpSpPr>
        <p:sp>
          <p:nvSpPr>
            <p:cNvPr id="4" name="椭圆 3"/>
            <p:cNvSpPr/>
            <p:nvPr/>
          </p:nvSpPr>
          <p:spPr>
            <a:xfrm>
              <a:off x="10771" y="3397"/>
              <a:ext cx="3402" cy="3402"/>
            </a:xfrm>
            <a:prstGeom prst="ellipse">
              <a:avLst/>
            </a:prstGeom>
            <a:solidFill>
              <a:srgbClr val="727E7A"/>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6" name="文本框 5"/>
            <p:cNvSpPr txBox="1"/>
            <p:nvPr/>
          </p:nvSpPr>
          <p:spPr>
            <a:xfrm>
              <a:off x="10828" y="4137"/>
              <a:ext cx="3288" cy="2373"/>
            </a:xfrm>
            <a:prstGeom prst="rect">
              <a:avLst/>
            </a:prstGeom>
            <a:noFill/>
          </p:spPr>
          <p:txBody>
            <a:bodyPr wrap="square" rtlCol="0" anchor="ctr" anchorCtr="0">
              <a:spAutoFit/>
            </a:bodyPr>
            <a:lstStyle/>
            <a:p>
              <a:pPr algn="ctr"/>
              <a:r>
                <a:rPr lang="zh-CN" sz="2000" b="1">
                  <a:solidFill>
                    <a:schemeClr val="bg1"/>
                  </a:solidFill>
                  <a:latin typeface="Yu Mincho Demibold" panose="02020600000000000000" charset="-128"/>
                  <a:ea typeface="Yu Mincho Demibold" panose="02020600000000000000" charset="-128"/>
                  <a:sym typeface="+mn-ea"/>
                </a:rPr>
                <a:t>京都外国</a:t>
              </a:r>
              <a:r>
                <a:rPr lang="ja-JP" altLang="zh-CN" sz="2000" b="1">
                  <a:solidFill>
                    <a:schemeClr val="bg1"/>
                  </a:solidFill>
                  <a:latin typeface="Yu Mincho Demibold" panose="02020600000000000000" charset="-128"/>
                  <a:ea typeface="Yu Mincho Demibold" panose="02020600000000000000" charset="-128"/>
                  <a:sym typeface="+mn-ea"/>
                </a:rPr>
                <a:t>語</a:t>
              </a:r>
              <a:r>
                <a:rPr lang="zh-CN" sz="2000" b="1">
                  <a:solidFill>
                    <a:schemeClr val="bg1"/>
                  </a:solidFill>
                  <a:latin typeface="Yu Mincho Demibold" panose="02020600000000000000" charset="-128"/>
                  <a:ea typeface="Yu Mincho Demibold" panose="02020600000000000000" charset="-128"/>
                  <a:sym typeface="+mn-ea"/>
                </a:rPr>
                <a:t>大学大学院　博士</a:t>
              </a:r>
              <a:r>
                <a:rPr lang="ja-JP" altLang="zh-CN" sz="2000" b="1">
                  <a:solidFill>
                    <a:schemeClr val="bg1"/>
                  </a:solidFill>
                  <a:latin typeface="Yu Mincho Demibold" panose="02020600000000000000" charset="-128"/>
                  <a:ea typeface="Yu Mincho Demibold" panose="02020600000000000000" charset="-128"/>
                  <a:sym typeface="+mn-ea"/>
                </a:rPr>
                <a:t>前期</a:t>
              </a:r>
              <a:r>
                <a:rPr lang="zh-CN" sz="2000" b="1">
                  <a:solidFill>
                    <a:schemeClr val="bg1"/>
                  </a:solidFill>
                  <a:latin typeface="Yu Mincho Demibold" panose="02020600000000000000" charset="-128"/>
                  <a:ea typeface="Yu Mincho Demibold" panose="02020600000000000000" charset="-128"/>
                  <a:sym typeface="+mn-ea"/>
                </a:rPr>
                <a:t>課程</a:t>
              </a:r>
              <a:r>
                <a:rPr lang="ja-JP" altLang="en-US" b="1">
                  <a:solidFill>
                    <a:schemeClr val="bg1"/>
                  </a:solidFill>
                  <a:latin typeface="Yu Mincho Demibold" panose="02020600000000000000" charset="-128"/>
                  <a:ea typeface="Yu Mincho Demibold" panose="02020600000000000000" charset="-128"/>
                  <a:sym typeface="+mn-ea"/>
                </a:rPr>
                <a:t>二年生</a:t>
              </a:r>
              <a:endParaRPr lang="ja-JP" altLang="en-US">
                <a:solidFill>
                  <a:schemeClr val="bg1"/>
                </a:solidFill>
                <a:latin typeface="Yu Mincho Demibold" panose="02020600000000000000" charset="-128"/>
                <a:ea typeface="Yu Mincho Demibold" panose="02020600000000000000" charset="-128"/>
                <a:cs typeface="Yu Mincho Demibold" panose="02020600000000000000" charset="-128"/>
              </a:endParaRPr>
            </a:p>
            <a:p>
              <a:pPr algn="ctr"/>
              <a:r>
                <a:rPr lang="zh-CN" altLang="en-US" sz="3200">
                  <a:solidFill>
                    <a:schemeClr val="bg1"/>
                  </a:solidFill>
                  <a:latin typeface="Yu Mincho Demibold" panose="02020600000000000000" charset="-128"/>
                  <a:ea typeface="Yu Mincho Demibold" panose="02020600000000000000" charset="-128"/>
                  <a:cs typeface="Yu Mincho Demibold" panose="02020600000000000000" charset="-128"/>
                </a:rPr>
                <a:t>尚煜琛</a:t>
              </a:r>
            </a:p>
          </p:txBody>
        </p:sp>
      </p:grpSp>
      <p:sp>
        <p:nvSpPr>
          <p:cNvPr id="5" name="矩形 4"/>
          <p:cNvSpPr/>
          <p:nvPr/>
        </p:nvSpPr>
        <p:spPr>
          <a:xfrm>
            <a:off x="0" y="0"/>
            <a:ext cx="12192000" cy="3653155"/>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8" name="文本框 7"/>
          <p:cNvSpPr txBox="1"/>
          <p:nvPr/>
        </p:nvSpPr>
        <p:spPr>
          <a:xfrm>
            <a:off x="695960" y="926465"/>
            <a:ext cx="11019155" cy="1800225"/>
          </a:xfrm>
          <a:prstGeom prst="rect">
            <a:avLst/>
          </a:prstGeom>
          <a:noFill/>
        </p:spPr>
        <p:txBody>
          <a:bodyPr wrap="square" rtlCol="0" anchor="t">
            <a:noAutofit/>
          </a:bodyPr>
          <a:lstStyle/>
          <a:p>
            <a:pPr algn="ctr"/>
            <a:r>
              <a:rPr lang="zh-CN" altLang="en-US" sz="5400" b="1">
                <a:solidFill>
                  <a:schemeClr val="bg1"/>
                </a:solidFill>
                <a:latin typeface="Yu Mincho Demibold" panose="02020600000000000000" charset="-128"/>
                <a:ea typeface="Yu Mincho Demibold" panose="02020600000000000000" charset="-128"/>
                <a:sym typeface="+mn-ea"/>
              </a:rPr>
              <a:t>中国語</a:t>
            </a:r>
            <a:r>
              <a:rPr lang="ja-JP" altLang="zh-CN" sz="5400" b="1">
                <a:solidFill>
                  <a:schemeClr val="bg1"/>
                </a:solidFill>
                <a:latin typeface="Yu Mincho Demibold" panose="02020600000000000000" charset="-128"/>
                <a:ea typeface="Yu Mincho Demibold" panose="02020600000000000000" charset="-128"/>
                <a:sym typeface="+mn-ea"/>
              </a:rPr>
              <a:t>における</a:t>
            </a:r>
            <a:r>
              <a:rPr lang="zh-CN" altLang="en-US" sz="8000" b="1">
                <a:solidFill>
                  <a:schemeClr val="bg1"/>
                </a:solidFill>
                <a:latin typeface="Yu Mincho Demibold" panose="02020600000000000000" charset="-128"/>
                <a:ea typeface="Yu Mincho Demibold" panose="02020600000000000000" charset="-128"/>
                <a:sym typeface="+mn-ea"/>
              </a:rPr>
              <a:t>人</a:t>
            </a:r>
            <a:r>
              <a:rPr lang="zh-CN" altLang="en-US" sz="5400" b="1">
                <a:solidFill>
                  <a:schemeClr val="bg1"/>
                </a:solidFill>
                <a:latin typeface="Yu Mincho Demibold" panose="02020600000000000000" charset="-128"/>
                <a:ea typeface="Yu Mincho Demibold" panose="02020600000000000000" charset="-128"/>
                <a:sym typeface="+mn-ea"/>
              </a:rPr>
              <a:t>で終わる使役を表す形容詞の用い方の特徴の考察</a:t>
            </a:r>
          </a:p>
        </p:txBody>
      </p:sp>
      <p:sp>
        <p:nvSpPr>
          <p:cNvPr id="11" name="文本框 10"/>
          <p:cNvSpPr txBox="1"/>
          <p:nvPr/>
        </p:nvSpPr>
        <p:spPr>
          <a:xfrm>
            <a:off x="263525" y="4001770"/>
            <a:ext cx="8640000" cy="2160000"/>
          </a:xfrm>
          <a:prstGeom prst="rect">
            <a:avLst/>
          </a:prstGeom>
          <a:noFill/>
        </p:spPr>
        <p:txBody>
          <a:bodyPr wrap="square" rtlCol="0" anchor="ctr" anchorCtr="0">
            <a:noAutofit/>
          </a:bodyPr>
          <a:lstStyle/>
          <a:p>
            <a:pPr indent="229235" algn="ctr">
              <a:lnSpc>
                <a:spcPct val="125000"/>
              </a:lnSpc>
              <a:spcBef>
                <a:spcPts val="0"/>
              </a:spcBef>
              <a:spcAft>
                <a:spcPts val="0"/>
              </a:spcAft>
            </a:pPr>
            <a:r>
              <a:rPr lang="en-US" sz="3200" b="1">
                <a:solidFill>
                  <a:schemeClr val="bg1"/>
                </a:solidFill>
                <a:latin typeface="Yu Mincho Demibold" panose="02020600000000000000" charset="-128"/>
                <a:ea typeface="Yu Mincho Demibold" panose="02020600000000000000" charset="-128"/>
                <a:cs typeface="Yu Mincho Demibold" panose="02020600000000000000" charset="-128"/>
                <a:sym typeface="+mn-ea"/>
              </a:rPr>
              <a:t>―</a:t>
            </a:r>
            <a:r>
              <a:rPr lang="en-US" sz="3200" b="1">
                <a:solidFill>
                  <a:schemeClr val="bg1"/>
                </a:solidFill>
                <a:latin typeface="MS Mincho" panose="02020609040205080304" charset="-128"/>
                <a:ea typeface="MS Mincho" panose="02020609040205080304" charset="-128"/>
                <a:cs typeface="Yu Mincho Demibold" panose="02020600000000000000" charset="-128"/>
                <a:sym typeface="+mn-ea"/>
              </a:rPr>
              <a:t>“</a:t>
            </a:r>
            <a:r>
              <a:rPr lang="zh-CN" sz="3200" b="1">
                <a:solidFill>
                  <a:schemeClr val="bg1"/>
                </a:solidFill>
                <a:latin typeface="宋体" panose="02010600030101010101" pitchFamily="2" charset="-122"/>
                <a:ea typeface="宋体" panose="02010600030101010101" pitchFamily="2" charset="-122"/>
                <a:cs typeface="Yu Mincho Demibold" panose="02020600000000000000" charset="-128"/>
                <a:sym typeface="+mn-ea"/>
              </a:rPr>
              <a:t>感人</a:t>
            </a:r>
            <a:r>
              <a:rPr lang="en-US" sz="3200" b="1">
                <a:solidFill>
                  <a:schemeClr val="bg1"/>
                </a:solidFill>
                <a:latin typeface="MS Mincho" panose="02020609040205080304" charset="-128"/>
                <a:ea typeface="MS Mincho" panose="02020609040205080304" charset="-128"/>
                <a:cs typeface="Yu Mincho Demibold" panose="02020600000000000000" charset="-128"/>
                <a:sym typeface="+mn-ea"/>
              </a:rPr>
              <a:t>”“</a:t>
            </a:r>
            <a:r>
              <a:rPr lang="zh-CN" sz="3200" b="1">
                <a:solidFill>
                  <a:schemeClr val="bg1"/>
                </a:solidFill>
                <a:latin typeface="宋体" panose="02010600030101010101" pitchFamily="2" charset="-122"/>
                <a:ea typeface="宋体" panose="02010600030101010101" pitchFamily="2" charset="-122"/>
                <a:cs typeface="Yu Mincho Demibold" panose="02020600000000000000" charset="-128"/>
                <a:sym typeface="+mn-ea"/>
              </a:rPr>
              <a:t>动人</a:t>
            </a:r>
            <a:r>
              <a:rPr lang="en-US" sz="3200" b="1">
                <a:solidFill>
                  <a:schemeClr val="bg1"/>
                </a:solidFill>
                <a:latin typeface="MS Mincho" panose="02020609040205080304" charset="-128"/>
                <a:ea typeface="MS Mincho" panose="02020609040205080304" charset="-128"/>
                <a:cs typeface="Yu Mincho Demibold" panose="02020600000000000000" charset="-128"/>
                <a:sym typeface="+mn-ea"/>
              </a:rPr>
              <a:t>”</a:t>
            </a:r>
            <a:r>
              <a:rPr lang="zh-CN" sz="3200" b="1">
                <a:solidFill>
                  <a:schemeClr val="bg1"/>
                </a:solidFill>
                <a:latin typeface="Yu Mincho Demibold" panose="02020600000000000000" charset="-128"/>
                <a:ea typeface="Yu Mincho Demibold" panose="02020600000000000000" charset="-128"/>
                <a:cs typeface="Yu Mincho Demibold" panose="02020600000000000000" charset="-128"/>
                <a:sym typeface="+mn-ea"/>
              </a:rPr>
              <a:t>の歴史的変遷及び</a:t>
            </a:r>
          </a:p>
          <a:p>
            <a:pPr indent="229235" algn="ctr">
              <a:lnSpc>
                <a:spcPct val="125000"/>
              </a:lnSpc>
              <a:spcBef>
                <a:spcPts val="0"/>
              </a:spcBef>
              <a:spcAft>
                <a:spcPts val="0"/>
              </a:spcAft>
            </a:pPr>
            <a:r>
              <a:rPr lang="zh-CN" sz="3200" b="1">
                <a:solidFill>
                  <a:schemeClr val="bg1"/>
                </a:solidFill>
                <a:latin typeface="Yu Mincho Demibold" panose="02020600000000000000" charset="-128"/>
                <a:ea typeface="Yu Mincho Demibold" panose="02020600000000000000" charset="-128"/>
                <a:cs typeface="Yu Mincho Demibold" panose="02020600000000000000" charset="-128"/>
                <a:sym typeface="+mn-ea"/>
              </a:rPr>
              <a:t>日本語訳の特徴を考えて―</a:t>
            </a:r>
          </a:p>
        </p:txBody>
      </p:sp>
      <p:sp>
        <p:nvSpPr>
          <p:cNvPr id="15" name="十字星 14"/>
          <p:cNvSpPr/>
          <p:nvPr/>
        </p:nvSpPr>
        <p:spPr>
          <a:xfrm>
            <a:off x="6442075" y="1035685"/>
            <a:ext cx="360000" cy="360000"/>
          </a:xfrm>
          <a:prstGeom prst="star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P8</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漢代と南北朝時代の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漢代は『礼記』『荀子』の</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を含んだ文を引用したものが多い。</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善心。</a:t>
            </a:r>
            <a:r>
              <a:rPr sz="2100">
                <a:cs typeface="Yu Mincho Demibold" panose="02020600000000000000" charset="-128"/>
                <a:sym typeface="+mn-ea"/>
              </a:rPr>
              <a:t>/</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人を感化</a:t>
            </a:r>
            <a:r>
              <a:rPr lang="ja-JP"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させ</a:t>
            </a:r>
            <a:r>
              <a:rPr lang="ja-JP" sz="2100">
                <a:solidFill>
                  <a:schemeClr val="tx1"/>
                </a:solidFill>
                <a:latin typeface="Yu Mincho Demibold" panose="02020600000000000000" charset="-128"/>
                <a:ea typeface="Yu Mincho Demibold" panose="02020600000000000000"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その</a:t>
            </a:r>
            <a:r>
              <a:rPr lang="ja-JP" sz="2100">
                <a:latin typeface="Yu Mincho Demibold" panose="02020600000000000000" charset="-128"/>
                <a:ea typeface="Yu Mincho Demibold" panose="02020600000000000000" charset="-128"/>
                <a:cs typeface="Yu Mincho Demibold" panose="02020600000000000000" charset="-128"/>
                <a:sym typeface="+mn-ea"/>
              </a:rPr>
              <a:t>人の</a:t>
            </a:r>
            <a:r>
              <a:rPr sz="2100">
                <a:latin typeface="Yu Mincho Demibold" panose="02020600000000000000" charset="-128"/>
                <a:ea typeface="Yu Mincho Demibold" panose="02020600000000000000" charset="-128"/>
                <a:cs typeface="Yu Mincho Demibold" panose="02020600000000000000" charset="-128"/>
                <a:sym typeface="+mn-ea"/>
              </a:rPr>
              <a:t>心を優しくさせる。</a:t>
            </a:r>
            <a:r>
              <a:rPr sz="2100" b="1">
                <a:latin typeface="宋体" panose="02010600030101010101" pitchFamily="2" charset="-122"/>
                <a:ea typeface="宋体" panose="02010600030101010101" pitchFamily="2" charset="-122"/>
                <a:cs typeface="Yu Mincho Demibold" panose="02020600000000000000" charset="-128"/>
                <a:sym typeface="+mn-ea"/>
              </a:rPr>
              <a:t>《风俗通义》（声音・琴）</a:t>
            </a:r>
            <a:endParaRPr sz="2100">
              <a:cs typeface="Yu Mincho Demibold" panose="02020600000000000000" charset="-128"/>
              <a:sym typeface="+mn-ea"/>
            </a:endParaRP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上記のような表現もあるが、その意味は『易伝』『礼記』『荀子』の</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感人心</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と同じであると考えられる。</a:t>
            </a:r>
          </a:p>
          <a:p>
            <a:pPr indent="139700" fontAlgn="auto">
              <a:lnSpc>
                <a:spcPct val="150000"/>
              </a:lnSpc>
            </a:pPr>
            <a:r>
              <a:rPr lang="en-US" altLang="ja-JP" sz="2100">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歌哭，众人之所能为也，一发声，入人耳，</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感人心</a:t>
            </a:r>
            <a:r>
              <a:rPr sz="2100" b="1">
                <a:latin typeface="宋体" panose="02010600030101010101" pitchFamily="2" charset="-122"/>
                <a:ea typeface="宋体" panose="02010600030101010101" pitchFamily="2" charset="-122"/>
                <a:cs typeface="Yu Mincho Demibold" panose="02020600000000000000" charset="-128"/>
                <a:sym typeface="+mn-ea"/>
              </a:rPr>
              <a:t>，情之至者也。</a:t>
            </a:r>
            <a:r>
              <a:rPr sz="2100">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歌うと泣く。そういう二つのことは誰でも出来るが声を出し人の耳に響かせ、</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他人を感動させる</a:t>
            </a:r>
            <a:r>
              <a:rPr sz="2100">
                <a:latin typeface="Yu Mincho Demibold" panose="02020600000000000000" charset="-128"/>
                <a:ea typeface="Yu Mincho Demibold" panose="02020600000000000000" charset="-128"/>
                <a:cs typeface="Yu Mincho Demibold" panose="02020600000000000000" charset="-128"/>
                <a:sym typeface="+mn-ea"/>
              </a:rPr>
              <a:t>のは、感情がなかったならばできぬものだ。</a:t>
            </a:r>
            <a:r>
              <a:rPr sz="2100" b="1">
                <a:latin typeface="宋体" panose="02010600030101010101" pitchFamily="2" charset="-122"/>
                <a:ea typeface="宋体" panose="02010600030101010101" pitchFamily="2" charset="-122"/>
                <a:cs typeface="Yu Mincho Demibold" panose="02020600000000000000" charset="-128"/>
                <a:sym typeface="+mn-ea"/>
              </a:rPr>
              <a:t>《淮南子》（缪称训）</a:t>
            </a: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丝桐</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感人情</a:t>
            </a:r>
            <a:r>
              <a:rPr sz="2100" b="1">
                <a:latin typeface="宋体" panose="02010600030101010101" pitchFamily="2" charset="-122"/>
                <a:ea typeface="宋体" panose="02010600030101010101" pitchFamily="2" charset="-122"/>
                <a:cs typeface="Yu Mincho Demibold" panose="02020600000000000000" charset="-128"/>
                <a:sym typeface="+mn-ea"/>
              </a:rPr>
              <a:t>，为我发悲音。</a:t>
            </a:r>
            <a:r>
              <a:rPr sz="2100">
                <a:latin typeface="Yu Mincho Demibold" panose="02020600000000000000" charset="-128"/>
                <a:ea typeface="Yu Mincho Demibold" panose="02020600000000000000" charset="-128"/>
                <a:cs typeface="Yu Mincho Demibold" panose="02020600000000000000" charset="-128"/>
                <a:sym typeface="+mn-ea"/>
              </a:rPr>
              <a:t>/琴は</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我の気持ちを読み取っている</a:t>
            </a:r>
            <a:r>
              <a:rPr sz="2100">
                <a:latin typeface="Yu Mincho Demibold" panose="02020600000000000000" charset="-128"/>
                <a:ea typeface="Yu Mincho Demibold" panose="02020600000000000000" charset="-128"/>
                <a:cs typeface="Yu Mincho Demibold" panose="02020600000000000000" charset="-128"/>
                <a:sym typeface="+mn-ea"/>
              </a:rPr>
              <a:t>ように、悲しい郷の音を出してくれる。</a:t>
            </a:r>
            <a:r>
              <a:rPr sz="2100" b="1">
                <a:latin typeface="宋体" panose="02010600030101010101" pitchFamily="2" charset="-122"/>
                <a:ea typeface="宋体" panose="02010600030101010101" pitchFamily="2" charset="-122"/>
                <a:cs typeface="Yu Mincho Demibold" panose="02020600000000000000" charset="-128"/>
                <a:sym typeface="+mn-ea"/>
              </a:rPr>
              <a:t>《七哀诗》</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P9</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漢代と南北朝時代の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787270" y="917595"/>
            <a:ext cx="10800000" cy="5400000"/>
          </a:xfrm>
          <a:prstGeom prst="rect">
            <a:avLst/>
          </a:prstGeom>
          <a:noFill/>
          <a:ln w="9525">
            <a:noFill/>
          </a:ln>
        </p:spPr>
        <p:txBody>
          <a:bodyPr wrap="square">
            <a:noAutofit/>
          </a:bodyPr>
          <a:lstStyle/>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後漢・許慎の『説文解字』における</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宋体" panose="02010600030101010101" pitchFamily="2" charset="-122"/>
                <a:sym typeface="+mn-ea"/>
              </a:rPr>
              <a:t>感</a:t>
            </a:r>
            <a:r>
              <a:rPr sz="2100" b="1">
                <a:latin typeface="MS Mincho" panose="02020609040205080304" charset="-128"/>
                <a:ea typeface="MS Mincho" panose="02020609040205080304" charset="-128"/>
                <a:cs typeface="宋体" panose="02010600030101010101" pitchFamily="2" charset="-122"/>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の解釈も</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が「感動させる」の使役的意味へ変化していく傾向を示すものである。</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a:t>
            </a:r>
            <a:r>
              <a:rPr sz="2100">
                <a:solidFill>
                  <a:srgbClr val="EC2C64"/>
                </a:solidFill>
                <a:latin typeface="宋体" panose="02010600030101010101" pitchFamily="2" charset="-122"/>
                <a:ea typeface="宋体" panose="02010600030101010101" pitchFamily="2" charset="-122"/>
                <a:cs typeface="Yu Mincho Demibold" panose="02020600000000000000" charset="-128"/>
                <a:sym typeface="+mn-ea"/>
              </a:rPr>
              <a:t>：</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动人心也</a:t>
            </a:r>
            <a:r>
              <a:rPr sz="2100">
                <a:latin typeface="Yu Mincho Demibold" panose="02020600000000000000" charset="-128"/>
                <a:ea typeface="Yu Mincho Demibold" panose="02020600000000000000" charset="-128"/>
                <a:cs typeface="Yu Mincho Demibold" panose="02020600000000000000" charset="-128"/>
                <a:sym typeface="+mn-ea"/>
              </a:rPr>
              <a:t>（</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とは、</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人の心を動かす</a:t>
            </a:r>
            <a:r>
              <a:rPr sz="2100">
                <a:latin typeface="Yu Mincho Demibold" panose="02020600000000000000" charset="-128"/>
                <a:ea typeface="Yu Mincho Demibold" panose="02020600000000000000" charset="-128"/>
                <a:cs typeface="Yu Mincho Demibold" panose="02020600000000000000" charset="-128"/>
                <a:sym typeface="+mn-ea"/>
              </a:rPr>
              <a:t>という意味である）。</a:t>
            </a:r>
            <a:r>
              <a:rPr sz="2100" b="1">
                <a:latin typeface="宋体" panose="02010600030101010101" pitchFamily="2" charset="-122"/>
                <a:ea typeface="宋体" panose="02010600030101010101" pitchFamily="2" charset="-122"/>
                <a:cs typeface="Yu Mincho Demibold" panose="02020600000000000000" charset="-128"/>
                <a:sym typeface="+mn-ea"/>
              </a:rPr>
              <a:t>《説文解字》</a:t>
            </a:r>
            <a:r>
              <a:rPr sz="2100">
                <a:latin typeface="Yu Mincho Demibold" panose="02020600000000000000" charset="-128"/>
                <a:ea typeface="Yu Mincho Demibold" panose="02020600000000000000" charset="-128"/>
                <a:cs typeface="Yu Mincho Demibold" panose="02020600000000000000" charset="-128"/>
                <a:sym typeface="+mn-ea"/>
              </a:rPr>
              <a:t>（第十下・心部）</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漢代以後の三国時代では、宋代の『太平御覧』に収録されている孫権の話と、曹丕による『列異伝』にも“</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Yu Mincho Demibold" panose="02020600000000000000" charset="-128"/>
                <a:ea typeface="Yu Mincho Demibold" panose="02020600000000000000" charset="-128"/>
                <a:cs typeface="Yu Mincho Demibold" panose="02020600000000000000" charset="-128"/>
                <a:sym typeface="+mn-ea"/>
              </a:rPr>
              <a:t>”という表現が出てくる。</a:t>
            </a: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此神女也，愁貌尚能</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，况在欢乐！</a:t>
            </a:r>
            <a:r>
              <a:rPr sz="2100">
                <a:latin typeface="Yu Mincho Demibold" panose="02020600000000000000" charset="-128"/>
                <a:ea typeface="Yu Mincho Demibold" panose="02020600000000000000" charset="-128"/>
                <a:cs typeface="Yu Mincho Demibold" panose="02020600000000000000" charset="-128"/>
                <a:sym typeface="+mn-ea"/>
              </a:rPr>
              <a:t>/仙女のような美しい女だ！哀愁を帯びた表情だけで</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人を魅了する</a:t>
            </a:r>
            <a:r>
              <a:rPr sz="2100">
                <a:latin typeface="Yu Mincho Demibold" panose="02020600000000000000" charset="-128"/>
                <a:ea typeface="Yu Mincho Demibold" panose="02020600000000000000" charset="-128"/>
                <a:cs typeface="Yu Mincho Demibold" panose="02020600000000000000" charset="-128"/>
                <a:sym typeface="+mn-ea"/>
              </a:rPr>
              <a:t>、ましてや笑顔は言うまでもない。</a:t>
            </a:r>
            <a:r>
              <a:rPr sz="2100" b="1">
                <a:latin typeface="宋体" panose="02010600030101010101" pitchFamily="2" charset="-122"/>
                <a:ea typeface="宋体" panose="02010600030101010101" pitchFamily="2" charset="-122"/>
                <a:cs typeface="Yu Mincho Demibold" panose="02020600000000000000" charset="-128"/>
                <a:sym typeface="+mn-ea"/>
              </a:rPr>
              <a:t>《太平御览》</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P10</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晋代と唐代の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西晋の『三国志』、『裴希声侍中嵇侯碑』と東晋の『懐春賦』、『秋夜』、『懐帰謡』、『断酒戒』にも</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が使われてい</a:t>
            </a:r>
            <a:r>
              <a:rPr lang="ja-JP" sz="2100">
                <a:latin typeface="Yu Mincho Demibold" panose="02020600000000000000" charset="-128"/>
                <a:ea typeface="Yu Mincho Demibold" panose="02020600000000000000" charset="-128"/>
                <a:cs typeface="Yu Mincho Demibold" panose="02020600000000000000" charset="-128"/>
                <a:sym typeface="+mn-ea"/>
              </a:rPr>
              <a:t>た</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西晋の『三国志』、『裴希声侍中嵇侯碑』には、</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感人神</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の用法が見られる。</a:t>
            </a:r>
          </a:p>
          <a:p>
            <a:pPr indent="139700" fontAlgn="auto">
              <a:lnSpc>
                <a:spcPct val="150000"/>
              </a:lnSpc>
            </a:pPr>
            <a:r>
              <a:rPr lang="en-US" sz="2100" b="1">
                <a:latin typeface="宋体" panose="02010600030101010101" pitchFamily="2" charset="-122"/>
                <a:ea typeface="宋体" panose="02010600030101010101" pitchFamily="2" charset="-122"/>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惠风横被，化</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感人神</a:t>
            </a:r>
            <a:r>
              <a:rPr sz="2100" b="1">
                <a:latin typeface="宋体" panose="02010600030101010101" pitchFamily="2" charset="-122"/>
                <a:ea typeface="宋体" panose="02010600030101010101" pitchFamily="2" charset="-122"/>
                <a:cs typeface="Yu Mincho Demibold" panose="02020600000000000000" charset="-128"/>
                <a:sym typeface="+mn-ea"/>
              </a:rPr>
              <a:t>，遂凭天威，招合遗散。</a:t>
            </a:r>
            <a:r>
              <a:rPr sz="2100">
                <a:latin typeface="Yu Mincho Demibold" panose="02020600000000000000" charset="-128"/>
                <a:ea typeface="Yu Mincho Demibold" panose="02020600000000000000" charset="-128"/>
                <a:cs typeface="Yu Mincho Demibold" panose="02020600000000000000" charset="-128"/>
                <a:sym typeface="+mn-ea"/>
              </a:rPr>
              <a:t>/その恩恵は風の如く地元を吹き、</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人と神を感動させる</a:t>
            </a:r>
            <a:r>
              <a:rPr sz="2100">
                <a:latin typeface="Yu Mincho Demibold" panose="02020600000000000000" charset="-128"/>
                <a:ea typeface="Yu Mincho Demibold" panose="02020600000000000000" charset="-128"/>
                <a:cs typeface="Yu Mincho Demibold" panose="02020600000000000000" charset="-128"/>
                <a:sym typeface="+mn-ea"/>
              </a:rPr>
              <a:t>教化の功があり、遂に天子の名望をかりて流民を集めた。</a:t>
            </a:r>
            <a:r>
              <a:rPr sz="2100" b="1">
                <a:latin typeface="宋体" panose="02010600030101010101" pitchFamily="2" charset="-122"/>
                <a:ea typeface="宋体" panose="02010600030101010101" pitchFamily="2" charset="-122"/>
                <a:cs typeface="Yu Mincho Demibold" panose="02020600000000000000" charset="-128"/>
                <a:sym typeface="+mn-ea"/>
              </a:rPr>
              <a:t>《三国志》（吴书十六・陆凯传）</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b="1">
                <a:latin typeface="宋体" panose="02010600030101010101" pitchFamily="2" charset="-122"/>
                <a:ea typeface="宋体" panose="02010600030101010101" pitchFamily="2" charset="-122"/>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忠诚</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感人神</a:t>
            </a:r>
            <a:r>
              <a:rPr sz="2100" b="1">
                <a:latin typeface="宋体" panose="02010600030101010101" pitchFamily="2" charset="-122"/>
                <a:ea typeface="宋体" panose="02010600030101010101" pitchFamily="2" charset="-122"/>
                <a:cs typeface="Yu Mincho Demibold" panose="02020600000000000000" charset="-128"/>
                <a:sym typeface="+mn-ea"/>
              </a:rPr>
              <a:t>，义声震四海。</a:t>
            </a:r>
            <a:r>
              <a:rPr sz="2100">
                <a:latin typeface="Yu Mincho Demibold" panose="02020600000000000000" charset="-128"/>
                <a:ea typeface="Yu Mincho Demibold" panose="02020600000000000000" charset="-128"/>
                <a:cs typeface="Yu Mincho Demibold" panose="02020600000000000000" charset="-128"/>
                <a:sym typeface="+mn-ea"/>
              </a:rPr>
              <a:t>/</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神明まで感動させる</a:t>
            </a:r>
            <a:r>
              <a:rPr sz="2100">
                <a:latin typeface="Yu Mincho Demibold" panose="02020600000000000000" charset="-128"/>
                <a:ea typeface="Yu Mincho Demibold" panose="02020600000000000000" charset="-128"/>
                <a:cs typeface="Yu Mincho Demibold" panose="02020600000000000000" charset="-128"/>
                <a:sym typeface="+mn-ea"/>
              </a:rPr>
              <a:t>その忠義は、天下に広く知られている。</a:t>
            </a:r>
            <a:r>
              <a:rPr sz="2100" b="1">
                <a:latin typeface="宋体" panose="02010600030101010101" pitchFamily="2" charset="-122"/>
                <a:ea typeface="宋体" panose="02010600030101010101" pitchFamily="2" charset="-122"/>
                <a:cs typeface="Yu Mincho Demibold" panose="02020600000000000000" charset="-128"/>
                <a:sym typeface="+mn-ea"/>
              </a:rPr>
              <a:t>《裴希声侍中嵇侯碑》</a:t>
            </a:r>
          </a:p>
          <a:p>
            <a:pPr indent="139700" fontAlgn="auto">
              <a:lnSpc>
                <a:spcPct val="150000"/>
              </a:lnSpc>
            </a:pPr>
            <a:r>
              <a:rPr lang="en-US" sz="2100" b="1">
                <a:latin typeface="宋体" panose="02010600030101010101" pitchFamily="2" charset="-122"/>
                <a:ea typeface="宋体" panose="02010600030101010101" pitchFamily="2" charset="-122"/>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夫荣雕之</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，犹色象之在镜。</a:t>
            </a:r>
            <a:r>
              <a:rPr sz="2100">
                <a:latin typeface="Yu Mincho Demibold" panose="02020600000000000000" charset="-128"/>
                <a:ea typeface="Yu Mincho Demibold" panose="02020600000000000000" charset="-128"/>
                <a:cs typeface="Yu Mincho Demibold" panose="02020600000000000000" charset="-128"/>
                <a:sym typeface="+mn-ea"/>
              </a:rPr>
              <a:t>/</a:t>
            </a:r>
            <a:r>
              <a:rPr lang="ja-JP" sz="2100">
                <a:latin typeface="Yu Mincho Demibold" panose="02020600000000000000" charset="-128"/>
                <a:ea typeface="Yu Mincho Demibold" panose="02020600000000000000" charset="-128"/>
                <a:cs typeface="Yu Mincho Demibold" panose="02020600000000000000" charset="-128"/>
                <a:sym typeface="+mn-ea"/>
              </a:rPr>
              <a:t>（</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しみじみとさせる</a:t>
            </a:r>
            <a:r>
              <a:rPr lang="ja-JP" sz="2100">
                <a:latin typeface="Yu Mincho Demibold" panose="02020600000000000000" charset="-128"/>
                <a:ea typeface="Yu Mincho Demibold" panose="02020600000000000000"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《怀春赋》</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P11</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晋代と唐代の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唐の時代において、</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は古文や唐詩によく使われていた。下記の二つの用法に分けることができる。</a:t>
            </a: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①「感化する」の意味を表す。作者が『礼記』を引用し、音楽が人に与える影響を説明する文に用いられる。下記の例がそれである。</a:t>
            </a: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夫音声能</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，自然之道也。</a:t>
            </a:r>
            <a:r>
              <a:rPr sz="2100">
                <a:latin typeface="Yu Mincho Demibold" panose="02020600000000000000" charset="-128"/>
                <a:ea typeface="Yu Mincho Demibold" panose="02020600000000000000" charset="-128"/>
                <a:cs typeface="Yu Mincho Demibold" panose="02020600000000000000" charset="-128"/>
                <a:sym typeface="+mn-ea"/>
              </a:rPr>
              <a:t>/音が</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人を感化させる</a:t>
            </a:r>
            <a:r>
              <a:rPr sz="2100">
                <a:latin typeface="Yu Mincho Demibold" panose="02020600000000000000" charset="-128"/>
                <a:ea typeface="Yu Mincho Demibold" panose="02020600000000000000" charset="-128"/>
                <a:cs typeface="Yu Mincho Demibold" panose="02020600000000000000" charset="-128"/>
                <a:sym typeface="+mn-ea"/>
              </a:rPr>
              <a:t>のは、自然である。</a:t>
            </a:r>
            <a:r>
              <a:rPr sz="2100" b="1">
                <a:latin typeface="宋体" panose="02010600030101010101" pitchFamily="2" charset="-122"/>
                <a:ea typeface="宋体" panose="02010600030101010101" pitchFamily="2" charset="-122"/>
                <a:cs typeface="宋体" panose="02010600030101010101" pitchFamily="2" charset="-122"/>
                <a:sym typeface="+mn-ea"/>
              </a:rPr>
              <a:t>《通典》（乐三·历代制造）</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②『三国志』に出る用法に近く、動詞</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人情</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や</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人神</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で、「感動させる」の意味を表す</a:t>
            </a:r>
            <a:r>
              <a:rPr lang="ja-JP" sz="2100">
                <a:latin typeface="Yu Mincho Demibold" panose="02020600000000000000" charset="-128"/>
                <a:ea typeface="Yu Mincho Demibold" panose="02020600000000000000" charset="-128"/>
                <a:cs typeface="Yu Mincho Demibold" panose="02020600000000000000" charset="-128"/>
                <a:sym typeface="+mn-ea"/>
              </a:rPr>
              <a:t>。</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b="1">
                <a:latin typeface="宋体" panose="02010600030101010101" pitchFamily="2" charset="-122"/>
                <a:ea typeface="宋体" panose="02010600030101010101" pitchFamily="2" charset="-122"/>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臣闻作乐崇德，以</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感人神</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/臣は、楽を作ることで帝王の功を歌い上げ、</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人と神も感動させる</a:t>
            </a:r>
            <a:r>
              <a:rPr sz="2100">
                <a:latin typeface="Yu Mincho Demibold" panose="02020600000000000000" charset="-128"/>
                <a:ea typeface="Yu Mincho Demibold" panose="02020600000000000000" charset="-128"/>
                <a:cs typeface="Yu Mincho Demibold" panose="02020600000000000000" charset="-128"/>
                <a:sym typeface="+mn-ea"/>
              </a:rPr>
              <a:t>ことができると聞いたことがある。</a:t>
            </a:r>
            <a:r>
              <a:rPr sz="2100" b="1">
                <a:latin typeface="宋体" panose="02010600030101010101" pitchFamily="2" charset="-122"/>
                <a:ea typeface="宋体" panose="02010600030101010101" pitchFamily="2" charset="-122"/>
                <a:cs typeface="宋体" panose="02010600030101010101" pitchFamily="2" charset="-122"/>
                <a:sym typeface="+mn-ea"/>
              </a:rPr>
              <a:t>《通典》（乐七·东宫宴会奏金石轩悬及女乐等议）</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P12</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晋代と唐代の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文末に置かれるのが</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Yu Mincho Demibold" panose="02020600000000000000" charset="-128"/>
                <a:ea typeface="Yu Mincho Demibold" panose="02020600000000000000" charset="-128"/>
                <a:cs typeface="Yu Mincho Demibold" panose="02020600000000000000" charset="-128"/>
                <a:sym typeface="+mn-ea"/>
              </a:rPr>
              <a:t> X</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（X は</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心</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情</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深</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意</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などの成分）ではなく、</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だけである唐詩は下記の二作である。</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温和乍扇物，煦妪偏</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/天候がよいで扇を使うにちょうどよく、周りが暖かくて最も</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人を気持ちよくさせる</a:t>
            </a:r>
            <a:r>
              <a:rPr sz="2100">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宋体" panose="02010600030101010101" pitchFamily="2" charset="-122"/>
                <a:sym typeface="+mn-ea"/>
              </a:rPr>
              <a:t>《全唐诗》（卷三百四十七·赋得春风扇微和）</a:t>
            </a: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古称浮磬出泗滨，立辨致死声</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/泗浜の石で作られた磬があって、君子がその</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心に響くような</a:t>
            </a:r>
            <a:r>
              <a:rPr sz="2100">
                <a:latin typeface="Yu Mincho Demibold" panose="02020600000000000000" charset="-128"/>
                <a:ea typeface="Yu Mincho Demibold" panose="02020600000000000000" charset="-128"/>
                <a:cs typeface="Yu Mincho Demibold" panose="02020600000000000000" charset="-128"/>
                <a:sym typeface="+mn-ea"/>
              </a:rPr>
              <a:t>声を聞いて、節操と義行を知り、国の為に犠牲になることをもいとわない覚悟ができたこともあったという。</a:t>
            </a:r>
            <a:r>
              <a:rPr sz="2100" b="1">
                <a:latin typeface="宋体" panose="02010600030101010101" pitchFamily="2" charset="-122"/>
                <a:ea typeface="宋体" panose="02010600030101010101" pitchFamily="2" charset="-122"/>
                <a:cs typeface="宋体" panose="02010600030101010101" pitchFamily="2" charset="-122"/>
                <a:sym typeface="+mn-ea"/>
              </a:rPr>
              <a:t>《全唐诗》（卷四百二十六·华原磬－刺乐工非其人也）</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先の例とは異なり、『華原磬－刺楽工非其人也』の</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は音楽を修飾し、形容詞の特徴を持つものである。</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P13</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宋代と元代の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宋になると、</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「註</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疏の学</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が盛んに行われたため、当時の儒家学者が孔子及びその後学の論述を引用し、自身による論述を加えることが多かった。</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b="1">
                <a:latin typeface="宋体" panose="02010600030101010101" pitchFamily="2" charset="-122"/>
                <a:ea typeface="宋体" panose="02010600030101010101" pitchFamily="2" charset="-122"/>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其仁德</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如此。</a:t>
            </a:r>
            <a:r>
              <a:rPr sz="2100">
                <a:latin typeface="Yu Mincho Demibold" panose="02020600000000000000" charset="-128"/>
                <a:ea typeface="Yu Mincho Demibold" panose="02020600000000000000" charset="-128"/>
                <a:cs typeface="Yu Mincho Demibold" panose="02020600000000000000" charset="-128"/>
                <a:sym typeface="+mn-ea"/>
              </a:rPr>
              <a:t>/その仁徳はかくも</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人を感動させる</a:t>
            </a:r>
            <a:r>
              <a:rPr sz="2100">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宋体" panose="02010600030101010101" pitchFamily="2" charset="-122"/>
                <a:sym typeface="+mn-ea"/>
              </a:rPr>
              <a:t>《太平御览》（居处部十九·市）</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宋代新儒家の代表的人物である朱熹とその弟子の論述をまとめた『朱子語類』でも</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が多く用いられていた。これも</a:t>
            </a:r>
            <a:r>
              <a:rPr lang="ja-JP" sz="2100">
                <a:latin typeface="Yu Mincho Demibold" panose="02020600000000000000" charset="-128"/>
                <a:ea typeface="Yu Mincho Demibold" panose="02020600000000000000" charset="-128"/>
                <a:cs typeface="Yu Mincho Demibold" panose="02020600000000000000" charset="-128"/>
                <a:sym typeface="+mn-ea"/>
              </a:rPr>
              <a:t>「</a:t>
            </a:r>
            <a:r>
              <a:rPr lang="ja-JP" sz="2100">
                <a:solidFill>
                  <a:schemeClr val="tx1"/>
                </a:solidFill>
                <a:latin typeface="Yu Mincho Demibold" panose="02020600000000000000" charset="-128"/>
                <a:ea typeface="Yu Mincho Demibold" panose="02020600000000000000" charset="-128"/>
                <a:cs typeface="Yu Mincho Demibold" panose="02020600000000000000" charset="-128"/>
                <a:sym typeface="+mn-ea"/>
              </a:rPr>
              <a:t>註</a:t>
            </a:r>
            <a:r>
              <a:rPr sz="2100">
                <a:latin typeface="Yu Mincho Demibold" panose="02020600000000000000" charset="-128"/>
                <a:ea typeface="Yu Mincho Demibold" panose="02020600000000000000" charset="-128"/>
                <a:cs typeface="Yu Mincho Demibold" panose="02020600000000000000" charset="-128"/>
                <a:sym typeface="+mn-ea"/>
              </a:rPr>
              <a:t>疏の学</a:t>
            </a:r>
            <a:r>
              <a:rPr lang="ja-JP" sz="2100">
                <a:latin typeface="Yu Mincho Demibold" panose="02020600000000000000" charset="-128"/>
                <a:ea typeface="Yu Mincho Demibold" panose="02020600000000000000"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からの影響だと考えられる。</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また宋代には、</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を用いて書学（書法）の素晴らしさを褒める用法も見られる。</a:t>
            </a:r>
          </a:p>
          <a:p>
            <a:pPr indent="139700" fontAlgn="auto">
              <a:lnSpc>
                <a:spcPct val="150000"/>
              </a:lnSpc>
            </a:pPr>
            <a:r>
              <a:rPr lang="en-US" sz="2100" b="1">
                <a:latin typeface="宋体" panose="02010600030101010101" pitchFamily="2" charset="-122"/>
                <a:ea typeface="宋体" panose="02010600030101010101" pitchFamily="2" charset="-122"/>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慈恩寺塔有荆叔所题一绝句，字极小而端劲，</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最为感人</a:t>
            </a:r>
            <a:r>
              <a:rPr sz="2100" b="1">
                <a:latin typeface="宋体" panose="02010600030101010101" pitchFamily="2" charset="-122"/>
                <a:ea typeface="宋体" panose="02010600030101010101" pitchFamily="2" charset="-122"/>
                <a:cs typeface="Yu Mincho Demibold" panose="02020600000000000000" charset="-128"/>
                <a:sym typeface="+mn-ea"/>
              </a:rPr>
              <a:t>。</a:t>
            </a:r>
            <a:r>
              <a:rPr lang="ja-JP" sz="2100">
                <a:latin typeface="Yu Mincho Demibold" panose="02020600000000000000" charset="-128"/>
                <a:ea typeface="Yu Mincho Demibold" panose="02020600000000000000" charset="-128"/>
                <a:cs typeface="Yu Mincho Demibold" panose="02020600000000000000" charset="-128"/>
                <a:sym typeface="+mn-ea"/>
              </a:rPr>
              <a:t>（</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とても味があって、人々を感心させる</a:t>
            </a:r>
            <a:r>
              <a:rPr sz="2100">
                <a:latin typeface="Yu Mincho Demibold" panose="02020600000000000000" charset="-128"/>
                <a:ea typeface="Yu Mincho Demibold" panose="02020600000000000000" charset="-128"/>
                <a:cs typeface="Yu Mincho Demibold" panose="02020600000000000000" charset="-128"/>
                <a:sym typeface="+mn-ea"/>
              </a:rPr>
              <a:t>。</a:t>
            </a:r>
            <a:r>
              <a:rPr lang="ja-JP" sz="2100">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宋体" panose="02010600030101010101" pitchFamily="2" charset="-122"/>
                <a:sym typeface="+mn-ea"/>
              </a:rPr>
              <a:t>《容斋随笔》（容斋五笔·卷七）</a:t>
            </a: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現代中国語</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の用法①で提示した日本語訳として考えられる「人々を感心させる」の意味と近い一例である。</a:t>
            </a:r>
          </a:p>
          <a:p>
            <a:pPr indent="139700" fontAlgn="auto">
              <a:lnSpc>
                <a:spcPct val="150000"/>
              </a:lnSpc>
            </a:pP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P14</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明代の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chor="ctr" anchorCtr="0">
            <a:noAutofit/>
          </a:bodyPr>
          <a:lstStyle/>
          <a:p>
            <a:pPr indent="139700" fontAlgn="auto">
              <a:lnSpc>
                <a:spcPct val="150000"/>
              </a:lnSpc>
            </a:pPr>
            <a:r>
              <a:rPr lang="en-US" sz="2400" b="1">
                <a:latin typeface="宋体" panose="02010600030101010101" pitchFamily="2" charset="-122"/>
                <a:ea typeface="宋体" panose="02010600030101010101" pitchFamily="2" charset="-122"/>
                <a:cs typeface="Yu Mincho Demibold" panose="02020600000000000000" charset="-128"/>
                <a:sym typeface="+mn-ea"/>
              </a:rPr>
              <a:t> </a:t>
            </a:r>
            <a:r>
              <a:rPr sz="24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400" b="1">
                <a:latin typeface="宋体" panose="02010600030101010101" pitchFamily="2" charset="-122"/>
                <a:ea typeface="宋体" panose="02010600030101010101" pitchFamily="2" charset="-122"/>
                <a:cs typeface="Yu Mincho Demibold" panose="02020600000000000000" charset="-128"/>
                <a:sym typeface="+mn-ea"/>
              </a:rPr>
              <a:t>我闻诗可</a:t>
            </a:r>
            <a:r>
              <a:rPr sz="24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400" b="1">
                <a:latin typeface="宋体" panose="02010600030101010101" pitchFamily="2" charset="-122"/>
                <a:ea typeface="宋体" panose="02010600030101010101" pitchFamily="2" charset="-122"/>
                <a:cs typeface="Yu Mincho Demibold" panose="02020600000000000000" charset="-128"/>
                <a:sym typeface="+mn-ea"/>
              </a:rPr>
              <a:t>，我今做一首诗与你，你到帅府首唱此词，韩公英雄气魄，必然感动。</a:t>
            </a:r>
            <a:r>
              <a:rPr sz="2400">
                <a:latin typeface="Yu Mincho Demibold" panose="02020600000000000000" charset="-128"/>
                <a:ea typeface="Yu Mincho Demibold" panose="02020600000000000000" charset="-128"/>
                <a:cs typeface="Yu Mincho Demibold" panose="02020600000000000000" charset="-128"/>
                <a:sym typeface="+mn-ea"/>
              </a:rPr>
              <a:t>/詩は</a:t>
            </a:r>
            <a:r>
              <a:rPr sz="24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人々を感心させる</a:t>
            </a:r>
            <a:r>
              <a:rPr sz="2400">
                <a:latin typeface="Yu Mincho Demibold" panose="02020600000000000000" charset="-128"/>
                <a:ea typeface="Yu Mincho Demibold" panose="02020600000000000000" charset="-128"/>
                <a:cs typeface="Yu Mincho Demibold" panose="02020600000000000000" charset="-128"/>
                <a:sym typeface="+mn-ea"/>
              </a:rPr>
              <a:t>ことができると聞いている。今書いてやる。将軍のところへ行って、その詞を歌ってみよう、韓公は英雄の器があって、それを聞いて必ずや感動されるであろう。</a:t>
            </a:r>
            <a:r>
              <a:rPr sz="2400" b="1">
                <a:latin typeface="宋体" panose="02010600030101010101" pitchFamily="2" charset="-122"/>
                <a:ea typeface="宋体" panose="02010600030101010101" pitchFamily="2" charset="-122"/>
                <a:cs typeface="Yu Mincho Demibold" panose="02020600000000000000" charset="-128"/>
                <a:sym typeface="+mn-ea"/>
              </a:rPr>
              <a:t>《西湖二集》（今古奇观）</a:t>
            </a:r>
          </a:p>
          <a:p>
            <a:pPr indent="139700" fontAlgn="auto">
              <a:lnSpc>
                <a:spcPct val="150000"/>
              </a:lnSpc>
            </a:pPr>
            <a:endParaRPr sz="2400" b="1">
              <a:latin typeface="宋体" panose="02010600030101010101" pitchFamily="2" charset="-122"/>
              <a:ea typeface="宋体" panose="02010600030101010101" pitchFamily="2" charset="-122"/>
              <a:cs typeface="Yu Mincho Demibold" panose="02020600000000000000" charset="-128"/>
              <a:sym typeface="+mn-ea"/>
            </a:endParaRPr>
          </a:p>
          <a:p>
            <a:pPr indent="139700" fontAlgn="auto">
              <a:lnSpc>
                <a:spcPct val="150000"/>
              </a:lnSpc>
            </a:pPr>
            <a:r>
              <a:rPr lang="en-US" sz="2400">
                <a:latin typeface="Yu Mincho Demibold" panose="02020600000000000000" charset="-128"/>
                <a:ea typeface="Yu Mincho Demibold" panose="02020600000000000000" charset="-128"/>
                <a:cs typeface="Yu Mincho Demibold" panose="02020600000000000000" charset="-128"/>
                <a:sym typeface="+mn-ea"/>
              </a:rPr>
              <a:t> </a:t>
            </a:r>
            <a:r>
              <a:rPr sz="2400">
                <a:latin typeface="Yu Mincho Demibold" panose="02020600000000000000" charset="-128"/>
                <a:ea typeface="Yu Mincho Demibold" panose="02020600000000000000" charset="-128"/>
                <a:cs typeface="Yu Mincho Demibold" panose="02020600000000000000" charset="-128"/>
                <a:sym typeface="+mn-ea"/>
              </a:rPr>
              <a:t>これは現代中国語</a:t>
            </a:r>
            <a:r>
              <a:rPr sz="2400">
                <a:latin typeface="MS Mincho" panose="02020609040205080304" charset="-128"/>
                <a:ea typeface="MS Mincho" panose="02020609040205080304" charset="-128"/>
                <a:cs typeface="Yu Mincho Demibold" panose="02020600000000000000" charset="-128"/>
                <a:sym typeface="+mn-ea"/>
              </a:rPr>
              <a:t>“</a:t>
            </a:r>
            <a:r>
              <a:rPr sz="2400">
                <a:latin typeface="Yu Mincho Demibold" panose="02020600000000000000" charset="-128"/>
                <a:ea typeface="Yu Mincho Demibold" panose="02020600000000000000" charset="-128"/>
                <a:cs typeface="Yu Mincho Demibold" panose="02020600000000000000" charset="-128"/>
                <a:sym typeface="+mn-ea"/>
              </a:rPr>
              <a:t>感人</a:t>
            </a:r>
            <a:r>
              <a:rPr sz="2400">
                <a:latin typeface="MS Mincho" panose="02020609040205080304" charset="-128"/>
                <a:ea typeface="MS Mincho" panose="02020609040205080304" charset="-128"/>
                <a:cs typeface="Yu Mincho Demibold" panose="02020600000000000000" charset="-128"/>
                <a:sym typeface="+mn-ea"/>
              </a:rPr>
              <a:t>”</a:t>
            </a:r>
            <a:r>
              <a:rPr sz="2400">
                <a:latin typeface="Yu Mincho Demibold" panose="02020600000000000000" charset="-128"/>
                <a:ea typeface="Yu Mincho Demibold" panose="02020600000000000000" charset="-128"/>
                <a:cs typeface="Yu Mincho Demibold" panose="02020600000000000000" charset="-128"/>
                <a:sym typeface="+mn-ea"/>
              </a:rPr>
              <a:t>の用法①で提示した日本語訳として考えられる「人々を感心させる」の意味と近い一例である。</a:t>
            </a:r>
            <a:endParaRPr sz="24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P15</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algn="ctr"/>
            <a:r>
              <a:rPr lang="ja-JP" sz="2400">
                <a:effectLst>
                  <a:innerShdw blurRad="63500" dist="50800" dir="2700000">
                    <a:prstClr val="black">
                      <a:alpha val="50000"/>
                    </a:prstClr>
                  </a:innerShdw>
                </a:effectLst>
                <a:latin typeface="Yu Mincho Demibold" panose="02020600000000000000" charset="-128"/>
                <a:ea typeface="Yu Mincho Demibold" panose="02020600000000000000" charset="-128"/>
                <a:cs typeface="Yu Mincho Demibold" panose="02020600000000000000" charset="-128"/>
                <a:sym typeface="+mn-ea"/>
              </a:rPr>
              <a:t>まとめ</a:t>
            </a:r>
            <a:endParaRPr sz="24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①</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の辞書における日本語訳では、</a:t>
            </a:r>
            <a:r>
              <a:rPr sz="2100">
                <a:latin typeface="Yu Mincho Demibold" panose="02020600000000000000" charset="-128"/>
                <a:ea typeface="Yu Mincho Demibold" panose="02020600000000000000" charset="-128"/>
                <a:cs typeface="Yu Mincho Demibold" panose="02020600000000000000" charset="-128"/>
                <a:sym typeface="+mn-ea"/>
              </a:rPr>
              <a:t>「感動的」「感動する」とされているものが多いが、筆者は「感動的」「感動する」だけでは不充分であると考えている。</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②</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の本来の意味は「感化する」に近いものであり、儒家とのかかわりが強い。</a:t>
            </a:r>
            <a:r>
              <a:rPr sz="2100">
                <a:latin typeface="Yu Mincho Demibold" panose="02020600000000000000" charset="-128"/>
                <a:ea typeface="Yu Mincho Demibold" panose="02020600000000000000" charset="-128"/>
                <a:cs typeface="Yu Mincho Demibold" panose="02020600000000000000" charset="-128"/>
                <a:sym typeface="+mn-ea"/>
              </a:rPr>
              <a:t>『礼記』『荀子』にも見られる。</a:t>
            </a: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③</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晋代から、</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は形容詞化の傾向を示していた。</a:t>
            </a:r>
          </a:p>
          <a:p>
            <a:pPr indent="139700" fontAlgn="auto">
              <a:lnSpc>
                <a:spcPct val="150000"/>
              </a:lnSpc>
            </a:pPr>
            <a:r>
              <a:rPr lang="en-US" alt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 </a:t>
            </a:r>
            <a:r>
              <a:rPr lang="ja-JP" sz="2100">
                <a:latin typeface="Yu Mincho Demibold" panose="02020600000000000000" charset="-128"/>
                <a:ea typeface="Yu Mincho Demibold" panose="02020600000000000000" charset="-128"/>
                <a:cs typeface="Yu Mincho Demibold" panose="02020600000000000000" charset="-128"/>
                <a:sym typeface="+mn-ea"/>
              </a:rPr>
              <a:t>④</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古代中国語では、</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感人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は現代中国語には見られない</a:t>
            </a:r>
            <a:r>
              <a:rPr sz="2100">
                <a:latin typeface="Yu Mincho Demibold" panose="02020600000000000000" charset="-128"/>
                <a:ea typeface="Yu Mincho Demibold" panose="02020600000000000000" charset="-128"/>
                <a:cs typeface="Yu Mincho Demibold" panose="02020600000000000000" charset="-128"/>
                <a:sym typeface="+mn-ea"/>
              </a:rPr>
              <a:t>「書学(書法)の素晴らしさ」「女性の美しい」を褒め称えるという</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用法があり</a:t>
            </a:r>
            <a:r>
              <a:rPr sz="2100">
                <a:latin typeface="Yu Mincho Demibold" panose="02020600000000000000" charset="-128"/>
                <a:ea typeface="Yu Mincho Demibold" panose="02020600000000000000" charset="-128"/>
                <a:cs typeface="Yu Mincho Demibold" panose="02020600000000000000" charset="-128"/>
                <a:sym typeface="+mn-ea"/>
              </a:rPr>
              <a:t>、それは「素晴らしい」「人を魅了する」という意味を表し、</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に近い用法である</a:t>
            </a:r>
            <a:r>
              <a:rPr lang="ja-JP"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r>
              <a:rPr 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⑤</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ネット用語として使われている</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は</a:t>
            </a:r>
            <a:r>
              <a:rPr sz="2100">
                <a:latin typeface="Yu Mincho Demibold" panose="02020600000000000000" charset="-128"/>
                <a:ea typeface="Yu Mincho Demibold" panose="02020600000000000000" charset="-128"/>
                <a:cs typeface="Yu Mincho Demibold" panose="02020600000000000000" charset="-128"/>
                <a:sym typeface="+mn-ea"/>
              </a:rPr>
              <a:t>、主として「あるものに対して文句を言う」、「悪口を言って相手を中傷する」といった</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2つの意味を持つ</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solidFill>
                  <a:schemeClr val="tx1"/>
                </a:solidFill>
                <a:latin typeface="Times New Roman" panose="02020603050405020304" charset="0"/>
                <a:ea typeface="Yu Mincho Demibold" panose="02020600000000000000" charset="-128"/>
                <a:cs typeface="Times New Roman" panose="02020603050405020304" charset="0"/>
              </a:rPr>
              <a:t>P17</a:t>
            </a:r>
          </a:p>
        </p:txBody>
      </p:sp>
      <p:sp>
        <p:nvSpPr>
          <p:cNvPr id="100" name="文本框 99"/>
          <p:cNvSpPr txBox="1"/>
          <p:nvPr/>
        </p:nvSpPr>
        <p:spPr>
          <a:xfrm>
            <a:off x="1075055" y="1304290"/>
            <a:ext cx="10620000" cy="5400000"/>
          </a:xfrm>
          <a:prstGeom prst="rect">
            <a:avLst/>
          </a:prstGeom>
          <a:noFill/>
          <a:ln w="9525">
            <a:noFill/>
          </a:ln>
        </p:spPr>
        <p:txBody>
          <a:bodyPr wrap="square">
            <a:noAutofit/>
          </a:bodyPr>
          <a:lstStyle/>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『中国語辞典』（白水社）、『中日辞典』（第 3 版）、Weblio 中国語例文の例文を対象に、</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の日本語訳に関して調査を行った。その結果を下記の表にまとめた。</a:t>
            </a:r>
          </a:p>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　</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の日本語訳として出現頻度の最も高い表現は「感動的」で、「感動する」の出現よりも頻度が高い。</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と異なるのは、「心を打つ」や「心を動かす」のような表現の出現頻度は「感動する」と同じく高い。</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3" name="矩形 22"/>
          <p:cNvSpPr/>
          <p:nvPr/>
        </p:nvSpPr>
        <p:spPr>
          <a:xfrm>
            <a:off x="1075055" y="0"/>
            <a:ext cx="5400000" cy="1152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4" name="标题 3"/>
          <p:cNvSpPr>
            <a:spLocks noGrp="1"/>
          </p:cNvSpPr>
          <p:nvPr/>
        </p:nvSpPr>
        <p:spPr>
          <a:xfrm>
            <a:off x="1236980" y="140970"/>
            <a:ext cx="5076190" cy="869315"/>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0000"/>
              </a:lnSpc>
              <a:spcBef>
                <a:spcPts val="0"/>
              </a:spcBef>
              <a:spcAft>
                <a:spcPts val="0"/>
              </a:spcAft>
            </a:pPr>
            <a:r>
              <a:rPr lang="ja-JP" altLang="en-US" sz="2800">
                <a:solidFill>
                  <a:schemeClr val="bg1"/>
                </a:solidFill>
                <a:latin typeface="Yu Mincho Demibold" panose="02020600000000000000" charset="-128"/>
                <a:ea typeface="Yu Mincho Demibold" panose="02020600000000000000" charset="-128"/>
                <a:cs typeface="Yu Mincho Demibold" panose="02020600000000000000" charset="-128"/>
                <a:sym typeface="+mn-ea"/>
              </a:rPr>
              <a:t>第</a:t>
            </a:r>
            <a:r>
              <a:rPr lang="en-US" altLang="ja-JP" sz="2800">
                <a:solidFill>
                  <a:schemeClr val="bg1"/>
                </a:solidFill>
                <a:latin typeface="Yu Mincho Demibold" panose="02020600000000000000" charset="-128"/>
                <a:ea typeface="Yu Mincho Demibold" panose="02020600000000000000" charset="-128"/>
                <a:cs typeface="Yu Mincho Demibold" panose="02020600000000000000" charset="-128"/>
                <a:sym typeface="+mn-ea"/>
              </a:rPr>
              <a:t>2</a:t>
            </a:r>
            <a:r>
              <a:rPr lang="ko-KR" altLang="en-US" sz="2800">
                <a:solidFill>
                  <a:schemeClr val="bg1"/>
                </a:solidFill>
                <a:latin typeface="Yu Mincho Demibold" panose="02020600000000000000" charset="-128"/>
                <a:ea typeface="Yu Mincho Demibold" panose="02020600000000000000" charset="-128"/>
                <a:cs typeface="Yu Mincho Demibold" panose="02020600000000000000" charset="-128"/>
                <a:sym typeface="+mn-ea"/>
              </a:rPr>
              <a:t> </a:t>
            </a:r>
            <a:r>
              <a:rPr sz="2800">
                <a:solidFill>
                  <a:schemeClr val="bg1"/>
                </a:solidFill>
                <a:effectLst/>
                <a:latin typeface="Yu Mincho Demibold" panose="02020600000000000000" charset="-128"/>
                <a:ea typeface="Yu Mincho Demibold" panose="02020600000000000000" charset="-128"/>
                <a:cs typeface="Yu Mincho Demibold" panose="02020600000000000000" charset="-128"/>
                <a:sym typeface="+mn-ea"/>
              </a:rPr>
              <a:t>中国語の</a:t>
            </a:r>
            <a:r>
              <a:rPr sz="2800">
                <a:solidFill>
                  <a:schemeClr val="bg1"/>
                </a:solidFill>
                <a:effectLst/>
                <a:latin typeface="MS Mincho" panose="02020609040205080304" charset="-128"/>
                <a:ea typeface="MS Mincho" panose="02020609040205080304" charset="-128"/>
                <a:cs typeface="Yu Mincho Demibold" panose="02020600000000000000" charset="-128"/>
                <a:sym typeface="+mn-ea"/>
              </a:rPr>
              <a:t>“</a:t>
            </a:r>
            <a:r>
              <a:rPr lang="zh-CN" sz="2800" b="1">
                <a:solidFill>
                  <a:schemeClr val="bg1"/>
                </a:solidFill>
                <a:effectLst/>
                <a:latin typeface="宋体" panose="02010600030101010101" pitchFamily="2" charset="-122"/>
                <a:ea typeface="宋体" panose="02010600030101010101" pitchFamily="2" charset="-122"/>
                <a:cs typeface="Yu Mincho Demibold" panose="02020600000000000000" charset="-128"/>
                <a:sym typeface="+mn-ea"/>
              </a:rPr>
              <a:t>动</a:t>
            </a:r>
            <a:r>
              <a:rPr sz="2800" b="1">
                <a:solidFill>
                  <a:schemeClr val="bg1"/>
                </a:solidFill>
                <a:effectLst/>
                <a:latin typeface="宋体" panose="02010600030101010101" pitchFamily="2" charset="-122"/>
                <a:ea typeface="宋体" panose="02010600030101010101" pitchFamily="2" charset="-122"/>
                <a:cs typeface="Yu Mincho Demibold" panose="02020600000000000000" charset="-128"/>
                <a:sym typeface="+mn-ea"/>
              </a:rPr>
              <a:t>人</a:t>
            </a:r>
            <a:r>
              <a:rPr sz="2800">
                <a:solidFill>
                  <a:schemeClr val="bg1"/>
                </a:solidFill>
                <a:effectLst/>
                <a:latin typeface="MS Mincho" panose="02020609040205080304" charset="-128"/>
                <a:ea typeface="MS Mincho" panose="02020609040205080304" charset="-128"/>
                <a:cs typeface="Yu Mincho Demibold" panose="02020600000000000000" charset="-128"/>
                <a:sym typeface="+mn-ea"/>
              </a:rPr>
              <a:t>”</a:t>
            </a:r>
            <a:r>
              <a:rPr sz="2800">
                <a:solidFill>
                  <a:schemeClr val="bg1"/>
                </a:solidFill>
                <a:effectLst/>
                <a:latin typeface="Yu Mincho Demibold" panose="02020600000000000000" charset="-128"/>
                <a:ea typeface="Yu Mincho Demibold" panose="02020600000000000000" charset="-128"/>
                <a:cs typeface="Yu Mincho Demibold" panose="02020600000000000000" charset="-128"/>
                <a:sym typeface="+mn-ea"/>
              </a:rPr>
              <a:t>の用い方の特徴の考察</a:t>
            </a:r>
            <a:endParaRPr lang="ja-JP" altLang="en-US" sz="2800">
              <a:solidFill>
                <a:schemeClr val="bg1"/>
              </a:solidFill>
              <a:effectLst/>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aphicFrame>
        <p:nvGraphicFramePr>
          <p:cNvPr id="31" name="表格 30"/>
          <p:cNvGraphicFramePr/>
          <p:nvPr>
            <p:custDataLst>
              <p:tags r:id="rId1"/>
            </p:custDataLst>
          </p:nvPr>
        </p:nvGraphicFramePr>
        <p:xfrm>
          <a:off x="3509963" y="2430145"/>
          <a:ext cx="5749925" cy="1930400"/>
        </p:xfrm>
        <a:graphic>
          <a:graphicData uri="http://schemas.openxmlformats.org/drawingml/2006/table">
            <a:tbl>
              <a:tblPr firstRow="1" bandRow="1">
                <a:tableStyleId>{7E9639D4-E3E2-4D34-9284-5A2195B3D0D7}</a:tableStyleId>
              </a:tblPr>
              <a:tblGrid>
                <a:gridCol w="2747963">
                  <a:extLst>
                    <a:ext uri="{9D8B030D-6E8A-4147-A177-3AD203B41FA5}">
                      <a16:colId xmlns:a16="http://schemas.microsoft.com/office/drawing/2014/main" val="20000"/>
                    </a:ext>
                  </a:extLst>
                </a:gridCol>
                <a:gridCol w="3001962">
                  <a:extLst>
                    <a:ext uri="{9D8B030D-6E8A-4147-A177-3AD203B41FA5}">
                      <a16:colId xmlns:a16="http://schemas.microsoft.com/office/drawing/2014/main" val="20001"/>
                    </a:ext>
                  </a:extLst>
                </a:gridCol>
              </a:tblGrid>
              <a:tr h="320040">
                <a:tc gridSpan="2">
                  <a:txBody>
                    <a:bodyPr/>
                    <a:lstStyle/>
                    <a:p>
                      <a:pPr indent="0" algn="ctr">
                        <a:buNone/>
                      </a:pPr>
                      <a:r>
                        <a:rPr lang="en-US" sz="2100">
                          <a:latin typeface="MS Mincho" panose="02020609040205080304" charset="-128"/>
                          <a:ea typeface="MS Mincho" panose="02020609040205080304" charset="-128"/>
                          <a:cs typeface="Yu Mincho Demibold" panose="02020600000000000000" charset="-128"/>
                        </a:rPr>
                        <a:t>“</a:t>
                      </a:r>
                      <a:r>
                        <a:rPr lang="en-US" sz="2100">
                          <a:latin typeface="Yu Mincho Demibold" panose="02020600000000000000" charset="-128"/>
                          <a:ea typeface="Yu Mincho Demibold" panose="02020600000000000000" charset="-128"/>
                          <a:cs typeface="Yu Mincho Demibold" panose="02020600000000000000" charset="-128"/>
                        </a:rPr>
                        <a:t>动人</a:t>
                      </a:r>
                      <a:r>
                        <a:rPr lang="en-US" sz="2100">
                          <a:latin typeface="MS Mincho" panose="02020609040205080304" charset="-128"/>
                          <a:ea typeface="MS Mincho" panose="02020609040205080304" charset="-128"/>
                          <a:cs typeface="Yu Mincho Demibold" panose="02020600000000000000" charset="-128"/>
                        </a:rPr>
                        <a:t>”</a:t>
                      </a:r>
                      <a:r>
                        <a:rPr lang="en-US" sz="2100">
                          <a:latin typeface="Yu Mincho Demibold" panose="02020600000000000000" charset="-128"/>
                          <a:ea typeface="Yu Mincho Demibold" panose="02020600000000000000" charset="-128"/>
                          <a:cs typeface="Yu Mincho Demibold" panose="02020600000000000000" charset="-128"/>
                        </a:rPr>
                        <a:t>の日本語訳（頻度順上位六位）</a:t>
                      </a:r>
                      <a:endParaRPr lang="en-US" altLang="en-US" sz="2100">
                        <a:latin typeface="Yu Mincho Demibold" panose="02020600000000000000" charset="-128"/>
                        <a:ea typeface="Yu Mincho Demibold" panose="02020600000000000000" charset="-128"/>
                        <a:cs typeface="Yu Mincho Demibold" panose="02020600000000000000" charset="-128"/>
                      </a:endParaRPr>
                    </a:p>
                  </a:txBody>
                  <a:tcPr marL="68580" marR="68580" marT="0" marB="0" anchor="ctr"/>
                </a:tc>
                <a:tc hMerge="1">
                  <a:txBody>
                    <a:bodyPr/>
                    <a:lstStyle/>
                    <a:p>
                      <a:endParaRPr lang="ja-JP"/>
                    </a:p>
                  </a:txBody>
                  <a:tcPr/>
                </a:tc>
                <a:extLst>
                  <a:ext uri="{0D108BD9-81ED-4DB2-BD59-A6C34878D82A}">
                    <a16:rowId xmlns:a16="http://schemas.microsoft.com/office/drawing/2014/main" val="10000"/>
                  </a:ext>
                </a:extLst>
              </a:tr>
              <a:tr h="177800">
                <a:tc>
                  <a:txBody>
                    <a:bodyPr/>
                    <a:lstStyle/>
                    <a:p>
                      <a:pPr indent="0" algn="ctr">
                        <a:buNone/>
                      </a:pPr>
                      <a:r>
                        <a:rPr lang="en-US" sz="2100">
                          <a:latin typeface="Yu Mincho Demibold" panose="02020600000000000000" charset="-128"/>
                          <a:ea typeface="Yu Mincho Demibold" panose="02020600000000000000" charset="-128"/>
                        </a:rPr>
                        <a:t>感動的</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12</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1"/>
                  </a:ext>
                </a:extLst>
              </a:tr>
              <a:tr h="177800">
                <a:tc>
                  <a:txBody>
                    <a:bodyPr/>
                    <a:lstStyle/>
                    <a:p>
                      <a:pPr indent="0" algn="ctr">
                        <a:buNone/>
                      </a:pPr>
                      <a:r>
                        <a:rPr lang="en-US" sz="2100">
                          <a:latin typeface="Yu Mincho Demibold" panose="02020600000000000000" charset="-128"/>
                          <a:ea typeface="Yu Mincho Demibold" panose="02020600000000000000" charset="-128"/>
                        </a:rPr>
                        <a:t>心を打つ</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7</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2"/>
                  </a:ext>
                </a:extLst>
              </a:tr>
              <a:tr h="190500">
                <a:tc>
                  <a:txBody>
                    <a:bodyPr/>
                    <a:lstStyle/>
                    <a:p>
                      <a:pPr indent="0" algn="ctr">
                        <a:buNone/>
                      </a:pPr>
                      <a:r>
                        <a:rPr lang="en-US" sz="2100">
                          <a:latin typeface="Yu Mincho Demibold" panose="02020600000000000000" charset="-128"/>
                          <a:ea typeface="Yu Mincho Demibold" panose="02020600000000000000" charset="-128"/>
                        </a:rPr>
                        <a:t>感動させる</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6</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3"/>
                  </a:ext>
                </a:extLst>
              </a:tr>
              <a:tr h="177800">
                <a:tc>
                  <a:txBody>
                    <a:bodyPr/>
                    <a:lstStyle/>
                    <a:p>
                      <a:pPr indent="0" algn="ctr">
                        <a:buNone/>
                      </a:pPr>
                      <a:r>
                        <a:rPr lang="en-US" sz="2100">
                          <a:latin typeface="Yu Mincho Demibold" panose="02020600000000000000" charset="-128"/>
                          <a:ea typeface="Yu Mincho Demibold" panose="02020600000000000000" charset="-128"/>
                        </a:rPr>
                        <a:t>感動させられる</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3</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4"/>
                  </a:ext>
                </a:extLst>
              </a:tr>
              <a:tr h="177800">
                <a:tc>
                  <a:txBody>
                    <a:bodyPr/>
                    <a:lstStyle/>
                    <a:p>
                      <a:pPr indent="0" algn="ctr">
                        <a:buNone/>
                      </a:pPr>
                      <a:r>
                        <a:rPr lang="en-US" sz="2100">
                          <a:latin typeface="Yu Mincho Demibold" panose="02020600000000000000" charset="-128"/>
                          <a:ea typeface="Yu Mincho Demibold" panose="02020600000000000000" charset="-128"/>
                        </a:rPr>
                        <a:t>心を動かす</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2</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5"/>
                  </a:ext>
                </a:extLst>
              </a:tr>
              <a:tr h="177800">
                <a:tc>
                  <a:txBody>
                    <a:bodyPr/>
                    <a:lstStyle/>
                    <a:p>
                      <a:pPr indent="0" algn="ctr">
                        <a:buNone/>
                      </a:pPr>
                      <a:r>
                        <a:rPr lang="en-US" sz="2100">
                          <a:latin typeface="Yu Mincho Demibold" panose="02020600000000000000" charset="-128"/>
                          <a:ea typeface="Yu Mincho Demibold" panose="02020600000000000000" charset="-128"/>
                        </a:rPr>
                        <a:t>キュート</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2</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P18</a:t>
            </a:r>
            <a:endParaRPr lang="en-US" altLang="zh-CN" sz="2400">
              <a:solidFill>
                <a:schemeClr val="tx1"/>
              </a:solidFill>
              <a:latin typeface="Times New Roman" panose="02020603050405020304" charset="0"/>
              <a:ea typeface="Yu Mincho Demibold" panose="02020600000000000000" charset="-128"/>
              <a:cs typeface="Times New Roman" panose="02020603050405020304" charset="0"/>
            </a:endParaRP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ko-KR"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の意味を分類すれば、下記のようになる。</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①物事が人の精神世界に影響を与え、物事の性質を表す場合は「感動的」を用い、人が物事に影響され、感情が生じるという意味を表す場合は「感動させる、心を揺さぶる」などの慣用表現を用いる。</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他的演讲很</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/彼の講演はたいへん</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感動的</a:t>
            </a:r>
            <a:r>
              <a:rPr sz="2100">
                <a:latin typeface="Yu Mincho Demibold" panose="02020600000000000000" charset="-128"/>
                <a:ea typeface="Yu Mincho Demibold" panose="02020600000000000000" charset="-128"/>
                <a:cs typeface="Yu Mincho Demibold" panose="02020600000000000000" charset="-128"/>
                <a:sym typeface="+mn-ea"/>
              </a:rPr>
              <a:t>である。『中国語辞典』（白水社）</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从来也没遇到过那么</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的场面。</a:t>
            </a:r>
            <a:r>
              <a:rPr sz="2100">
                <a:latin typeface="Yu Mincho Demibold" panose="02020600000000000000" charset="-128"/>
                <a:ea typeface="Yu Mincho Demibold" panose="02020600000000000000" charset="-128"/>
                <a:cs typeface="Yu Mincho Demibold" panose="02020600000000000000" charset="-128"/>
                <a:sym typeface="+mn-ea"/>
              </a:rPr>
              <a:t>/あんなに</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感動させられる</a:t>
            </a:r>
            <a:r>
              <a:rPr sz="2100">
                <a:latin typeface="Yu Mincho Demibold" panose="02020600000000000000" charset="-128"/>
                <a:ea typeface="Yu Mincho Demibold" panose="02020600000000000000" charset="-128"/>
                <a:cs typeface="Yu Mincho Demibold" panose="02020600000000000000" charset="-128"/>
                <a:sym typeface="+mn-ea"/>
              </a:rPr>
              <a:t>場面をいままで見たことがない。『中日辞典』（第 3 版）</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②形容詞として用いられ、見た目が「素晴らしい、立派、美しい」であることを表す。</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风采</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/風采が</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立派である</a:t>
            </a:r>
            <a:r>
              <a:rPr sz="2100">
                <a:latin typeface="Yu Mincho Demibold" panose="02020600000000000000" charset="-128"/>
                <a:ea typeface="Yu Mincho Demibold" panose="02020600000000000000" charset="-128"/>
                <a:cs typeface="Yu Mincho Demibold" panose="02020600000000000000" charset="-128"/>
                <a:sym typeface="+mn-ea"/>
              </a:rPr>
              <a:t>。『中国語辞典』（白水社）</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银铃般的</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的声音。</a:t>
            </a:r>
            <a:r>
              <a:rPr sz="2100">
                <a:latin typeface="Yu Mincho Demibold" panose="02020600000000000000" charset="-128"/>
                <a:ea typeface="Yu Mincho Demibold" panose="02020600000000000000" charset="-128"/>
                <a:cs typeface="Yu Mincho Demibold" panose="02020600000000000000" charset="-128"/>
                <a:sym typeface="+mn-ea"/>
              </a:rPr>
              <a:t>/鈴を転がすような</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美しい</a:t>
            </a:r>
            <a:r>
              <a:rPr sz="2100">
                <a:latin typeface="Yu Mincho Demibold" panose="02020600000000000000" charset="-128"/>
                <a:ea typeface="Yu Mincho Demibold" panose="02020600000000000000" charset="-128"/>
                <a:cs typeface="Yu Mincho Demibold" panose="02020600000000000000" charset="-128"/>
                <a:sym typeface="+mn-ea"/>
              </a:rPr>
              <a:t>声。『中日辞典』（第 3 版）</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P0</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lang="zh-CN" altLang="en-US" sz="2400" b="1">
                <a:solidFill>
                  <a:schemeClr val="tx1"/>
                </a:solidFill>
                <a:latin typeface="Yu Mincho Demibold" panose="02020600000000000000" charset="-128"/>
                <a:ea typeface="Yu Mincho Demibold" panose="02020600000000000000" charset="-128"/>
                <a:sym typeface="+mn-ea"/>
              </a:rPr>
              <a:t>人で終わる使役を表す形容詞</a:t>
            </a:r>
            <a:r>
              <a:rPr lang="ja-JP" altLang="zh-CN" sz="2400" b="1">
                <a:solidFill>
                  <a:schemeClr val="tx1"/>
                </a:solidFill>
                <a:latin typeface="Yu Mincho Demibold" panose="02020600000000000000" charset="-128"/>
                <a:ea typeface="Yu Mincho Demibold" panose="02020600000000000000" charset="-128"/>
                <a:sym typeface="+mn-ea"/>
              </a:rPr>
              <a:t>とは</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zh-CN" sz="2100">
                <a:latin typeface="Yu Mincho Demibold" panose="02020600000000000000" charset="-128"/>
                <a:ea typeface="宋体" panose="02010600030101010101" pitchFamily="2" charset="-122"/>
                <a:cs typeface="Yu Mincho Demibold" panose="02020600000000000000" charset="-128"/>
                <a:sym typeface="+mn-ea"/>
              </a:rPr>
              <a:t> </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古川裕（2003）では、一定の条件を満たせば、中国語の</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把</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構文と</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被</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構文は</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把</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と</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被</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を外せるようになり、簡略化した文となることができるという現象を提示した</a:t>
            </a:r>
            <a:r>
              <a:rPr lang="ja-JP" sz="2100">
                <a:latin typeface="Yu Mincho Demibold" panose="02020600000000000000" charset="-128"/>
                <a:ea typeface="Yu Mincho Demibold" panose="02020600000000000000"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そして、「</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X+</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人</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表現にはそれと似た現象がある」と述べ、</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气人</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のような</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X+</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人</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型形容詞は、</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叫</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使</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让</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などの使役動詞を外した</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叫人生气</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のような使役を表す文の略だと指摘し、使役を表す文と</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X+</a:t>
            </a:r>
            <a:r>
              <a:rPr lang="ja-JP"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人</a:t>
            </a:r>
            <a:r>
              <a:rPr lang="ja-JP"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型形容詞の関連性を明らかにした。</a:t>
            </a:r>
            <a:endParaRPr lang="ja-JP" sz="2100">
              <a:solidFill>
                <a:srgbClr val="FF0000"/>
              </a:solidFill>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zh-CN" sz="2100">
                <a:latin typeface="Yu Mincho Demibold" panose="02020600000000000000" charset="-128"/>
                <a:ea typeface="宋体" panose="02010600030101010101" pitchFamily="2" charset="-122"/>
                <a:cs typeface="Yu Mincho Demibold" panose="02020600000000000000" charset="-128"/>
                <a:sym typeface="+mn-ea"/>
              </a:rPr>
              <a:t> </a:t>
            </a:r>
            <a:endParaRPr lang="zh-CN" altLang="ja-JP" sz="2100" b="1">
              <a:latin typeface="宋体" panose="02010600030101010101" pitchFamily="2" charset="-122"/>
              <a:ea typeface="宋体" panose="02010600030101010101" pitchFamily="2" charset="-122"/>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aphicFrame>
        <p:nvGraphicFramePr>
          <p:cNvPr id="6" name="表格 5"/>
          <p:cNvGraphicFramePr/>
          <p:nvPr>
            <p:custDataLst>
              <p:tags r:id="rId1"/>
            </p:custDataLst>
          </p:nvPr>
        </p:nvGraphicFramePr>
        <p:xfrm>
          <a:off x="1830705" y="3872865"/>
          <a:ext cx="8533765" cy="1905000"/>
        </p:xfrm>
        <a:graphic>
          <a:graphicData uri="http://schemas.openxmlformats.org/drawingml/2006/table">
            <a:tbl>
              <a:tblPr firstRow="1" bandRow="1">
                <a:tableStyleId>{8EC20E35-A176-4012-BC5E-935CFFF8708E}</a:tableStyleId>
              </a:tblPr>
              <a:tblGrid>
                <a:gridCol w="1706245">
                  <a:extLst>
                    <a:ext uri="{9D8B030D-6E8A-4147-A177-3AD203B41FA5}">
                      <a16:colId xmlns:a16="http://schemas.microsoft.com/office/drawing/2014/main" val="20000"/>
                    </a:ext>
                  </a:extLst>
                </a:gridCol>
                <a:gridCol w="1706245">
                  <a:extLst>
                    <a:ext uri="{9D8B030D-6E8A-4147-A177-3AD203B41FA5}">
                      <a16:colId xmlns:a16="http://schemas.microsoft.com/office/drawing/2014/main" val="20001"/>
                    </a:ext>
                  </a:extLst>
                </a:gridCol>
                <a:gridCol w="1706245">
                  <a:extLst>
                    <a:ext uri="{9D8B030D-6E8A-4147-A177-3AD203B41FA5}">
                      <a16:colId xmlns:a16="http://schemas.microsoft.com/office/drawing/2014/main" val="20002"/>
                    </a:ext>
                  </a:extLst>
                </a:gridCol>
                <a:gridCol w="1706245">
                  <a:extLst>
                    <a:ext uri="{9D8B030D-6E8A-4147-A177-3AD203B41FA5}">
                      <a16:colId xmlns:a16="http://schemas.microsoft.com/office/drawing/2014/main" val="20003"/>
                    </a:ext>
                  </a:extLst>
                </a:gridCol>
                <a:gridCol w="1706245">
                  <a:extLst>
                    <a:ext uri="{9D8B030D-6E8A-4147-A177-3AD203B41FA5}">
                      <a16:colId xmlns:a16="http://schemas.microsoft.com/office/drawing/2014/main" val="20004"/>
                    </a:ext>
                  </a:extLst>
                </a:gridCol>
              </a:tblGrid>
              <a:tr h="381000">
                <a:tc gridSpan="5">
                  <a:txBody>
                    <a:bodyPr/>
                    <a:lstStyle/>
                    <a:p>
                      <a:pPr algn="ctr">
                        <a:buNone/>
                      </a:pPr>
                      <a:r>
                        <a:rPr lang="zh-CN" altLang="en-US" sz="1800">
                          <a:solidFill>
                            <a:schemeClr val="bg1"/>
                          </a:solidFill>
                          <a:latin typeface="Yu Mincho Demibold" panose="02020600000000000000" charset="-128"/>
                          <a:ea typeface="Yu Mincho Demibold" panose="02020600000000000000" charset="-128"/>
                          <a:sym typeface="+mn-ea"/>
                        </a:rPr>
                        <a:t>中国語</a:t>
                      </a:r>
                      <a:r>
                        <a:rPr lang="ja-JP" altLang="zh-CN" sz="1800">
                          <a:solidFill>
                            <a:schemeClr val="bg1"/>
                          </a:solidFill>
                          <a:latin typeface="Yu Mincho Demibold" panose="02020600000000000000" charset="-128"/>
                          <a:ea typeface="Yu Mincho Demibold" panose="02020600000000000000" charset="-128"/>
                          <a:sym typeface="+mn-ea"/>
                        </a:rPr>
                        <a:t>における</a:t>
                      </a:r>
                      <a:r>
                        <a:rPr lang="zh-CN" altLang="en-US" sz="1800">
                          <a:solidFill>
                            <a:schemeClr val="bg1"/>
                          </a:solidFill>
                          <a:latin typeface="Yu Mincho Demibold" panose="02020600000000000000" charset="-128"/>
                          <a:ea typeface="Yu Mincho Demibold" panose="02020600000000000000" charset="-128"/>
                          <a:sym typeface="+mn-ea"/>
                        </a:rPr>
                        <a:t>人で終わる使役を表す形容詞</a:t>
                      </a:r>
                      <a:r>
                        <a:rPr lang="ja-JP" altLang="en-US" sz="1800">
                          <a:solidFill>
                            <a:schemeClr val="bg1"/>
                          </a:solidFill>
                          <a:latin typeface="Yu Mincho Demibold" panose="02020600000000000000" charset="-128"/>
                          <a:ea typeface="Yu Mincho Demibold" panose="02020600000000000000" charset="-128"/>
                          <a:sym typeface="+mn-ea"/>
                        </a:rPr>
                        <a:t>　</a:t>
                      </a:r>
                      <a:r>
                        <a:rPr lang="en-US" altLang="ja-JP" sz="1800">
                          <a:latin typeface="Yu Mincho Demibold" panose="02020600000000000000" charset="-128"/>
                          <a:ea typeface="Yu Mincho Demibold" panose="02020600000000000000" charset="-128"/>
                          <a:cs typeface="Yu Mincho Demibold" panose="02020600000000000000" charset="-128"/>
                          <a:sym typeface="+mn-ea"/>
                        </a:rPr>
                        <a:t>*</a:t>
                      </a:r>
                      <a:r>
                        <a:rPr lang="ja-JP" sz="1800">
                          <a:latin typeface="Yu Mincho Demibold" panose="02020600000000000000" charset="-128"/>
                          <a:ea typeface="Yu Mincho Demibold" panose="02020600000000000000" charset="-128"/>
                          <a:cs typeface="Yu Mincho Demibold" panose="02020600000000000000" charset="-128"/>
                          <a:sym typeface="+mn-ea"/>
                        </a:rPr>
                        <a:t>副詞</a:t>
                      </a:r>
                      <a:r>
                        <a:rPr lang="ja-JP" sz="1800">
                          <a:latin typeface="宋体" panose="02010600030101010101" pitchFamily="2" charset="-122"/>
                          <a:ea typeface="宋体" panose="02010600030101010101" pitchFamily="2" charset="-122"/>
                          <a:cs typeface="Yu Mincho Demibold" panose="02020600000000000000" charset="-128"/>
                          <a:sym typeface="+mn-ea"/>
                        </a:rPr>
                        <a:t>“很”</a:t>
                      </a:r>
                      <a:r>
                        <a:rPr lang="ja-JP" sz="1800">
                          <a:latin typeface="Yu Mincho Demibold" panose="02020600000000000000" charset="-128"/>
                          <a:ea typeface="Yu Mincho Demibold" panose="02020600000000000000" charset="-128"/>
                          <a:cs typeface="Yu Mincho Demibold" panose="02020600000000000000" charset="-128"/>
                          <a:sym typeface="+mn-ea"/>
                        </a:rPr>
                        <a:t>で修飾できる</a:t>
                      </a:r>
                      <a:endParaRPr lang="ja-JP" altLang="en-US" sz="1800">
                        <a:latin typeface="Yu Mincho Demibold" panose="02020600000000000000" charset="-128"/>
                        <a:ea typeface="Yu Mincho Demibold" panose="02020600000000000000" charset="-128"/>
                        <a:cs typeface="Yu Mincho Demibold" panose="02020600000000000000" charset="-128"/>
                        <a:sym typeface="+mn-ea"/>
                      </a:endParaRPr>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381000">
                <a:tc>
                  <a:txBody>
                    <a:bodyPr/>
                    <a:lstStyle/>
                    <a:p>
                      <a:pPr algn="ctr">
                        <a:buNone/>
                      </a:pPr>
                      <a:r>
                        <a:rPr lang="zh-CN" altLang="en-US" b="1">
                          <a:latin typeface="宋体" panose="02010600030101010101" pitchFamily="2" charset="-122"/>
                          <a:ea typeface="宋体" panose="02010600030101010101" pitchFamily="2" charset="-122"/>
                        </a:rPr>
                        <a:t>感人</a:t>
                      </a:r>
                    </a:p>
                  </a:txBody>
                  <a:tcPr/>
                </a:tc>
                <a:tc>
                  <a:txBody>
                    <a:bodyPr/>
                    <a:lstStyle/>
                    <a:p>
                      <a:pPr algn="ctr">
                        <a:buNone/>
                      </a:pPr>
                      <a:r>
                        <a:rPr lang="zh-CN" altLang="en-US" b="1">
                          <a:latin typeface="宋体" panose="02010600030101010101" pitchFamily="2" charset="-122"/>
                          <a:ea typeface="宋体" panose="02010600030101010101" pitchFamily="2" charset="-122"/>
                        </a:rPr>
                        <a:t>动人</a:t>
                      </a:r>
                    </a:p>
                  </a:txBody>
                  <a:tcPr/>
                </a:tc>
                <a:tc>
                  <a:txBody>
                    <a:bodyPr/>
                    <a:lstStyle/>
                    <a:p>
                      <a:pPr algn="ctr">
                        <a:buNone/>
                      </a:pPr>
                      <a:r>
                        <a:rPr lang="zh-CN" altLang="en-US" b="1">
                          <a:latin typeface="宋体" panose="02010600030101010101" pitchFamily="2" charset="-122"/>
                          <a:ea typeface="宋体" panose="02010600030101010101" pitchFamily="2" charset="-122"/>
                        </a:rPr>
                        <a:t>雷人</a:t>
                      </a:r>
                    </a:p>
                  </a:txBody>
                  <a:tcPr/>
                </a:tc>
                <a:tc>
                  <a:txBody>
                    <a:bodyPr/>
                    <a:lstStyle/>
                    <a:p>
                      <a:pPr algn="ctr">
                        <a:buNone/>
                      </a:pPr>
                      <a:r>
                        <a:rPr lang="zh-CN" altLang="en-US" b="1">
                          <a:latin typeface="宋体" panose="02010600030101010101" pitchFamily="2" charset="-122"/>
                          <a:ea typeface="宋体" panose="02010600030101010101" pitchFamily="2" charset="-122"/>
                        </a:rPr>
                        <a:t>惊人</a:t>
                      </a:r>
                    </a:p>
                  </a:txBody>
                  <a:tcPr/>
                </a:tc>
                <a:tc>
                  <a:txBody>
                    <a:bodyPr/>
                    <a:lstStyle/>
                    <a:p>
                      <a:pPr algn="ctr">
                        <a:buNone/>
                      </a:pPr>
                      <a:r>
                        <a:rPr lang="zh-CN" altLang="en-US" b="1">
                          <a:latin typeface="宋体" panose="02010600030101010101" pitchFamily="2" charset="-122"/>
                          <a:ea typeface="宋体" panose="02010600030101010101" pitchFamily="2" charset="-122"/>
                        </a:rPr>
                        <a:t>吓人</a:t>
                      </a:r>
                    </a:p>
                  </a:txBody>
                  <a:tcPr/>
                </a:tc>
                <a:extLst>
                  <a:ext uri="{0D108BD9-81ED-4DB2-BD59-A6C34878D82A}">
                    <a16:rowId xmlns:a16="http://schemas.microsoft.com/office/drawing/2014/main" val="10001"/>
                  </a:ext>
                </a:extLst>
              </a:tr>
              <a:tr h="381000">
                <a:tc>
                  <a:txBody>
                    <a:bodyPr/>
                    <a:lstStyle/>
                    <a:p>
                      <a:pPr algn="ctr">
                        <a:buNone/>
                      </a:pPr>
                      <a:r>
                        <a:rPr lang="ja-JP" altLang="zh-CN" b="1">
                          <a:latin typeface="宋体" panose="02010600030101010101" pitchFamily="2" charset="-122"/>
                          <a:ea typeface="宋体" panose="02010600030101010101" pitchFamily="2" charset="-122"/>
                        </a:rPr>
                        <a:t>（</a:t>
                      </a:r>
                      <a:r>
                        <a:rPr lang="zh-CN" altLang="zh-CN" b="1">
                          <a:latin typeface="宋体" panose="02010600030101010101" pitchFamily="2" charset="-122"/>
                          <a:ea typeface="宋体" panose="02010600030101010101" pitchFamily="2" charset="-122"/>
                        </a:rPr>
                        <a:t>很感人</a:t>
                      </a:r>
                      <a:r>
                        <a:rPr lang="ja-JP" altLang="zh-CN" b="1">
                          <a:latin typeface="宋体" panose="02010600030101010101" pitchFamily="2" charset="-122"/>
                          <a:ea typeface="宋体" panose="02010600030101010101" pitchFamily="2" charset="-122"/>
                        </a:rPr>
                        <a:t>）</a:t>
                      </a:r>
                    </a:p>
                  </a:txBody>
                  <a:tcPr/>
                </a:tc>
                <a:tc>
                  <a:txBody>
                    <a:bodyPr/>
                    <a:lstStyle/>
                    <a:p>
                      <a:pPr algn="ctr">
                        <a:buNone/>
                      </a:pPr>
                      <a:r>
                        <a:rPr lang="zh-CN" altLang="en-US" b="1">
                          <a:latin typeface="宋体" panose="02010600030101010101" pitchFamily="2" charset="-122"/>
                          <a:ea typeface="宋体" panose="02010600030101010101" pitchFamily="2" charset="-122"/>
                        </a:rPr>
                        <a:t>（很动人）</a:t>
                      </a:r>
                    </a:p>
                  </a:txBody>
                  <a:tcPr/>
                </a:tc>
                <a:tc>
                  <a:txBody>
                    <a:bodyPr/>
                    <a:lstStyle/>
                    <a:p>
                      <a:pPr algn="ctr">
                        <a:buNone/>
                      </a:pPr>
                      <a:r>
                        <a:rPr lang="zh-CN" altLang="en-US" b="1">
                          <a:latin typeface="宋体" panose="02010600030101010101" pitchFamily="2" charset="-122"/>
                          <a:ea typeface="宋体" panose="02010600030101010101" pitchFamily="2" charset="-122"/>
                        </a:rPr>
                        <a:t>（很雷人）</a:t>
                      </a:r>
                    </a:p>
                  </a:txBody>
                  <a:tcPr/>
                </a:tc>
                <a:tc>
                  <a:txBody>
                    <a:bodyPr/>
                    <a:lstStyle/>
                    <a:p>
                      <a:pPr algn="ctr">
                        <a:buNone/>
                      </a:pPr>
                      <a:r>
                        <a:rPr lang="zh-CN" altLang="ja-JP" b="1">
                          <a:latin typeface="宋体" panose="02010600030101010101" pitchFamily="2" charset="-122"/>
                          <a:ea typeface="宋体" panose="02010600030101010101" pitchFamily="2" charset="-122"/>
                        </a:rPr>
                        <a:t>（很惊人）</a:t>
                      </a:r>
                    </a:p>
                  </a:txBody>
                  <a:tcPr/>
                </a:tc>
                <a:tc>
                  <a:txBody>
                    <a:bodyPr/>
                    <a:lstStyle/>
                    <a:p>
                      <a:pPr algn="ctr">
                        <a:buNone/>
                      </a:pPr>
                      <a:r>
                        <a:rPr lang="zh-CN" altLang="en-US" b="1">
                          <a:latin typeface="宋体" panose="02010600030101010101" pitchFamily="2" charset="-122"/>
                          <a:ea typeface="宋体" panose="02010600030101010101" pitchFamily="2" charset="-122"/>
                        </a:rPr>
                        <a:t>（很吓人）</a:t>
                      </a:r>
                    </a:p>
                  </a:txBody>
                  <a:tcPr/>
                </a:tc>
                <a:extLst>
                  <a:ext uri="{0D108BD9-81ED-4DB2-BD59-A6C34878D82A}">
                    <a16:rowId xmlns:a16="http://schemas.microsoft.com/office/drawing/2014/main" val="10002"/>
                  </a:ext>
                </a:extLst>
              </a:tr>
              <a:tr h="381000">
                <a:tc>
                  <a:txBody>
                    <a:bodyPr/>
                    <a:lstStyle/>
                    <a:p>
                      <a:pPr algn="ctr">
                        <a:buNone/>
                      </a:pPr>
                      <a:r>
                        <a:rPr lang="zh-CN" altLang="en-US" sz="1800" b="1">
                          <a:latin typeface="宋体" panose="02010600030101010101" pitchFamily="2" charset="-122"/>
                          <a:ea typeface="宋体" panose="02010600030101010101" pitchFamily="2" charset="-122"/>
                          <a:sym typeface="+mn-ea"/>
                        </a:rPr>
                        <a:t>喜人</a:t>
                      </a:r>
                    </a:p>
                  </a:txBody>
                  <a:tcPr/>
                </a:tc>
                <a:tc>
                  <a:txBody>
                    <a:bodyPr/>
                    <a:lstStyle/>
                    <a:p>
                      <a:pPr algn="ctr">
                        <a:buNone/>
                      </a:pPr>
                      <a:r>
                        <a:rPr lang="zh-CN" altLang="en-US" sz="1800" b="1">
                          <a:latin typeface="宋体" panose="02010600030101010101" pitchFamily="2" charset="-122"/>
                          <a:ea typeface="宋体" panose="02010600030101010101" pitchFamily="2" charset="-122"/>
                          <a:sym typeface="+mn-ea"/>
                        </a:rPr>
                        <a:t>醉人</a:t>
                      </a:r>
                    </a:p>
                  </a:txBody>
                  <a:tcPr/>
                </a:tc>
                <a:tc>
                  <a:txBody>
                    <a:bodyPr/>
                    <a:lstStyle/>
                    <a:p>
                      <a:pPr algn="ctr">
                        <a:buNone/>
                      </a:pPr>
                      <a:r>
                        <a:rPr lang="zh-CN" altLang="en-US" sz="1800" b="1">
                          <a:latin typeface="宋体" panose="02010600030101010101" pitchFamily="2" charset="-122"/>
                          <a:ea typeface="宋体" panose="02010600030101010101" pitchFamily="2" charset="-122"/>
                          <a:sym typeface="+mn-ea"/>
                        </a:rPr>
                        <a:t>气人</a:t>
                      </a:r>
                    </a:p>
                  </a:txBody>
                  <a:tcPr/>
                </a:tc>
                <a:tc>
                  <a:txBody>
                    <a:bodyPr/>
                    <a:lstStyle/>
                    <a:p>
                      <a:pPr algn="ctr">
                        <a:buNone/>
                      </a:pPr>
                      <a:r>
                        <a:rPr lang="zh-CN" altLang="ja-JP" sz="1800" b="1">
                          <a:latin typeface="宋体" panose="02010600030101010101" pitchFamily="2" charset="-122"/>
                          <a:ea typeface="宋体" panose="02010600030101010101" pitchFamily="2" charset="-122"/>
                          <a:sym typeface="+mn-ea"/>
                        </a:rPr>
                        <a:t>烦人</a:t>
                      </a:r>
                    </a:p>
                  </a:txBody>
                  <a:tcPr/>
                </a:tc>
                <a:tc>
                  <a:txBody>
                    <a:bodyPr/>
                    <a:lstStyle/>
                    <a:p>
                      <a:pPr algn="ctr">
                        <a:buNone/>
                      </a:pPr>
                      <a:r>
                        <a:rPr lang="zh-CN" altLang="en-US" sz="1800" b="1">
                          <a:latin typeface="宋体" panose="02010600030101010101" pitchFamily="2" charset="-122"/>
                          <a:ea typeface="宋体" panose="02010600030101010101" pitchFamily="2" charset="-122"/>
                          <a:sym typeface="+mn-ea"/>
                        </a:rPr>
                        <a:t>恼人</a:t>
                      </a:r>
                    </a:p>
                  </a:txBody>
                  <a:tcPr/>
                </a:tc>
                <a:extLst>
                  <a:ext uri="{0D108BD9-81ED-4DB2-BD59-A6C34878D82A}">
                    <a16:rowId xmlns:a16="http://schemas.microsoft.com/office/drawing/2014/main" val="10003"/>
                  </a:ext>
                </a:extLst>
              </a:tr>
              <a:tr h="381000">
                <a:tc>
                  <a:txBody>
                    <a:bodyPr/>
                    <a:lstStyle/>
                    <a:p>
                      <a:pPr algn="ctr">
                        <a:buNone/>
                      </a:pPr>
                      <a:r>
                        <a:rPr lang="zh-CN" altLang="en-US" sz="1800" b="1">
                          <a:latin typeface="宋体" panose="02010600030101010101" pitchFamily="2" charset="-122"/>
                          <a:ea typeface="宋体" panose="02010600030101010101" pitchFamily="2" charset="-122"/>
                          <a:sym typeface="+mn-ea"/>
                        </a:rPr>
                        <a:t>（很喜人）</a:t>
                      </a:r>
                    </a:p>
                  </a:txBody>
                  <a:tcPr/>
                </a:tc>
                <a:tc>
                  <a:txBody>
                    <a:bodyPr/>
                    <a:lstStyle/>
                    <a:p>
                      <a:pPr algn="ctr">
                        <a:buNone/>
                      </a:pPr>
                      <a:r>
                        <a:rPr lang="zh-CN" altLang="en-US" sz="1800" b="1">
                          <a:latin typeface="宋体" panose="02010600030101010101" pitchFamily="2" charset="-122"/>
                          <a:ea typeface="宋体" panose="02010600030101010101" pitchFamily="2" charset="-122"/>
                          <a:sym typeface="+mn-ea"/>
                        </a:rPr>
                        <a:t>（很醉人）</a:t>
                      </a:r>
                      <a:endParaRPr lang="zh-CN" altLang="en-US" sz="1800" b="1">
                        <a:latin typeface="宋体" panose="02010600030101010101" pitchFamily="2" charset="-122"/>
                        <a:ea typeface="宋体" panose="02010600030101010101" pitchFamily="2" charset="-122"/>
                      </a:endParaRPr>
                    </a:p>
                  </a:txBody>
                  <a:tcPr/>
                </a:tc>
                <a:tc>
                  <a:txBody>
                    <a:bodyPr/>
                    <a:lstStyle/>
                    <a:p>
                      <a:pPr algn="ctr">
                        <a:buNone/>
                      </a:pPr>
                      <a:r>
                        <a:rPr lang="zh-CN" altLang="en-US" b="1">
                          <a:latin typeface="宋体" panose="02010600030101010101" pitchFamily="2" charset="-122"/>
                          <a:ea typeface="宋体" panose="02010600030101010101" pitchFamily="2" charset="-122"/>
                        </a:rPr>
                        <a:t>（很气人）</a:t>
                      </a:r>
                    </a:p>
                  </a:txBody>
                  <a:tcPr/>
                </a:tc>
                <a:tc>
                  <a:txBody>
                    <a:bodyPr/>
                    <a:lstStyle/>
                    <a:p>
                      <a:pPr algn="ctr">
                        <a:buNone/>
                      </a:pPr>
                      <a:r>
                        <a:rPr lang="zh-CN" altLang="en-US" b="1">
                          <a:latin typeface="宋体" panose="02010600030101010101" pitchFamily="2" charset="-122"/>
                          <a:ea typeface="宋体" panose="02010600030101010101" pitchFamily="2" charset="-122"/>
                        </a:rPr>
                        <a:t>（很烦人）</a:t>
                      </a:r>
                    </a:p>
                  </a:txBody>
                  <a:tcPr/>
                </a:tc>
                <a:tc>
                  <a:txBody>
                    <a:bodyPr/>
                    <a:lstStyle/>
                    <a:p>
                      <a:pPr algn="ctr">
                        <a:buNone/>
                      </a:pPr>
                      <a:r>
                        <a:rPr lang="zh-CN" altLang="en-US" b="1">
                          <a:latin typeface="宋体" panose="02010600030101010101" pitchFamily="2" charset="-122"/>
                          <a:ea typeface="宋体" panose="02010600030101010101" pitchFamily="2" charset="-122"/>
                        </a:rPr>
                        <a:t>（很恼人）</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solidFill>
                  <a:schemeClr val="tx1"/>
                </a:solidFill>
                <a:latin typeface="Times New Roman" panose="02020603050405020304" charset="0"/>
                <a:ea typeface="Yu Mincho Demibold" panose="02020600000000000000" charset="-128"/>
                <a:cs typeface="Times New Roman" panose="02020603050405020304" charset="0"/>
              </a:rPr>
              <a:t>P19</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取り上げた56部の長編小説のなか、</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は256例もあり、</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(同じ56部の長編小説の調査では32例だけあった)と比べれば、使用頻度が明らかに高い。文学作品における現代中国語の</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は、主に下記のような用法の特徴が見られる。</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①</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二字漢語と組み合わせて使われる</a:t>
            </a:r>
            <a:r>
              <a:rPr sz="2100">
                <a:latin typeface="Yu Mincho Demibold" panose="02020600000000000000" charset="-128"/>
                <a:ea typeface="Yu Mincho Demibold" panose="02020600000000000000" charset="-128"/>
                <a:cs typeface="Yu Mincho Demibold" panose="02020600000000000000" charset="-128"/>
                <a:sym typeface="+mn-ea"/>
              </a:rPr>
              <a:t>。251例のうち</a:t>
            </a:r>
            <a:r>
              <a:rPr sz="2100">
                <a:latin typeface="Yu Mincho Demibold" panose="02020600000000000000" charset="-128"/>
                <a:ea typeface="Yu Mincho Demibold" panose="02020600000000000000" charset="-128"/>
                <a:cs typeface="MS Mincho" panose="02020609040205080304" charset="-128"/>
                <a:sym typeface="+mn-ea"/>
              </a:rPr>
              <a:t>、</a:t>
            </a:r>
            <a:r>
              <a:rPr sz="2100">
                <a:latin typeface="MS Mincho" panose="02020609040205080304" charset="-128"/>
                <a:ea typeface="MS Mincho" panose="02020609040205080304" charset="-128"/>
                <a:cs typeface="MS Mincho" panose="02020609040205080304"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が二字漢語と組み合わせて使われるのが87例あり、</a:t>
            </a:r>
            <a:r>
              <a:rPr lang="en-US" sz="2100">
                <a:latin typeface="Yu Mincho Demibold" panose="02020600000000000000" charset="-128"/>
                <a:ea typeface="Yu Mincho Demibold" panose="02020600000000000000" charset="-128"/>
                <a:cs typeface="Yu Mincho Demibold" panose="02020600000000000000" charset="-128"/>
                <a:sym typeface="+mn-ea"/>
              </a:rPr>
              <a:t>10</a:t>
            </a:r>
            <a:r>
              <a:rPr sz="2100">
                <a:latin typeface="Yu Mincho Demibold" panose="02020600000000000000" charset="-128"/>
                <a:ea typeface="Yu Mincho Demibold" panose="02020600000000000000" charset="-128"/>
                <a:cs typeface="Yu Mincho Demibold" panose="02020600000000000000" charset="-128"/>
                <a:sym typeface="+mn-ea"/>
              </a:rPr>
              <a:t>回以上使われたのは、</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楚楚动人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は20例、</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动人心魄</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は11例である。</a:t>
            </a:r>
          </a:p>
          <a:p>
            <a:pPr indent="139700" fontAlgn="auto">
              <a:lnSpc>
                <a:spcPct val="150000"/>
              </a:lnSpc>
            </a:pP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在柔和幽静的灯光里，妻子还是显得那样年轻俏丽、</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楚楚动人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　柔らかで静かな明かりの中で、妻は相変わらず若くて美しく、</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楚々として人の心を打つ</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是小提琴协奏曲《梁祝》那</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动人心弦</a:t>
            </a:r>
            <a:r>
              <a:rPr sz="2100" b="1">
                <a:latin typeface="宋体" panose="02010600030101010101" pitchFamily="2" charset="-122"/>
                <a:ea typeface="宋体" panose="02010600030101010101" pitchFamily="2" charset="-122"/>
                <a:cs typeface="Yu Mincho Demibold" panose="02020600000000000000" charset="-128"/>
                <a:sym typeface="+mn-ea"/>
              </a:rPr>
              <a:t>的旋律吗？</a:t>
            </a:r>
            <a:r>
              <a:rPr sz="2100">
                <a:latin typeface="Yu Mincho Demibold" panose="02020600000000000000" charset="-128"/>
                <a:ea typeface="Yu Mincho Demibold" panose="02020600000000000000" charset="-128"/>
                <a:cs typeface="Yu Mincho Demibold" panose="02020600000000000000" charset="-128"/>
                <a:sym typeface="+mn-ea"/>
              </a:rPr>
              <a:t>/これはバイオリン協奏曲「梁祝」の</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心に迫った</a:t>
            </a:r>
            <a:r>
              <a:rPr sz="2100">
                <a:solidFill>
                  <a:schemeClr val="tx1"/>
                </a:solidFill>
                <a:latin typeface="Yu Mincho Demibold" panose="02020600000000000000" charset="-128"/>
                <a:ea typeface="Yu Mincho Demibold" panose="02020600000000000000" charset="-128"/>
                <a:cs typeface="Yu Mincho Demibold" panose="02020600000000000000" charset="-128"/>
                <a:sym typeface="+mn-ea"/>
              </a:rPr>
              <a:t>メ</a:t>
            </a:r>
            <a:r>
              <a:rPr sz="2100">
                <a:latin typeface="Yu Mincho Demibold" panose="02020600000000000000" charset="-128"/>
                <a:ea typeface="Yu Mincho Demibold" panose="02020600000000000000" charset="-128"/>
                <a:cs typeface="Yu Mincho Demibold" panose="02020600000000000000" charset="-128"/>
                <a:sym typeface="+mn-ea"/>
              </a:rPr>
              <a:t>ロディーでしょうか?</a:t>
            </a:r>
            <a:r>
              <a:rPr sz="2100" b="1">
                <a:latin typeface="宋体" panose="02010600030101010101" pitchFamily="2" charset="-122"/>
                <a:ea typeface="宋体" panose="02010600030101010101" pitchFamily="2" charset="-122"/>
                <a:cs typeface="Yu Mincho Demibold" panose="02020600000000000000" charset="-128"/>
                <a:sym typeface="+mn-ea"/>
              </a:rPr>
              <a:t>《穆斯林的葬礼》</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P20</a:t>
            </a:r>
            <a:endParaRPr lang="en-US" altLang="zh-CN" sz="2400">
              <a:solidFill>
                <a:schemeClr val="tx1"/>
              </a:solidFill>
              <a:latin typeface="Times New Roman" panose="02020603050405020304" charset="0"/>
              <a:ea typeface="Yu Mincho Demibold" panose="02020600000000000000" charset="-128"/>
              <a:cs typeface="Times New Roman" panose="02020603050405020304" charset="0"/>
            </a:endParaRP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②</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「人の見た目・表情・姿」を主語とする場合が最も多く、ほぼ半分を占めている。</a:t>
            </a:r>
          </a:p>
          <a:p>
            <a:pPr indent="139700" fontAlgn="auto">
              <a:lnSpc>
                <a:spcPct val="150000"/>
              </a:lnSpc>
            </a:pPr>
            <a:r>
              <a:rPr lang="ja-JP" sz="2100" b="1">
                <a:latin typeface="Yu Mincho Demibold" panose="02020600000000000000" charset="-128"/>
                <a:ea typeface="Yu Mincho Demibold" panose="02020600000000000000" charset="-128"/>
                <a:cs typeface="Yu Mincho Demibold" panose="02020600000000000000" charset="-128"/>
                <a:sym typeface="+mn-ea"/>
              </a:rPr>
              <a:t>　</a:t>
            </a:r>
          </a:p>
          <a:p>
            <a:pPr indent="139700" fontAlgn="auto">
              <a:lnSpc>
                <a:spcPct val="150000"/>
              </a:lnSpc>
            </a:pPr>
            <a:endParaRPr lang="ja-JP" sz="2100" b="1">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lang="ja-JP" sz="2100" b="1">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lang="ja-JP" sz="2100" b="1">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lang="ja-JP" sz="2100" b="1">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lang="ja-JP" sz="2100" b="1">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b="1">
                <a:latin typeface="Yu Mincho Demibold" panose="02020600000000000000" charset="-128"/>
                <a:ea typeface="Yu Mincho Demibold" panose="02020600000000000000" charset="-128"/>
                <a:cs typeface="Yu Mincho Demibold" panose="02020600000000000000" charset="-128"/>
                <a:sym typeface="+mn-ea"/>
              </a:rPr>
              <a:t> </a:t>
            </a:r>
            <a:r>
              <a:rPr lang="ja-JP" sz="2100" b="1">
                <a:latin typeface="Yu Mincho Demibold" panose="02020600000000000000" charset="-128"/>
                <a:ea typeface="Yu Mincho Demibold" panose="02020600000000000000" charset="-128"/>
                <a:cs typeface="Yu Mincho Demibold" panose="02020600000000000000" charset="-128"/>
                <a:sym typeface="+mn-ea"/>
              </a:rPr>
              <a:t>表に示されているように、「情景」（特定のシーン）、「歌曲・声」が</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宋体" panose="02010600030101010101" pitchFamily="2" charset="-122"/>
                <a:ea typeface="宋体" panose="02010600030101010101" pitchFamily="2" charset="-122"/>
                <a:cs typeface="Yu Mincho Demibold" panose="02020600000000000000" charset="-128"/>
                <a:sym typeface="+mn-ea"/>
              </a:rPr>
              <a:t>动人</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Yu Mincho Demibold" panose="02020600000000000000" charset="-128"/>
                <a:ea typeface="Yu Mincho Demibold" panose="02020600000000000000" charset="-128"/>
                <a:cs typeface="Yu Mincho Demibold" panose="02020600000000000000" charset="-128"/>
                <a:sym typeface="+mn-ea"/>
              </a:rPr>
              <a:t>の主語として用いられることが最も多い。</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aphicFrame>
        <p:nvGraphicFramePr>
          <p:cNvPr id="5" name="表格 4"/>
          <p:cNvGraphicFramePr/>
          <p:nvPr>
            <p:custDataLst>
              <p:tags r:id="rId1"/>
            </p:custDataLst>
          </p:nvPr>
        </p:nvGraphicFramePr>
        <p:xfrm>
          <a:off x="3218498" y="1780540"/>
          <a:ext cx="5895975" cy="0"/>
        </p:xfrm>
        <a:graphic>
          <a:graphicData uri="http://schemas.openxmlformats.org/drawingml/2006/table">
            <a:tbl>
              <a:tblPr firstRow="1" bandRow="1">
                <a:tableStyleId>{7E9639D4-E3E2-4D34-9284-5A2195B3D0D7}</a:tableStyleId>
              </a:tblPr>
              <a:tblGrid>
                <a:gridCol w="2947988">
                  <a:extLst>
                    <a:ext uri="{9D8B030D-6E8A-4147-A177-3AD203B41FA5}">
                      <a16:colId xmlns:a16="http://schemas.microsoft.com/office/drawing/2014/main" val="20000"/>
                    </a:ext>
                  </a:extLst>
                </a:gridCol>
                <a:gridCol w="2947987">
                  <a:extLst>
                    <a:ext uri="{9D8B030D-6E8A-4147-A177-3AD203B41FA5}">
                      <a16:colId xmlns:a16="http://schemas.microsoft.com/office/drawing/2014/main" val="20001"/>
                    </a:ext>
                  </a:extLst>
                </a:gridCol>
              </a:tblGrid>
              <a:tr h="0">
                <a:tc>
                  <a:txBody>
                    <a:bodyPr/>
                    <a:lstStyle/>
                    <a:p>
                      <a:pPr indent="0" algn="ctr">
                        <a:buNone/>
                      </a:pPr>
                      <a:r>
                        <a:rPr lang="en-US" sz="2100">
                          <a:latin typeface="Yu Mincho Demibold" panose="02020600000000000000" charset="-128"/>
                          <a:ea typeface="Yu Mincho Demibold" panose="02020600000000000000" charset="-128"/>
                        </a:rPr>
                        <a:t>主語</a:t>
                      </a:r>
                      <a:endParaRPr lang="en-US" altLang="en-US" sz="2100">
                        <a:latin typeface="Yu Mincho Demibold" panose="02020600000000000000" charset="-128"/>
                        <a:ea typeface="Yu Mincho Demibold" panose="02020600000000000000" charset="-128"/>
                      </a:endParaRPr>
                    </a:p>
                  </a:txBody>
                  <a:tcPr marL="68580" marR="68580" marT="0" marB="0"/>
                </a:tc>
                <a:tc>
                  <a:txBody>
                    <a:bodyPr/>
                    <a:lstStyle/>
                    <a:p>
                      <a:pPr indent="0" algn="ctr">
                        <a:buNone/>
                      </a:pPr>
                      <a:r>
                        <a:rPr lang="en-US" sz="2100">
                          <a:latin typeface="Yu Mincho Demibold" panose="02020600000000000000" charset="-128"/>
                          <a:ea typeface="Yu Mincho Demibold" panose="02020600000000000000" charset="-128"/>
                        </a:rPr>
                        <a:t>出現回数</a:t>
                      </a:r>
                      <a:endParaRPr lang="en-US" altLang="en-US" sz="2100">
                        <a:latin typeface="Yu Mincho Demibold" panose="02020600000000000000" charset="-128"/>
                        <a:ea typeface="Yu Mincho Demibold" panose="02020600000000000000" charset="-128"/>
                      </a:endParaRPr>
                    </a:p>
                  </a:txBody>
                  <a:tcPr marL="68580" marR="68580" marT="0" marB="0"/>
                </a:tc>
                <a:extLst>
                  <a:ext uri="{0D108BD9-81ED-4DB2-BD59-A6C34878D82A}">
                    <a16:rowId xmlns:a16="http://schemas.microsoft.com/office/drawing/2014/main" val="10000"/>
                  </a:ext>
                </a:extLst>
              </a:tr>
              <a:tr h="0">
                <a:tc>
                  <a:txBody>
                    <a:bodyPr/>
                    <a:lstStyle/>
                    <a:p>
                      <a:pPr indent="0" algn="ctr">
                        <a:buNone/>
                      </a:pPr>
                      <a:r>
                        <a:rPr lang="en-US" sz="2100">
                          <a:latin typeface="Yu Mincho Demibold" panose="02020600000000000000" charset="-128"/>
                          <a:ea typeface="Yu Mincho Demibold" panose="02020600000000000000" charset="-128"/>
                        </a:rPr>
                        <a:t>情景（特定のシーン）</a:t>
                      </a:r>
                      <a:endParaRPr lang="en-US" altLang="en-US" sz="2100">
                        <a:latin typeface="Yu Mincho Demibold" panose="02020600000000000000" charset="-128"/>
                        <a:ea typeface="Yu Mincho Demibold" panose="02020600000000000000" charset="-128"/>
                      </a:endParaRPr>
                    </a:p>
                  </a:txBody>
                  <a:tcPr marL="68580" marR="68580" marT="0" marB="0"/>
                </a:tc>
                <a:tc>
                  <a:txBody>
                    <a:bodyPr/>
                    <a:lstStyle/>
                    <a:p>
                      <a:pPr indent="0" algn="ctr">
                        <a:buNone/>
                      </a:pPr>
                      <a:r>
                        <a:rPr lang="en-US" sz="2100">
                          <a:latin typeface="Yu Mincho Demibold" panose="02020600000000000000" charset="-128"/>
                          <a:ea typeface="Yu Mincho Demibold" panose="02020600000000000000" charset="-128"/>
                        </a:rPr>
                        <a:t>34</a:t>
                      </a:r>
                      <a:endParaRPr lang="en-US" altLang="en-US" sz="2100">
                        <a:latin typeface="Yu Mincho Demibold" panose="02020600000000000000" charset="-128"/>
                        <a:ea typeface="Yu Mincho Demibold" panose="02020600000000000000" charset="-128"/>
                      </a:endParaRPr>
                    </a:p>
                  </a:txBody>
                  <a:tcPr marL="68580" marR="68580" marT="0" marB="0"/>
                </a:tc>
                <a:extLst>
                  <a:ext uri="{0D108BD9-81ED-4DB2-BD59-A6C34878D82A}">
                    <a16:rowId xmlns:a16="http://schemas.microsoft.com/office/drawing/2014/main" val="10001"/>
                  </a:ext>
                </a:extLst>
              </a:tr>
              <a:tr h="0">
                <a:tc>
                  <a:txBody>
                    <a:bodyPr/>
                    <a:lstStyle/>
                    <a:p>
                      <a:pPr indent="0" algn="ctr">
                        <a:buNone/>
                      </a:pPr>
                      <a:r>
                        <a:rPr lang="en-US" sz="2100">
                          <a:latin typeface="Yu Mincho Demibold" panose="02020600000000000000" charset="-128"/>
                          <a:ea typeface="Yu Mincho Demibold" panose="02020600000000000000" charset="-128"/>
                        </a:rPr>
                        <a:t>歌曲・声</a:t>
                      </a:r>
                      <a:endParaRPr lang="en-US" altLang="en-US" sz="2100">
                        <a:latin typeface="Yu Mincho Demibold" panose="02020600000000000000" charset="-128"/>
                        <a:ea typeface="Yu Mincho Demibold" panose="02020600000000000000" charset="-128"/>
                      </a:endParaRPr>
                    </a:p>
                  </a:txBody>
                  <a:tcPr marL="68580" marR="68580" marT="0" marB="0"/>
                </a:tc>
                <a:tc>
                  <a:txBody>
                    <a:bodyPr/>
                    <a:lstStyle/>
                    <a:p>
                      <a:pPr indent="0" algn="ctr">
                        <a:buNone/>
                      </a:pPr>
                      <a:r>
                        <a:rPr lang="en-US" sz="2100">
                          <a:latin typeface="Yu Mincho Demibold" panose="02020600000000000000" charset="-128"/>
                          <a:ea typeface="Yu Mincho Demibold" panose="02020600000000000000" charset="-128"/>
                        </a:rPr>
                        <a:t>33</a:t>
                      </a:r>
                      <a:endParaRPr lang="en-US" altLang="en-US" sz="2100">
                        <a:latin typeface="Yu Mincho Demibold" panose="02020600000000000000" charset="-128"/>
                        <a:ea typeface="Yu Mincho Demibold" panose="02020600000000000000" charset="-128"/>
                      </a:endParaRPr>
                    </a:p>
                  </a:txBody>
                  <a:tcPr marL="68580" marR="68580" marT="0" marB="0"/>
                </a:tc>
                <a:extLst>
                  <a:ext uri="{0D108BD9-81ED-4DB2-BD59-A6C34878D82A}">
                    <a16:rowId xmlns:a16="http://schemas.microsoft.com/office/drawing/2014/main" val="10002"/>
                  </a:ext>
                </a:extLst>
              </a:tr>
              <a:tr h="0">
                <a:tc>
                  <a:txBody>
                    <a:bodyPr/>
                    <a:lstStyle/>
                    <a:p>
                      <a:pPr indent="0" algn="ctr">
                        <a:buNone/>
                      </a:pPr>
                      <a:r>
                        <a:rPr lang="en-US" sz="2100">
                          <a:latin typeface="Yu Mincho Demibold" panose="02020600000000000000" charset="-128"/>
                          <a:ea typeface="Yu Mincho Demibold" panose="02020600000000000000" charset="-128"/>
                        </a:rPr>
                        <a:t>ストーリ</a:t>
                      </a:r>
                      <a:endParaRPr lang="en-US" altLang="en-US" sz="2100">
                        <a:latin typeface="Yu Mincho Demibold" panose="02020600000000000000" charset="-128"/>
                        <a:ea typeface="Yu Mincho Demibold" panose="02020600000000000000" charset="-128"/>
                      </a:endParaRPr>
                    </a:p>
                  </a:txBody>
                  <a:tcPr marL="68580" marR="68580" marT="0" marB="0"/>
                </a:tc>
                <a:tc>
                  <a:txBody>
                    <a:bodyPr/>
                    <a:lstStyle/>
                    <a:p>
                      <a:pPr indent="0" algn="ctr">
                        <a:buNone/>
                      </a:pPr>
                      <a:r>
                        <a:rPr lang="en-US" sz="2100">
                          <a:latin typeface="Yu Mincho Demibold" panose="02020600000000000000" charset="-128"/>
                          <a:ea typeface="Yu Mincho Demibold" panose="02020600000000000000" charset="-128"/>
                        </a:rPr>
                        <a:t>25</a:t>
                      </a:r>
                      <a:endParaRPr lang="en-US" altLang="en-US" sz="2100">
                        <a:latin typeface="Yu Mincho Demibold" panose="02020600000000000000" charset="-128"/>
                        <a:ea typeface="Yu Mincho Demibold" panose="02020600000000000000" charset="-128"/>
                      </a:endParaRPr>
                    </a:p>
                  </a:txBody>
                  <a:tcPr marL="68580" marR="68580" marT="0" marB="0"/>
                </a:tc>
                <a:extLst>
                  <a:ext uri="{0D108BD9-81ED-4DB2-BD59-A6C34878D82A}">
                    <a16:rowId xmlns:a16="http://schemas.microsoft.com/office/drawing/2014/main" val="10003"/>
                  </a:ext>
                </a:extLst>
              </a:tr>
              <a:tr h="0">
                <a:tc>
                  <a:txBody>
                    <a:bodyPr/>
                    <a:lstStyle/>
                    <a:p>
                      <a:pPr indent="0" algn="ctr">
                        <a:buNone/>
                      </a:pPr>
                      <a:r>
                        <a:rPr lang="en-US" sz="2100">
                          <a:latin typeface="Yu Mincho Demibold" panose="02020600000000000000" charset="-128"/>
                          <a:ea typeface="Yu Mincho Demibold" panose="02020600000000000000" charset="-128"/>
                        </a:rPr>
                        <a:t>精神・感情</a:t>
                      </a:r>
                      <a:endParaRPr lang="en-US" altLang="en-US" sz="2100">
                        <a:latin typeface="Yu Mincho Demibold" panose="02020600000000000000" charset="-128"/>
                        <a:ea typeface="Yu Mincho Demibold" panose="02020600000000000000" charset="-128"/>
                      </a:endParaRPr>
                    </a:p>
                  </a:txBody>
                  <a:tcPr marL="68580" marR="68580" marT="0" marB="0"/>
                </a:tc>
                <a:tc>
                  <a:txBody>
                    <a:bodyPr/>
                    <a:lstStyle/>
                    <a:p>
                      <a:pPr indent="0" algn="ctr">
                        <a:buNone/>
                      </a:pPr>
                      <a:r>
                        <a:rPr lang="en-US" sz="2100">
                          <a:latin typeface="Yu Mincho Demibold" panose="02020600000000000000" charset="-128"/>
                          <a:ea typeface="Yu Mincho Demibold" panose="02020600000000000000" charset="-128"/>
                        </a:rPr>
                        <a:t>19</a:t>
                      </a:r>
                      <a:endParaRPr lang="en-US" altLang="en-US" sz="2100">
                        <a:latin typeface="Yu Mincho Demibold" panose="02020600000000000000" charset="-128"/>
                        <a:ea typeface="Yu Mincho Demibold" panose="02020600000000000000" charset="-128"/>
                      </a:endParaRPr>
                    </a:p>
                  </a:txBody>
                  <a:tcPr marL="68580" marR="68580" marT="0" marB="0"/>
                </a:tc>
                <a:extLst>
                  <a:ext uri="{0D108BD9-81ED-4DB2-BD59-A6C34878D82A}">
                    <a16:rowId xmlns:a16="http://schemas.microsoft.com/office/drawing/2014/main" val="10004"/>
                  </a:ext>
                </a:extLst>
              </a:tr>
              <a:tr h="0">
                <a:tc>
                  <a:txBody>
                    <a:bodyPr/>
                    <a:lstStyle/>
                    <a:p>
                      <a:pPr indent="0" algn="ctr">
                        <a:buNone/>
                      </a:pPr>
                      <a:r>
                        <a:rPr lang="en-US" sz="2100">
                          <a:latin typeface="Yu Mincho Demibold" panose="02020600000000000000" charset="-128"/>
                          <a:ea typeface="Yu Mincho Demibold" panose="02020600000000000000" charset="-128"/>
                        </a:rPr>
                        <a:t>景色</a:t>
                      </a:r>
                      <a:endParaRPr lang="en-US" altLang="en-US" sz="2100">
                        <a:latin typeface="Yu Mincho Demibold" panose="02020600000000000000" charset="-128"/>
                        <a:ea typeface="Yu Mincho Demibold" panose="02020600000000000000" charset="-128"/>
                      </a:endParaRPr>
                    </a:p>
                  </a:txBody>
                  <a:tcPr marL="68580" marR="68580" marT="0" marB="0"/>
                </a:tc>
                <a:tc>
                  <a:txBody>
                    <a:bodyPr/>
                    <a:lstStyle/>
                    <a:p>
                      <a:pPr indent="0" algn="ctr">
                        <a:buNone/>
                      </a:pPr>
                      <a:r>
                        <a:rPr lang="en-US" sz="2100">
                          <a:latin typeface="Yu Mincho Demibold" panose="02020600000000000000" charset="-128"/>
                          <a:ea typeface="Yu Mincho Demibold" panose="02020600000000000000" charset="-128"/>
                        </a:rPr>
                        <a:t>15</a:t>
                      </a:r>
                      <a:endParaRPr lang="en-US" altLang="en-US" sz="2100">
                        <a:latin typeface="Yu Mincho Demibold" panose="02020600000000000000" charset="-128"/>
                        <a:ea typeface="Yu Mincho Demibold" panose="02020600000000000000" charset="-128"/>
                      </a:endParaRPr>
                    </a:p>
                  </a:txBody>
                  <a:tcPr marL="68580" marR="68580" marT="0" marB="0"/>
                </a:tc>
                <a:extLst>
                  <a:ext uri="{0D108BD9-81ED-4DB2-BD59-A6C34878D82A}">
                    <a16:rowId xmlns:a16="http://schemas.microsoft.com/office/drawing/2014/main" val="10005"/>
                  </a:ext>
                </a:extLst>
              </a:tr>
              <a:tr h="0">
                <a:tc>
                  <a:txBody>
                    <a:bodyPr/>
                    <a:lstStyle/>
                    <a:p>
                      <a:pPr indent="0" algn="ctr">
                        <a:buNone/>
                      </a:pPr>
                      <a:r>
                        <a:rPr lang="en-US" sz="2100">
                          <a:latin typeface="Yu Mincho Demibold" panose="02020600000000000000" charset="-128"/>
                          <a:ea typeface="Yu Mincho Demibold" panose="02020600000000000000" charset="-128"/>
                        </a:rPr>
                        <a:t>言葉</a:t>
                      </a:r>
                      <a:endParaRPr lang="en-US" altLang="en-US" sz="2100">
                        <a:latin typeface="Yu Mincho Demibold" panose="02020600000000000000" charset="-128"/>
                        <a:ea typeface="Yu Mincho Demibold" panose="02020600000000000000" charset="-128"/>
                      </a:endParaRPr>
                    </a:p>
                  </a:txBody>
                  <a:tcPr marL="68580" marR="68580" marT="0" marB="0"/>
                </a:tc>
                <a:tc>
                  <a:txBody>
                    <a:bodyPr/>
                    <a:lstStyle/>
                    <a:p>
                      <a:pPr indent="0" algn="ctr">
                        <a:buNone/>
                      </a:pPr>
                      <a:r>
                        <a:rPr lang="en-US" sz="2100">
                          <a:latin typeface="Yu Mincho Demibold" panose="02020600000000000000" charset="-128"/>
                          <a:ea typeface="Yu Mincho Demibold" panose="02020600000000000000" charset="-128"/>
                        </a:rPr>
                        <a:t>15</a:t>
                      </a:r>
                      <a:endParaRPr lang="en-US" altLang="en-US" sz="2100">
                        <a:latin typeface="Yu Mincho Demibold" panose="02020600000000000000" charset="-128"/>
                        <a:ea typeface="Yu Mincho Demibold" panose="02020600000000000000" charset="-128"/>
                      </a:endParaRPr>
                    </a:p>
                  </a:txBody>
                  <a:tcPr marL="68580" marR="68580" marT="0" marB="0"/>
                </a:tc>
                <a:extLst>
                  <a:ext uri="{0D108BD9-81ED-4DB2-BD59-A6C34878D82A}">
                    <a16:rowId xmlns:a16="http://schemas.microsoft.com/office/drawing/2014/main" val="10006"/>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P2</a:t>
            </a:r>
            <a:r>
              <a:rPr lang="en-US" altLang="ja-JP" sz="2400">
                <a:latin typeface="Times New Roman" panose="02020603050405020304" charset="0"/>
                <a:ea typeface="Yu Mincho Demibold" panose="02020600000000000000" charset="-128"/>
                <a:cs typeface="Times New Roman" panose="02020603050405020304" charset="0"/>
                <a:sym typeface="+mn-ea"/>
              </a:rPr>
              <a:t>1</a:t>
            </a:r>
            <a:endParaRPr lang="en-US" altLang="zh-CN" sz="2400">
              <a:solidFill>
                <a:schemeClr val="tx1"/>
              </a:solidFill>
              <a:latin typeface="Times New Roman" panose="02020603050405020304" charset="0"/>
              <a:ea typeface="Yu Mincho Demibold" panose="02020600000000000000" charset="-128"/>
              <a:cs typeface="Times New Roman" panose="02020603050405020304" charset="0"/>
            </a:endParaRP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30325" y="129540"/>
            <a:ext cx="5399405" cy="460375"/>
          </a:xfrm>
          <a:prstGeom prst="rect">
            <a:avLst/>
          </a:prstGeom>
          <a:noFill/>
        </p:spPr>
        <p:txBody>
          <a:bodyPr wrap="square" rtlCol="0" anchor="ctr" anchorCtr="0">
            <a:sp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戦国時代の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宋体" panose="02010600030101010101" pitchFamily="2" charset="-122"/>
                <a:ea typeface="宋体" panose="02010600030101010101" pitchFamily="2" charset="-122"/>
                <a:cs typeface="Yu Mincho Demibold" panose="02020600000000000000" charset="-128"/>
                <a:sym typeface="+mn-ea"/>
              </a:rPr>
              <a:t>动人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戦国中期に成書された『荘子』に</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の例が見られる。</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有虞氏死生不入于心，故足以</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/虞舜は死を覚悟した者で、その覚悟は</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人々の心を動かせる</a:t>
            </a:r>
            <a:r>
              <a:rPr sz="2100">
                <a:latin typeface="Yu Mincho Demibold" panose="02020600000000000000" charset="-128"/>
                <a:ea typeface="Yu Mincho Demibold" panose="02020600000000000000" charset="-128"/>
                <a:cs typeface="Yu Mincho Demibold" panose="02020600000000000000" charset="-128"/>
                <a:sym typeface="+mn-ea"/>
              </a:rPr>
              <a:t>に足る。</a:t>
            </a:r>
            <a:r>
              <a:rPr sz="2100" b="1">
                <a:latin typeface="宋体" panose="02010600030101010101" pitchFamily="2" charset="-122"/>
                <a:ea typeface="宋体" panose="02010600030101010101" pitchFamily="2" charset="-122"/>
                <a:cs typeface="Yu Mincho Demibold" panose="02020600000000000000" charset="-128"/>
                <a:sym typeface="+mn-ea"/>
              </a:rPr>
              <a:t>《庄子》（外篇・田子方）</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不精不诚，不能</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/誠意が足りないと、</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相手の心を動かせる/動揺させる</a:t>
            </a:r>
            <a:r>
              <a:rPr sz="2100">
                <a:latin typeface="Yu Mincho Demibold" panose="02020600000000000000" charset="-128"/>
                <a:ea typeface="Yu Mincho Demibold" panose="02020600000000000000" charset="-128"/>
                <a:cs typeface="Yu Mincho Demibold" panose="02020600000000000000" charset="-128"/>
                <a:sym typeface="+mn-ea"/>
              </a:rPr>
              <a:t>こともできない。</a:t>
            </a:r>
            <a:r>
              <a:rPr sz="2100" b="1">
                <a:latin typeface="宋体" panose="02010600030101010101" pitchFamily="2" charset="-122"/>
                <a:ea typeface="宋体" panose="02010600030101010101" pitchFamily="2" charset="-122"/>
                <a:cs typeface="Yu Mincho Demibold" panose="02020600000000000000" charset="-128"/>
                <a:sym typeface="+mn-ea"/>
              </a:rPr>
              <a:t>《庄子》（杂篇・鱼父）</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この時期において、</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は主に「人の心を動かせる」、「動揺させる」という意味を表し、字面から見ると、前文で提示した「人々を感化する」の意味を表す</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感人心</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と近い用法に見えるが、実際には意味が異なる。</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P22</a:t>
            </a:r>
            <a:endParaRPr lang="en-US" altLang="zh-CN" sz="2400">
              <a:solidFill>
                <a:schemeClr val="tx1"/>
              </a:solidFill>
              <a:latin typeface="Times New Roman" panose="02020603050405020304" charset="0"/>
              <a:ea typeface="Yu Mincho Demibold" panose="02020600000000000000" charset="-128"/>
              <a:cs typeface="Times New Roman" panose="02020603050405020304" charset="0"/>
            </a:endParaRP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2066925" y="129540"/>
            <a:ext cx="3925570" cy="460375"/>
          </a:xfrm>
          <a:prstGeom prst="rect">
            <a:avLst/>
          </a:prstGeom>
          <a:noFill/>
        </p:spPr>
        <p:txBody>
          <a:bodyPr wrap="square" rtlCol="0" anchor="ctr" anchorCtr="0">
            <a:sp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漢代の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宋体" panose="02010600030101010101" pitchFamily="2" charset="-122"/>
                <a:ea typeface="宋体" panose="02010600030101010101" pitchFamily="2" charset="-122"/>
                <a:cs typeface="Yu Mincho Demibold" panose="02020600000000000000" charset="-128"/>
                <a:sym typeface="+mn-ea"/>
              </a:rPr>
              <a:t>动人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zh-CN"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漢代になると、</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が多く使われる</a:t>
            </a:r>
            <a:r>
              <a:rPr lang="ja-JP" sz="2100">
                <a:latin typeface="Yu Mincho Demibold" panose="02020600000000000000" charset="-128"/>
                <a:ea typeface="Yu Mincho Demibold" panose="02020600000000000000" charset="-128"/>
                <a:cs typeface="Yu Mincho Demibold" panose="02020600000000000000" charset="-128"/>
                <a:sym typeface="+mn-ea"/>
              </a:rPr>
              <a:t>ように</a:t>
            </a:r>
            <a:r>
              <a:rPr sz="2100">
                <a:latin typeface="Yu Mincho Demibold" panose="02020600000000000000" charset="-128"/>
                <a:ea typeface="Yu Mincho Demibold" panose="02020600000000000000" charset="-128"/>
                <a:cs typeface="Yu Mincho Demibold" panose="02020600000000000000" charset="-128"/>
                <a:sym typeface="+mn-ea"/>
              </a:rPr>
              <a:t>なった。</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广乐九奏万舞，不类三代之乐，其声</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动人心</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/美しい曲が繰り返し奏でられたのを聞き、「万舞」の舞も見た。夏、商、周の音には似ず、</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心に触れた</a:t>
            </a:r>
            <a:r>
              <a:rPr sz="2100">
                <a:latin typeface="Yu Mincho Demibold" panose="02020600000000000000" charset="-128"/>
                <a:ea typeface="Yu Mincho Demibold" panose="02020600000000000000" charset="-128"/>
                <a:cs typeface="Yu Mincho Demibold" panose="02020600000000000000" charset="-128"/>
                <a:sym typeface="+mn-ea"/>
              </a:rPr>
              <a:t>音楽でした。</a:t>
            </a:r>
            <a:r>
              <a:rPr sz="2100" b="1">
                <a:latin typeface="宋体" panose="02010600030101010101" pitchFamily="2" charset="-122"/>
                <a:ea typeface="宋体" panose="02010600030101010101" pitchFamily="2" charset="-122"/>
                <a:cs typeface="Yu Mincho Demibold" panose="02020600000000000000" charset="-128"/>
                <a:sym typeface="+mn-ea"/>
              </a:rPr>
              <a:t>《史记》</a:t>
            </a:r>
            <a:r>
              <a:rPr sz="2100" b="1">
                <a:latin typeface="Yu Mincho Demibold" panose="02020600000000000000" charset="-128"/>
                <a:ea typeface="Yu Mincho Demibold" panose="02020600000000000000" charset="-128"/>
                <a:cs typeface="Yu Mincho Demibold" panose="02020600000000000000" charset="-128"/>
                <a:sym typeface="+mn-ea"/>
              </a:rPr>
              <a:t>（世家・赵世家）</a:t>
            </a:r>
          </a:p>
          <a:p>
            <a:pPr indent="139700" fontAlgn="auto">
              <a:lnSpc>
                <a:spcPct val="150000"/>
              </a:lnSpc>
            </a:pPr>
            <a:endParaRPr sz="2100" b="1">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b="1">
                <a:latin typeface="Yu Mincho Demibold" panose="02020600000000000000" charset="-128"/>
                <a:ea typeface="Yu Mincho Demibold" panose="02020600000000000000" charset="-128"/>
                <a:cs typeface="Yu Mincho Demibold" panose="02020600000000000000" charset="-128"/>
                <a:sym typeface="+mn-ea"/>
              </a:rPr>
              <a:t> </a:t>
            </a:r>
            <a:r>
              <a:rPr sz="2100" b="1">
                <a:latin typeface="Yu Mincho Demibold" panose="02020600000000000000" charset="-128"/>
                <a:ea typeface="Yu Mincho Demibold" panose="02020600000000000000" charset="-128"/>
                <a:cs typeface="Yu Mincho Demibold" panose="02020600000000000000" charset="-128"/>
                <a:sym typeface="+mn-ea"/>
              </a:rPr>
              <a:t>戦国中期の</a:t>
            </a:r>
            <a:r>
              <a:rPr sz="2100" b="1">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MS Mincho" panose="02020609040205080304" charset="-128"/>
                <a:ea typeface="MS Mincho" panose="02020609040205080304" charset="-128"/>
                <a:cs typeface="Yu Mincho Demibold" panose="02020600000000000000" charset="-128"/>
                <a:sym typeface="+mn-ea"/>
              </a:rPr>
              <a:t>”</a:t>
            </a:r>
            <a:r>
              <a:rPr sz="2100" b="1">
                <a:latin typeface="Yu Mincho Demibold" panose="02020600000000000000" charset="-128"/>
                <a:ea typeface="Yu Mincho Demibold" panose="02020600000000000000" charset="-128"/>
                <a:cs typeface="Yu Mincho Demibold" panose="02020600000000000000" charset="-128"/>
                <a:sym typeface="+mn-ea"/>
              </a:rPr>
              <a:t>に近い用法として、「お金や言語で行動を取るようにさせる」という意味も『新書』に見られた。</a:t>
            </a:r>
          </a:p>
          <a:p>
            <a:pPr indent="139700" fontAlgn="auto">
              <a:lnSpc>
                <a:spcPct val="150000"/>
              </a:lnSpc>
            </a:pP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赏均则国窾，而赏薄不足以</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b="1">
                <a:latin typeface="Yu Mincho Demibold" panose="02020600000000000000" charset="-128"/>
                <a:ea typeface="Yu Mincho Demibold" panose="02020600000000000000" charset="-128"/>
                <a:cs typeface="Yu Mincho Demibold" panose="02020600000000000000" charset="-128"/>
                <a:sym typeface="+mn-ea"/>
              </a:rPr>
              <a:t>/報酬は全員均等に配れば国庫が貧しくなり、報酬が少なければ</a:t>
            </a:r>
            <a:r>
              <a:rPr sz="2100" b="1"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人を動かす/人を駆り立てる</a:t>
            </a:r>
            <a:r>
              <a:rPr sz="2100" b="1">
                <a:latin typeface="Yu Mincho Demibold" panose="02020600000000000000" charset="-128"/>
                <a:ea typeface="Yu Mincho Demibold" panose="02020600000000000000" charset="-128"/>
                <a:cs typeface="Yu Mincho Demibold" panose="02020600000000000000" charset="-128"/>
                <a:sym typeface="+mn-ea"/>
              </a:rPr>
              <a:t>ことができない。</a:t>
            </a:r>
            <a:r>
              <a:rPr sz="2100" b="1">
                <a:latin typeface="宋体" panose="02010600030101010101" pitchFamily="2" charset="-122"/>
                <a:ea typeface="宋体" panose="02010600030101010101" pitchFamily="2" charset="-122"/>
                <a:cs typeface="Yu Mincho Demibold" panose="02020600000000000000" charset="-128"/>
                <a:sym typeface="+mn-ea"/>
              </a:rPr>
              <a:t>《新书》</a:t>
            </a:r>
            <a:r>
              <a:rPr sz="2100" b="1">
                <a:latin typeface="Yu Mincho Demibold" panose="02020600000000000000" charset="-128"/>
                <a:ea typeface="Yu Mincho Demibold" panose="02020600000000000000" charset="-128"/>
                <a:cs typeface="Yu Mincho Demibold" panose="02020600000000000000" charset="-128"/>
                <a:sym typeface="+mn-ea"/>
              </a:rPr>
              <a:t>（卷四・匈奴）</a:t>
            </a:r>
          </a:p>
          <a:p>
            <a:pPr indent="139700" fontAlgn="auto">
              <a:lnSpc>
                <a:spcPct val="150000"/>
              </a:lnSpc>
            </a:pP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以言，竭而弗终。</a:t>
            </a:r>
            <a:r>
              <a:rPr sz="2100" b="1">
                <a:latin typeface="Yu Mincho Demibold" panose="02020600000000000000" charset="-128"/>
                <a:ea typeface="Yu Mincho Demibold" panose="02020600000000000000" charset="-128"/>
                <a:cs typeface="Yu Mincho Demibold" panose="02020600000000000000" charset="-128"/>
                <a:sym typeface="+mn-ea"/>
              </a:rPr>
              <a:t>/（とあるタイプの人は）言葉で</a:t>
            </a:r>
            <a:r>
              <a:rPr sz="2100" b="1"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他人を動揺させる</a:t>
            </a:r>
            <a:r>
              <a:rPr sz="2100" b="1">
                <a:latin typeface="Yu Mincho Demibold" panose="02020600000000000000" charset="-128"/>
                <a:ea typeface="Yu Mincho Demibold" panose="02020600000000000000" charset="-128"/>
                <a:cs typeface="Yu Mincho Demibold" panose="02020600000000000000" charset="-128"/>
                <a:sym typeface="+mn-ea"/>
              </a:rPr>
              <a:t>ことはするが、言い尽くせたりはしない。</a:t>
            </a:r>
            <a:r>
              <a:rPr sz="2100" b="1">
                <a:latin typeface="宋体" panose="02010600030101010101" pitchFamily="2" charset="-122"/>
                <a:ea typeface="宋体" panose="02010600030101010101" pitchFamily="2" charset="-122"/>
                <a:cs typeface="Yu Mincho Demibold" panose="02020600000000000000" charset="-128"/>
                <a:sym typeface="+mn-ea"/>
              </a:rPr>
              <a:t>《逸周书》</a:t>
            </a:r>
            <a:r>
              <a:rPr sz="2100" b="1">
                <a:latin typeface="Yu Mincho Demibold" panose="02020600000000000000" charset="-128"/>
                <a:ea typeface="Yu Mincho Demibold" panose="02020600000000000000" charset="-128"/>
                <a:cs typeface="Yu Mincho Demibold" panose="02020600000000000000" charset="-128"/>
                <a:sym typeface="+mn-ea"/>
              </a:rPr>
              <a:t>（大戒解）</a:t>
            </a: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P23</a:t>
            </a:r>
            <a:endParaRPr lang="en-US" altLang="zh-CN" sz="2400">
              <a:solidFill>
                <a:schemeClr val="tx1"/>
              </a:solidFill>
              <a:latin typeface="Times New Roman" panose="02020603050405020304" charset="0"/>
              <a:ea typeface="Yu Mincho Demibold" panose="02020600000000000000" charset="-128"/>
              <a:cs typeface="Times New Roman" panose="02020603050405020304" charset="0"/>
            </a:endParaRP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lang="zh-CN" sz="2400" b="1">
                <a:latin typeface="Yu Mincho Demibold" panose="02020600000000000000" charset="-128"/>
                <a:ea typeface="Yu Mincho Demibold" panose="02020600000000000000" charset="-128"/>
                <a:cs typeface="Yu Mincho Demibold" panose="02020600000000000000" charset="-128"/>
                <a:sym typeface="+mn-ea"/>
              </a:rPr>
              <a:t>唐</a:t>
            </a:r>
            <a:r>
              <a:rPr sz="2400" b="1">
                <a:latin typeface="Yu Mincho Demibold" panose="02020600000000000000" charset="-128"/>
                <a:ea typeface="Yu Mincho Demibold" panose="02020600000000000000" charset="-128"/>
                <a:cs typeface="Yu Mincho Demibold" panose="02020600000000000000" charset="-128"/>
                <a:sym typeface="+mn-ea"/>
              </a:rPr>
              <a:t>代と</a:t>
            </a:r>
            <a:r>
              <a:rPr lang="zh-CN" sz="2400" b="1">
                <a:latin typeface="Yu Mincho Demibold" panose="02020600000000000000" charset="-128"/>
                <a:ea typeface="Yu Mincho Demibold" panose="02020600000000000000" charset="-128"/>
                <a:cs typeface="Yu Mincho Demibold" panose="02020600000000000000" charset="-128"/>
                <a:sym typeface="+mn-ea"/>
              </a:rPr>
              <a:t>宋</a:t>
            </a:r>
            <a:r>
              <a:rPr sz="2400" b="1">
                <a:latin typeface="Yu Mincho Demibold" panose="02020600000000000000" charset="-128"/>
                <a:ea typeface="Yu Mincho Demibold" panose="02020600000000000000" charset="-128"/>
                <a:cs typeface="Yu Mincho Demibold" panose="02020600000000000000" charset="-128"/>
                <a:sym typeface="+mn-ea"/>
              </a:rPr>
              <a:t>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宋体" panose="02010600030101010101" pitchFamily="2" charset="-122"/>
                <a:ea typeface="宋体" panose="02010600030101010101" pitchFamily="2" charset="-122"/>
                <a:cs typeface="Yu Mincho Demibold" panose="02020600000000000000" charset="-128"/>
                <a:sym typeface="+mn-ea"/>
              </a:rPr>
              <a:t>动人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唐代になると、</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と同様に、唐詩にもよく使われていた。</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浓绿万枝红一点，</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b="1">
                <a:latin typeface="宋体" panose="02010600030101010101" pitchFamily="2" charset="-122"/>
                <a:ea typeface="宋体" panose="02010600030101010101" pitchFamily="2" charset="-122"/>
                <a:cs typeface="Yu Mincho Demibold" panose="02020600000000000000" charset="-128"/>
                <a:sym typeface="+mn-ea"/>
              </a:rPr>
              <a:t>春色不须多。</a:t>
            </a:r>
            <a:r>
              <a:rPr sz="2100">
                <a:latin typeface="Yu Mincho Demibold" panose="02020600000000000000" charset="-128"/>
                <a:ea typeface="Yu Mincho Demibold" panose="02020600000000000000" charset="-128"/>
                <a:cs typeface="Yu Mincho Demibold" panose="02020600000000000000" charset="-128"/>
                <a:sym typeface="+mn-ea"/>
              </a:rPr>
              <a:t>/一面の緑の中に紅色の花が一輪咲いている。</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美しき春の景色</a:t>
            </a:r>
            <a:r>
              <a:rPr sz="2100">
                <a:latin typeface="Yu Mincho Demibold" panose="02020600000000000000" charset="-128"/>
                <a:ea typeface="Yu Mincho Demibold" panose="02020600000000000000" charset="-128"/>
                <a:cs typeface="Yu Mincho Demibold" panose="02020600000000000000" charset="-128"/>
                <a:sym typeface="+mn-ea"/>
              </a:rPr>
              <a:t>はそれぐらいで十分である（過ぎたるは猶及ばざるが如し）</a:t>
            </a:r>
            <a:r>
              <a:rPr sz="2100" b="1">
                <a:latin typeface="宋体" panose="02010600030101010101" pitchFamily="2" charset="-122"/>
                <a:ea typeface="宋体" panose="02010600030101010101" pitchFamily="2" charset="-122"/>
                <a:cs typeface="Yu Mincho Demibold" panose="02020600000000000000" charset="-128"/>
                <a:sym typeface="+mn-ea"/>
              </a:rPr>
              <a:t>。《泊宅编》</a:t>
            </a:r>
          </a:p>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その詩に用いられている</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は、春の景色を修飾しており、「美しい」の意味を表す</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の最も古い一例である。</a:t>
            </a:r>
          </a:p>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また、宋代では</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も口語的な文章にも出てくるようになった。</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宋体" panose="02010600030101010101" pitchFamily="2" charset="-122"/>
                <a:sym typeface="+mn-ea"/>
              </a:rPr>
              <a:t>如本不必说，自家却强说几句，要去</a:t>
            </a:r>
            <a:r>
              <a:rPr sz="2100" b="1" u="sng">
                <a:solidFill>
                  <a:srgbClr val="EC2C64"/>
                </a:solidFill>
                <a:latin typeface="宋体" panose="02010600030101010101" pitchFamily="2" charset="-122"/>
                <a:ea typeface="宋体" panose="02010600030101010101" pitchFamily="2" charset="-122"/>
                <a:cs typeface="宋体" panose="02010600030101010101" pitchFamily="2" charset="-122"/>
                <a:sym typeface="+mn-ea"/>
              </a:rPr>
              <a:t>动人</a:t>
            </a:r>
            <a:r>
              <a:rPr sz="2100" b="1">
                <a:latin typeface="宋体" panose="02010600030101010101" pitchFamily="2" charset="-122"/>
                <a:ea typeface="宋体" panose="02010600030101010101" pitchFamily="2" charset="-122"/>
                <a:cs typeface="宋体" panose="02010600030101010101" pitchFamily="2" charset="-122"/>
                <a:sym typeface="+mn-ea"/>
              </a:rPr>
              <a:t>，要去悦人，是‘以言餂之也’</a:t>
            </a:r>
            <a:r>
              <a:rPr sz="2100">
                <a:latin typeface="Yu Mincho Demibold" panose="02020600000000000000" charset="-128"/>
                <a:ea typeface="Yu Mincho Demibold" panose="02020600000000000000" charset="-128"/>
                <a:cs typeface="Yu Mincho Demibold" panose="02020600000000000000" charset="-128"/>
                <a:sym typeface="+mn-ea"/>
              </a:rPr>
              <a:t>/元は口を開けなくでもよろしいことだが、強いて</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言葉で人を動揺させ</a:t>
            </a:r>
            <a:r>
              <a:rPr sz="2100">
                <a:latin typeface="Yu Mincho Demibold" panose="02020600000000000000" charset="-128"/>
                <a:ea typeface="Yu Mincho Demibold" panose="02020600000000000000" charset="-128"/>
                <a:cs typeface="Yu Mincho Demibold" panose="02020600000000000000" charset="-128"/>
                <a:sym typeface="+mn-ea"/>
              </a:rPr>
              <a:t>、人の機嫌を取るとは、まさに「甘い言葉での勧誘」ってことさ。</a:t>
            </a:r>
            <a:r>
              <a:rPr sz="2100" b="1">
                <a:latin typeface="宋体" panose="02010600030101010101" pitchFamily="2" charset="-122"/>
                <a:ea typeface="宋体" panose="02010600030101010101" pitchFamily="2" charset="-122"/>
                <a:cs typeface="Yu Mincho Demibold" panose="02020600000000000000" charset="-128"/>
                <a:sym typeface="+mn-ea"/>
              </a:rPr>
              <a:t>《朱子语类》</a:t>
            </a:r>
          </a:p>
          <a:p>
            <a:pPr indent="139700" fontAlgn="auto">
              <a:lnSpc>
                <a:spcPct val="150000"/>
              </a:lnSpc>
            </a:pP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P24</a:t>
            </a:r>
            <a:endParaRPr lang="en-US" altLang="zh-CN" sz="2400">
              <a:solidFill>
                <a:schemeClr val="tx1"/>
              </a:solidFill>
              <a:latin typeface="Times New Roman" panose="02020603050405020304" charset="0"/>
              <a:ea typeface="Yu Mincho Demibold" panose="02020600000000000000" charset="-128"/>
              <a:cs typeface="Times New Roman" panose="02020603050405020304" charset="0"/>
            </a:endParaRP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266190" y="0"/>
            <a:ext cx="5400000" cy="720000"/>
          </a:xfrm>
          <a:prstGeom prst="rect">
            <a:avLst/>
          </a:prstGeom>
          <a:noFill/>
        </p:spPr>
        <p:txBody>
          <a:bodyPr wrap="square" rtlCol="0" anchor="ctr" anchorCtr="0">
            <a:no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明代と清代の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宋体" panose="02010600030101010101" pitchFamily="2" charset="-122"/>
                <a:ea typeface="宋体" panose="02010600030101010101" pitchFamily="2" charset="-122"/>
                <a:cs typeface="Yu Mincho Demibold" panose="02020600000000000000" charset="-128"/>
                <a:sym typeface="+mn-ea"/>
              </a:rPr>
              <a:t>动人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93950" y="1036340"/>
            <a:ext cx="10800000" cy="5400000"/>
          </a:xfrm>
          <a:prstGeom prst="rect">
            <a:avLst/>
          </a:prstGeom>
          <a:noFill/>
          <a:ln w="9525">
            <a:noFill/>
          </a:ln>
        </p:spPr>
        <p:txBody>
          <a:bodyPr wrap="square">
            <a:noAutofit/>
          </a:bodyPr>
          <a:lstStyle/>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明清時代になると、</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は『金瓶梅』『西游記』『封神演義』『紅楼梦』などの白話小説にも使われるようになった。そして「財産」「女性の容姿」が</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の主語として多く使われるようになり、</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と世俗的な生活の繋がりがより強くなってきた。</a:t>
            </a:r>
          </a:p>
          <a:p>
            <a:pPr indent="139700" fontAlgn="auto">
              <a:lnSpc>
                <a:spcPct val="150000"/>
              </a:lnSpc>
            </a:pPr>
            <a:endPar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『金瓶梅』『西游記』『封神演義』『紅楼梦』の四作において、</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は 19 回使われていた</a:t>
            </a:r>
            <a:r>
              <a:rPr sz="2100">
                <a:latin typeface="Yu Mincho Demibold" panose="02020600000000000000" charset="-128"/>
                <a:ea typeface="Yu Mincho Demibold" panose="02020600000000000000" charset="-128"/>
                <a:cs typeface="Yu Mincho Demibold" panose="02020600000000000000" charset="-128"/>
                <a:sym typeface="+mn-ea"/>
              </a:rPr>
              <a:t>が、そのうちの 4 回は主語が「お金・財産」、10 回は「容姿」が主語として使われていた。</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に比べれば、同時期の</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は、ほとんど白話小説に使われなかった。</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P25</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lang="ja-JP" sz="2400" b="1">
                <a:latin typeface="Yu Mincho Demibold" panose="02020600000000000000" charset="-128"/>
                <a:ea typeface="Yu Mincho Demibold" panose="02020600000000000000" charset="-128"/>
                <a:cs typeface="Yu Mincho Demibold" panose="02020600000000000000" charset="-128"/>
                <a:sym typeface="+mn-ea"/>
              </a:rPr>
              <a:t>まとめ</a:t>
            </a:r>
          </a:p>
        </p:txBody>
      </p:sp>
      <p:sp>
        <p:nvSpPr>
          <p:cNvPr id="100" name="文本框 99"/>
          <p:cNvSpPr txBox="1"/>
          <p:nvPr/>
        </p:nvSpPr>
        <p:spPr>
          <a:xfrm>
            <a:off x="857120" y="917595"/>
            <a:ext cx="11160000" cy="5400000"/>
          </a:xfrm>
          <a:prstGeom prst="rect">
            <a:avLst/>
          </a:prstGeom>
          <a:noFill/>
          <a:ln w="9525">
            <a:noFill/>
          </a:ln>
        </p:spPr>
        <p:txBody>
          <a:bodyPr wrap="square">
            <a:noAutofit/>
          </a:bodyPr>
          <a:lstStyle/>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①</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戦国時代では</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は主に「人の心を動かせる」、「動揺させる」という意味を表す。</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②</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漢代では</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楚楚动人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动人心魄</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动人心弦</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などのような二字漢語と組み合わせて使われる用法はないが、</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动人心</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など一字漢語と組み合わせて使われる用法が定着されていたと見られる</a:t>
            </a:r>
            <a:r>
              <a:rPr sz="2100">
                <a:latin typeface="Yu Mincho Demibold" panose="02020600000000000000" charset="-128"/>
                <a:ea typeface="Yu Mincho Demibold" panose="02020600000000000000" charset="-128"/>
                <a:cs typeface="Yu Mincho Demibold" panose="02020600000000000000" charset="-128"/>
                <a:sym typeface="+mn-ea"/>
              </a:rPr>
              <a:t>。同じように「心に触れる」という意味を表すため、</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动人心</a:t>
            </a:r>
            <a:r>
              <a:rPr sz="2100">
                <a:latin typeface="Yu Mincho Demibold" panose="02020600000000000000" charset="-128"/>
                <a:ea typeface="Yu Mincho Demibold" panose="02020600000000000000" charset="-128"/>
                <a:cs typeface="Yu Mincho Demibold" panose="02020600000000000000" charset="-128"/>
                <a:sym typeface="+mn-ea"/>
              </a:rPr>
              <a:t>”は現代中国語</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动人心弦</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动人心魄</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の原型だと言える。</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③</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唐代になると、形容詞としての用法も見られる。</a:t>
            </a:r>
            <a:r>
              <a:rPr sz="2100">
                <a:latin typeface="Yu Mincho Demibold" panose="02020600000000000000" charset="-128"/>
                <a:ea typeface="Yu Mincho Demibold" panose="02020600000000000000" charset="-128"/>
                <a:cs typeface="Yu Mincho Demibold" panose="02020600000000000000" charset="-128"/>
                <a:sym typeface="+mn-ea"/>
              </a:rPr>
              <a:t>宋代では</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も口語的な文章にも出てくるようになった。明清時代になると、</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は小説に広く使われ、「お金・財産」「容姿」が</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动人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の主語となることも多くなった。</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76950" y="917575"/>
            <a:ext cx="10800000" cy="5400000"/>
          </a:xfrm>
          <a:prstGeom prst="rect">
            <a:avLst/>
          </a:prstGeom>
          <a:noFill/>
          <a:ln w="9525">
            <a:noFill/>
          </a:ln>
        </p:spPr>
        <p:txBody>
          <a:bodyPr wrap="square">
            <a:noAutofit/>
          </a:bodyPr>
          <a:lstStyle/>
          <a:p>
            <a:pPr indent="0" algn="l">
              <a:lnSpc>
                <a:spcPct val="150000"/>
              </a:lnSpc>
            </a:pPr>
            <a:r>
              <a:rPr lang="zh-CN" b="0">
                <a:latin typeface="Yu Mincho Demibold" panose="02020600000000000000" charset="-128"/>
                <a:ea typeface="Yu Mincho Demibold" panose="02020600000000000000" charset="-128"/>
                <a:cs typeface="Yu Mincho Demibold" panose="02020600000000000000" charset="-128"/>
              </a:rPr>
              <a:t>（1）Weblio中国語例文https://cjjc.weblio.jp/sentence/（検索日:2022.8.8）</a:t>
            </a:r>
          </a:p>
          <a:p>
            <a:pPr indent="0" algn="l">
              <a:lnSpc>
                <a:spcPct val="150000"/>
              </a:lnSpc>
            </a:pPr>
            <a:r>
              <a:rPr lang="zh-CN" b="0">
                <a:latin typeface="Yu Mincho Demibold" panose="02020600000000000000" charset="-128"/>
                <a:ea typeface="Yu Mincho Demibold" panose="02020600000000000000" charset="-128"/>
                <a:cs typeface="Yu Mincho Demibold" panose="02020600000000000000" charset="-128"/>
              </a:rPr>
              <a:t>（</a:t>
            </a:r>
            <a:r>
              <a:rPr lang="en-US" altLang="zh-CN" b="0">
                <a:latin typeface="Yu Mincho Demibold" panose="02020600000000000000" charset="-128"/>
                <a:ea typeface="Yu Mincho Demibold" panose="02020600000000000000" charset="-128"/>
                <a:cs typeface="Yu Mincho Demibold" panose="02020600000000000000" charset="-128"/>
              </a:rPr>
              <a:t>2</a:t>
            </a:r>
            <a:r>
              <a:rPr lang="zh-CN" b="0">
                <a:latin typeface="Yu Mincho Demibold" panose="02020600000000000000" charset="-128"/>
                <a:ea typeface="Yu Mincho Demibold" panose="02020600000000000000" charset="-128"/>
                <a:cs typeface="Yu Mincho Demibold" panose="02020600000000000000" charset="-128"/>
              </a:rPr>
              <a:t>）白水社（2002）『中国語辞典』白水社</a:t>
            </a:r>
          </a:p>
          <a:p>
            <a:pPr indent="0" algn="l">
              <a:lnSpc>
                <a:spcPct val="150000"/>
              </a:lnSpc>
            </a:pPr>
            <a:r>
              <a:rPr lang="zh-CN" b="0">
                <a:latin typeface="Yu Mincho Demibold" panose="02020600000000000000" charset="-128"/>
                <a:ea typeface="Yu Mincho Demibold" panose="02020600000000000000" charset="-128"/>
                <a:cs typeface="Yu Mincho Demibold" panose="02020600000000000000" charset="-128"/>
              </a:rPr>
              <a:t>（</a:t>
            </a:r>
            <a:r>
              <a:rPr lang="en-US" altLang="zh-CN" b="0">
                <a:latin typeface="Yu Mincho Demibold" panose="02020600000000000000" charset="-128"/>
                <a:ea typeface="Yu Mincho Demibold" panose="02020600000000000000" charset="-128"/>
                <a:cs typeface="Yu Mincho Demibold" panose="02020600000000000000" charset="-128"/>
              </a:rPr>
              <a:t>3</a:t>
            </a:r>
            <a:r>
              <a:rPr lang="zh-CN" b="0">
                <a:latin typeface="Yu Mincho Demibold" panose="02020600000000000000" charset="-128"/>
                <a:ea typeface="Yu Mincho Demibold" panose="02020600000000000000" charset="-128"/>
                <a:cs typeface="Yu Mincho Demibold" panose="02020600000000000000" charset="-128"/>
              </a:rPr>
              <a:t>）北京商務印書館·小学館（2016）『中日辞典』（第3版）小学館</a:t>
            </a:r>
          </a:p>
          <a:p>
            <a:pPr indent="0" algn="l">
              <a:lnSpc>
                <a:spcPct val="150000"/>
              </a:lnSpc>
            </a:pPr>
            <a:r>
              <a:rPr lang="zh-CN" b="0">
                <a:latin typeface="Yu Mincho Demibold" panose="02020600000000000000" charset="-128"/>
                <a:ea typeface="Yu Mincho Demibold" panose="02020600000000000000" charset="-128"/>
                <a:cs typeface="Yu Mincho Demibold" panose="02020600000000000000" charset="-128"/>
              </a:rPr>
              <a:t>（</a:t>
            </a:r>
            <a:r>
              <a:rPr lang="en-US" altLang="zh-CN" b="0">
                <a:latin typeface="Yu Mincho Demibold" panose="02020600000000000000" charset="-128"/>
                <a:ea typeface="Yu Mincho Demibold" panose="02020600000000000000" charset="-128"/>
                <a:cs typeface="Yu Mincho Demibold" panose="02020600000000000000" charset="-128"/>
              </a:rPr>
              <a:t>4</a:t>
            </a:r>
            <a:r>
              <a:rPr lang="zh-CN" b="0">
                <a:latin typeface="Yu Mincho Demibold" panose="02020600000000000000" charset="-128"/>
                <a:ea typeface="Yu Mincho Demibold" panose="02020600000000000000" charset="-128"/>
                <a:cs typeface="Yu Mincho Demibold" panose="02020600000000000000" charset="-128"/>
              </a:rPr>
              <a:t>）</a:t>
            </a:r>
            <a:r>
              <a:rPr lang="zh-CN" b="1">
                <a:latin typeface="宋体" panose="02010600030101010101" pitchFamily="2" charset="-122"/>
                <a:ea typeface="宋体" panose="02010600030101010101" pitchFamily="2" charset="-122"/>
                <a:cs typeface="Yu Mincho Demibold" panose="02020600000000000000" charset="-128"/>
              </a:rPr>
              <a:t>古川裕</a:t>
            </a:r>
            <a:r>
              <a:rPr lang="zh-CN" b="0">
                <a:latin typeface="Yu Mincho Demibold" panose="02020600000000000000" charset="-128"/>
                <a:ea typeface="Yu Mincho Demibold" panose="02020600000000000000" charset="-128"/>
                <a:cs typeface="Yu Mincho Demibold" panose="02020600000000000000" charset="-128"/>
              </a:rPr>
              <a:t>(2003)〈</a:t>
            </a:r>
            <a:r>
              <a:rPr lang="zh-CN" b="1">
                <a:latin typeface="宋体" panose="02010600030101010101" pitchFamily="2" charset="-122"/>
                <a:ea typeface="宋体" panose="02010600030101010101" pitchFamily="2" charset="-122"/>
                <a:cs typeface="宋体" panose="02010600030101010101" pitchFamily="2" charset="-122"/>
              </a:rPr>
              <a:t>现代汉语感受谓语句的句法特点——“叫/让/使/令”字句和“为”字句之间的语态变换</a:t>
            </a:r>
            <a:r>
              <a:rPr lang="zh-CN" b="0">
                <a:latin typeface="Yu Mincho Demibold" panose="02020600000000000000" charset="-128"/>
                <a:ea typeface="Yu Mincho Demibold" panose="02020600000000000000" charset="-128"/>
                <a:cs typeface="Yu Mincho Demibold" panose="02020600000000000000" charset="-128"/>
              </a:rPr>
              <a:t>〉</a:t>
            </a:r>
            <a:r>
              <a:rPr lang="zh-CN" b="1">
                <a:latin typeface="宋体" panose="02010600030101010101" pitchFamily="2" charset="-122"/>
                <a:ea typeface="宋体" panose="02010600030101010101" pitchFamily="2" charset="-122"/>
                <a:cs typeface="Yu Mincho Demibold" panose="02020600000000000000" charset="-128"/>
              </a:rPr>
              <a:t>《语言教学与研究》</a:t>
            </a:r>
            <a:r>
              <a:rPr lang="zh-CN" b="0">
                <a:latin typeface="Yu Mincho Demibold" panose="02020600000000000000" charset="-128"/>
                <a:ea typeface="Yu Mincho Demibold" panose="02020600000000000000" charset="-128"/>
                <a:cs typeface="Yu Mincho Demibold" panose="02020600000000000000" charset="-128"/>
              </a:rPr>
              <a:t>2003年第2期 pp.28-37</a:t>
            </a:r>
          </a:p>
          <a:p>
            <a:pPr indent="0" algn="l">
              <a:lnSpc>
                <a:spcPct val="150000"/>
              </a:lnSpc>
            </a:pPr>
            <a:r>
              <a:rPr lang="zh-CN" b="0">
                <a:latin typeface="Yu Mincho Demibold" panose="02020600000000000000" charset="-128"/>
                <a:ea typeface="Yu Mincho Demibold" panose="02020600000000000000" charset="-128"/>
                <a:cs typeface="Yu Mincho Demibold" panose="02020600000000000000" charset="-128"/>
              </a:rPr>
              <a:t>（</a:t>
            </a:r>
            <a:r>
              <a:rPr lang="en-US" altLang="zh-CN" b="0">
                <a:latin typeface="Yu Mincho Demibold" panose="02020600000000000000" charset="-128"/>
                <a:ea typeface="Yu Mincho Demibold" panose="02020600000000000000" charset="-128"/>
                <a:cs typeface="Yu Mincho Demibold" panose="02020600000000000000" charset="-128"/>
              </a:rPr>
              <a:t>5</a:t>
            </a:r>
            <a:r>
              <a:rPr lang="zh-CN" b="0">
                <a:latin typeface="Yu Mincho Demibold" panose="02020600000000000000" charset="-128"/>
                <a:ea typeface="Yu Mincho Demibold" panose="02020600000000000000" charset="-128"/>
                <a:cs typeface="Yu Mincho Demibold" panose="02020600000000000000" charset="-128"/>
              </a:rPr>
              <a:t>）</a:t>
            </a:r>
            <a:r>
              <a:rPr lang="zh-CN" b="1">
                <a:latin typeface="宋体" panose="02010600030101010101" pitchFamily="2" charset="-122"/>
                <a:ea typeface="宋体" panose="02010600030101010101" pitchFamily="2" charset="-122"/>
                <a:cs typeface="Yu Mincho Demibold" panose="02020600000000000000" charset="-128"/>
              </a:rPr>
              <a:t>古诗文网</a:t>
            </a:r>
            <a:r>
              <a:rPr lang="zh-CN" b="0">
                <a:latin typeface="Yu Mincho Demibold" panose="02020600000000000000" charset="-128"/>
                <a:ea typeface="Yu Mincho Demibold" panose="02020600000000000000" charset="-128"/>
                <a:cs typeface="Yu Mincho Demibold" panose="02020600000000000000" charset="-128"/>
              </a:rPr>
              <a:t>https://so.gushiwen.cn/guwen/bookv_46653FD803893E4F3262439AC44DD9C3.aspx</a:t>
            </a:r>
          </a:p>
          <a:p>
            <a:pPr indent="0" algn="l">
              <a:lnSpc>
                <a:spcPct val="150000"/>
              </a:lnSpc>
            </a:pPr>
            <a:r>
              <a:rPr lang="zh-CN" b="0">
                <a:latin typeface="Yu Mincho Demibold" panose="02020600000000000000" charset="-128"/>
                <a:ea typeface="Yu Mincho Demibold" panose="02020600000000000000" charset="-128"/>
                <a:cs typeface="Yu Mincho Demibold" panose="02020600000000000000" charset="-128"/>
              </a:rPr>
              <a:t>（</a:t>
            </a:r>
            <a:r>
              <a:rPr lang="en-US" altLang="zh-CN" b="0">
                <a:latin typeface="Yu Mincho Demibold" panose="02020600000000000000" charset="-128"/>
                <a:ea typeface="Yu Mincho Demibold" panose="02020600000000000000" charset="-128"/>
                <a:cs typeface="Yu Mincho Demibold" panose="02020600000000000000" charset="-128"/>
              </a:rPr>
              <a:t>6</a:t>
            </a:r>
            <a:r>
              <a:rPr lang="zh-CN" b="0">
                <a:latin typeface="Yu Mincho Demibold" panose="02020600000000000000" charset="-128"/>
                <a:ea typeface="Yu Mincho Demibold" panose="02020600000000000000" charset="-128"/>
                <a:cs typeface="Yu Mincho Demibold" panose="02020600000000000000" charset="-128"/>
              </a:rPr>
              <a:t>）</a:t>
            </a:r>
            <a:r>
              <a:rPr lang="zh-CN" b="1">
                <a:latin typeface="宋体" panose="02010600030101010101" pitchFamily="2" charset="-122"/>
                <a:ea typeface="宋体" panose="02010600030101010101" pitchFamily="2" charset="-122"/>
                <a:cs typeface="Yu Mincho Demibold" panose="02020600000000000000" charset="-128"/>
              </a:rPr>
              <a:t>宋慈</a:t>
            </a:r>
            <a:r>
              <a:rPr lang="zh-CN" b="0">
                <a:latin typeface="Yu Mincho Demibold" panose="02020600000000000000" charset="-128"/>
                <a:ea typeface="Yu Mincho Demibold" panose="02020600000000000000" charset="-128"/>
                <a:cs typeface="Yu Mincho Demibold" panose="02020600000000000000" charset="-128"/>
              </a:rPr>
              <a:t>(2013)〈</a:t>
            </a:r>
            <a:r>
              <a:rPr lang="zh-CN" b="1">
                <a:latin typeface="宋体" panose="02010600030101010101" pitchFamily="2" charset="-122"/>
                <a:ea typeface="宋体" panose="02010600030101010101" pitchFamily="2" charset="-122"/>
                <a:cs typeface="宋体" panose="02010600030101010101" pitchFamily="2" charset="-122"/>
              </a:rPr>
              <a:t>论“单音节动词性成分+人”式形容词的词汇化</a:t>
            </a:r>
            <a:r>
              <a:rPr lang="zh-CN" b="0">
                <a:latin typeface="Yu Mincho Demibold" panose="02020600000000000000" charset="-128"/>
                <a:ea typeface="Yu Mincho Demibold" panose="02020600000000000000" charset="-128"/>
                <a:cs typeface="Yu Mincho Demibold" panose="02020600000000000000" charset="-128"/>
              </a:rPr>
              <a:t>〉</a:t>
            </a:r>
            <a:r>
              <a:rPr lang="zh-CN" b="1">
                <a:latin typeface="宋体" panose="02010600030101010101" pitchFamily="2" charset="-122"/>
                <a:ea typeface="宋体" panose="02010600030101010101" pitchFamily="2" charset="-122"/>
                <a:cs typeface="宋体" panose="02010600030101010101" pitchFamily="2" charset="-122"/>
              </a:rPr>
              <a:t>《文学教育(中)》</a:t>
            </a:r>
            <a:r>
              <a:rPr lang="zh-CN" b="0">
                <a:latin typeface="Yu Mincho Demibold" panose="02020600000000000000" charset="-128"/>
                <a:ea typeface="Yu Mincho Demibold" panose="02020600000000000000" charset="-128"/>
                <a:cs typeface="Yu Mincho Demibold" panose="02020600000000000000" charset="-128"/>
              </a:rPr>
              <a:t>2013年第2期 </a:t>
            </a:r>
            <a:r>
              <a:rPr lang="zh-CN" b="1">
                <a:latin typeface="宋体" panose="02010600030101010101" pitchFamily="2" charset="-122"/>
                <a:ea typeface="宋体" panose="02010600030101010101" pitchFamily="2" charset="-122"/>
                <a:cs typeface="Yu Mincho Demibold" panose="02020600000000000000" charset="-128"/>
              </a:rPr>
              <a:t>湖北大学</a:t>
            </a:r>
            <a:r>
              <a:rPr lang="zh-CN" b="0">
                <a:latin typeface="Yu Mincho Demibold" panose="02020600000000000000" charset="-128"/>
                <a:ea typeface="Yu Mincho Demibold" panose="02020600000000000000" charset="-128"/>
                <a:cs typeface="Yu Mincho Demibold" panose="02020600000000000000" charset="-128"/>
              </a:rPr>
              <a:t> pp.96</a:t>
            </a:r>
          </a:p>
          <a:p>
            <a:pPr indent="0" algn="l">
              <a:lnSpc>
                <a:spcPct val="150000"/>
              </a:lnSpc>
            </a:pPr>
            <a:r>
              <a:rPr lang="zh-CN" b="0">
                <a:latin typeface="Yu Mincho Demibold" panose="02020600000000000000" charset="-128"/>
                <a:ea typeface="Yu Mincho Demibold" panose="02020600000000000000" charset="-128"/>
                <a:cs typeface="Yu Mincho Demibold" panose="02020600000000000000" charset="-128"/>
              </a:rPr>
              <a:t>（</a:t>
            </a:r>
            <a:r>
              <a:rPr lang="en-US" altLang="zh-CN" b="0">
                <a:latin typeface="Yu Mincho Demibold" panose="02020600000000000000" charset="-128"/>
                <a:ea typeface="Yu Mincho Demibold" panose="02020600000000000000" charset="-128"/>
                <a:cs typeface="Yu Mincho Demibold" panose="02020600000000000000" charset="-128"/>
              </a:rPr>
              <a:t>7</a:t>
            </a:r>
            <a:r>
              <a:rPr lang="zh-CN" b="0">
                <a:latin typeface="Yu Mincho Demibold" panose="02020600000000000000" charset="-128"/>
                <a:ea typeface="Yu Mincho Demibold" panose="02020600000000000000" charset="-128"/>
                <a:cs typeface="Yu Mincho Demibold" panose="02020600000000000000" charset="-128"/>
              </a:rPr>
              <a:t>）</a:t>
            </a:r>
            <a:r>
              <a:rPr lang="zh-CN" b="1">
                <a:latin typeface="宋体" panose="02010600030101010101" pitchFamily="2" charset="-122"/>
                <a:ea typeface="宋体" panose="02010600030101010101" pitchFamily="2" charset="-122"/>
                <a:cs typeface="Yu Mincho Demibold" panose="02020600000000000000" charset="-128"/>
              </a:rPr>
              <a:t>李映忠</a:t>
            </a:r>
            <a:r>
              <a:rPr lang="zh-CN" b="0">
                <a:latin typeface="Yu Mincho Demibold" panose="02020600000000000000" charset="-128"/>
                <a:ea typeface="Yu Mincho Demibold" panose="02020600000000000000" charset="-128"/>
                <a:cs typeface="Yu Mincho Demibold" panose="02020600000000000000" charset="-128"/>
              </a:rPr>
              <a:t>（2015）〈</a:t>
            </a:r>
            <a:r>
              <a:rPr lang="zh-CN" b="1">
                <a:latin typeface="宋体" panose="02010600030101010101" pitchFamily="2" charset="-122"/>
                <a:ea typeface="宋体" panose="02010600030101010101" pitchFamily="2" charset="-122"/>
                <a:cs typeface="宋体" panose="02010600030101010101" pitchFamily="2" charset="-122"/>
              </a:rPr>
              <a:t>汉语</a:t>
            </a:r>
            <a:r>
              <a:rPr lang="en-US" b="1">
                <a:latin typeface="宋体" panose="02010600030101010101" pitchFamily="2" charset="-122"/>
                <a:ea typeface="宋体" panose="02010600030101010101" pitchFamily="2" charset="-122"/>
                <a:cs typeface="宋体" panose="02010600030101010101" pitchFamily="2" charset="-122"/>
              </a:rPr>
              <a:t>“</a:t>
            </a:r>
            <a:r>
              <a:rPr lang="zh-CN" b="1">
                <a:latin typeface="宋体" panose="02010600030101010101" pitchFamily="2" charset="-122"/>
                <a:ea typeface="宋体" panose="02010600030101010101" pitchFamily="2" charset="-122"/>
                <a:cs typeface="宋体" panose="02010600030101010101" pitchFamily="2" charset="-122"/>
              </a:rPr>
              <a:t>V + 人</a:t>
            </a:r>
            <a:r>
              <a:rPr lang="en-US" b="1">
                <a:latin typeface="宋体" panose="02010600030101010101" pitchFamily="2" charset="-122"/>
                <a:ea typeface="宋体" panose="02010600030101010101" pitchFamily="2" charset="-122"/>
                <a:cs typeface="宋体" panose="02010600030101010101" pitchFamily="2" charset="-122"/>
              </a:rPr>
              <a:t>”</a:t>
            </a:r>
            <a:r>
              <a:rPr lang="zh-CN" b="1">
                <a:latin typeface="宋体" panose="02010600030101010101" pitchFamily="2" charset="-122"/>
                <a:ea typeface="宋体" panose="02010600030101010101" pitchFamily="2" charset="-122"/>
                <a:cs typeface="宋体" panose="02010600030101010101" pitchFamily="2" charset="-122"/>
              </a:rPr>
              <a:t>式综述</a:t>
            </a:r>
            <a:r>
              <a:rPr lang="zh-CN" b="0">
                <a:latin typeface="Yu Mincho Demibold" panose="02020600000000000000" charset="-128"/>
                <a:ea typeface="Yu Mincho Demibold" panose="02020600000000000000" charset="-128"/>
                <a:cs typeface="Yu Mincho Demibold" panose="02020600000000000000" charset="-128"/>
              </a:rPr>
              <a:t>〉</a:t>
            </a:r>
            <a:r>
              <a:rPr lang="zh-CN" b="1">
                <a:latin typeface="宋体" panose="02010600030101010101" pitchFamily="2" charset="-122"/>
                <a:ea typeface="宋体" panose="02010600030101010101" pitchFamily="2" charset="-122"/>
                <a:cs typeface="Yu Mincho Demibold" panose="02020600000000000000" charset="-128"/>
              </a:rPr>
              <a:t>《陇东学院学报》</a:t>
            </a:r>
            <a:r>
              <a:rPr lang="zh-CN" b="0">
                <a:latin typeface="Yu Mincho Demibold" panose="02020600000000000000" charset="-128"/>
                <a:ea typeface="Yu Mincho Demibold" panose="02020600000000000000" charset="-128"/>
                <a:cs typeface="Yu Mincho Demibold" panose="02020600000000000000" charset="-128"/>
              </a:rPr>
              <a:t>第26卷</a:t>
            </a:r>
            <a:r>
              <a:rPr lang="en-US" b="0">
                <a:latin typeface="Yu Mincho Demibold" panose="02020600000000000000" charset="-128"/>
                <a:ea typeface="Yu Mincho Demibold" panose="02020600000000000000" charset="-128"/>
                <a:cs typeface="Yu Mincho Demibold" panose="02020600000000000000" charset="-128"/>
              </a:rPr>
              <a:t> </a:t>
            </a:r>
            <a:r>
              <a:rPr lang="zh-CN" b="0">
                <a:latin typeface="Yu Mincho Demibold" panose="02020600000000000000" charset="-128"/>
                <a:ea typeface="Yu Mincho Demibold" panose="02020600000000000000" charset="-128"/>
                <a:cs typeface="Yu Mincho Demibold" panose="02020600000000000000" charset="-128"/>
              </a:rPr>
              <a:t>第6期pp.</a:t>
            </a:r>
            <a:r>
              <a:rPr lang="en-US" b="0">
                <a:latin typeface="Yu Mincho Demibold" panose="02020600000000000000" charset="-128"/>
                <a:ea typeface="Yu Mincho Demibold" panose="02020600000000000000" charset="-128"/>
                <a:cs typeface="Yu Mincho Demibold" panose="02020600000000000000" charset="-128"/>
              </a:rPr>
              <a:t>12-16 </a:t>
            </a:r>
            <a:r>
              <a:rPr lang="zh-CN" b="1">
                <a:latin typeface="宋体" panose="02010600030101010101" pitchFamily="2" charset="-122"/>
                <a:ea typeface="宋体" panose="02010600030101010101" pitchFamily="2" charset="-122"/>
                <a:cs typeface="Yu Mincho Demibold" panose="02020600000000000000" charset="-128"/>
              </a:rPr>
              <a:t>陇东学院</a:t>
            </a:r>
          </a:p>
          <a:p>
            <a:pPr indent="0" algn="l">
              <a:lnSpc>
                <a:spcPct val="150000"/>
              </a:lnSpc>
            </a:pPr>
            <a:r>
              <a:rPr lang="zh-CN" altLang="en-US" b="0">
                <a:latin typeface="Yu Mincho Demibold" panose="02020600000000000000" charset="-128"/>
                <a:ea typeface="Yu Mincho Demibold" panose="02020600000000000000" charset="-128"/>
                <a:cs typeface="Yu Mincho Demibold" panose="02020600000000000000" charset="-128"/>
              </a:rPr>
              <a:t>（</a:t>
            </a:r>
            <a:r>
              <a:rPr lang="en-US" altLang="zh-CN" b="0">
                <a:latin typeface="Yu Mincho Demibold" panose="02020600000000000000" charset="-128"/>
                <a:ea typeface="Yu Mincho Demibold" panose="02020600000000000000" charset="-128"/>
                <a:cs typeface="Yu Mincho Demibold" panose="02020600000000000000" charset="-128"/>
              </a:rPr>
              <a:t>8</a:t>
            </a:r>
            <a:r>
              <a:rPr lang="zh-CN" altLang="en-US" b="0">
                <a:latin typeface="Yu Mincho Demibold" panose="02020600000000000000" charset="-128"/>
                <a:ea typeface="Yu Mincho Demibold" panose="02020600000000000000" charset="-128"/>
                <a:cs typeface="Yu Mincho Demibold" panose="02020600000000000000" charset="-128"/>
              </a:rPr>
              <a:t>）</a:t>
            </a:r>
            <a:r>
              <a:rPr lang="zh-CN" altLang="en-US" b="1">
                <a:latin typeface="宋体" panose="02010600030101010101" pitchFamily="2" charset="-122"/>
                <a:ea typeface="宋体" panose="02010600030101010101" pitchFamily="2" charset="-122"/>
                <a:cs typeface="Yu Mincho Demibold" panose="02020600000000000000" charset="-128"/>
              </a:rPr>
              <a:t>新华网</a:t>
            </a:r>
            <a:r>
              <a:rPr lang="zh-CN" altLang="en-US" b="1">
                <a:latin typeface="宋体" panose="02010600030101010101" pitchFamily="2" charset="-122"/>
                <a:ea typeface="宋体" panose="02010600030101010101" pitchFamily="2" charset="-122"/>
                <a:cs typeface="宋体" panose="02010600030101010101" pitchFamily="2" charset="-122"/>
              </a:rPr>
              <a:t>《网络热词的背后有“故事”：“雷人”、“雷到”》</a:t>
            </a:r>
            <a:r>
              <a:rPr lang="ja-JP" altLang="zh-CN" b="0">
                <a:latin typeface="Yu Mincho Demibold" panose="02020600000000000000" charset="-128"/>
                <a:ea typeface="Yu Mincho Demibold" panose="02020600000000000000" charset="-128"/>
                <a:cs typeface="Yu Mincho Demibold" panose="02020600000000000000" charset="-128"/>
              </a:rPr>
              <a:t>　　　　　　　</a:t>
            </a:r>
            <a:r>
              <a:rPr lang="zh-CN" altLang="en-US" b="0">
                <a:latin typeface="Yu Mincho Demibold" panose="02020600000000000000" charset="-128"/>
                <a:ea typeface="Yu Mincho Demibold" panose="02020600000000000000" charset="-128"/>
                <a:cs typeface="Yu Mincho Demibold" panose="02020600000000000000" charset="-128"/>
              </a:rPr>
              <a:t>https://web.archive.org/web/20090117023808/http://news.xinhuanet.com/internet/2008-12/14/content_10502262.htm</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690" y="0"/>
            <a:ext cx="5400000" cy="720000"/>
          </a:xfrm>
          <a:prstGeom prst="rect">
            <a:avLst/>
          </a:prstGeom>
          <a:noFill/>
        </p:spPr>
        <p:txBody>
          <a:bodyPr wrap="square" rtlCol="0" anchor="ctr" anchorCtr="0">
            <a:noAutofit/>
          </a:bodyPr>
          <a:lstStyle/>
          <a:p>
            <a:pPr indent="0" algn="ctr"/>
            <a:r>
              <a:rPr lang="ja-JP" sz="2400" b="1">
                <a:latin typeface="Yu Mincho Demibold" panose="02020600000000000000" charset="-128"/>
                <a:ea typeface="Yu Mincho Demibold" panose="02020600000000000000" charset="-128"/>
                <a:cs typeface="Yu Mincho Demibold" panose="02020600000000000000" charset="-128"/>
                <a:sym typeface="+mn-ea"/>
              </a:rPr>
              <a:t>参考文献</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203960" y="2967990"/>
            <a:ext cx="9784080" cy="922020"/>
          </a:xfrm>
          <a:prstGeom prst="rect">
            <a:avLst/>
          </a:prstGeom>
          <a:noFill/>
        </p:spPr>
        <p:txBody>
          <a:bodyPr wrap="none" rtlCol="0" anchor="ctr" anchorCtr="0">
            <a:spAutoFit/>
          </a:bodyPr>
          <a:lstStyle/>
          <a:p>
            <a:pPr algn="ctr"/>
            <a:r>
              <a:rPr lang="ja-JP" altLang="zh-CN" sz="5400">
                <a:latin typeface="Yu Mincho Demibold" panose="02020600000000000000" charset="-128"/>
                <a:ea typeface="Yu Mincho Demibold" panose="02020600000000000000" charset="-128"/>
              </a:rPr>
              <a:t>ご清聴ありがとうございました</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solidFill>
                  <a:schemeClr val="tx1"/>
                </a:solidFill>
                <a:latin typeface="Times New Roman" panose="02020603050405020304" charset="0"/>
                <a:ea typeface="Yu Mincho Demibold" panose="02020600000000000000" charset="-128"/>
                <a:cs typeface="Times New Roman" panose="02020603050405020304" charset="0"/>
              </a:rPr>
              <a:t>P1</a:t>
            </a:r>
          </a:p>
        </p:txBody>
      </p:sp>
      <p:sp>
        <p:nvSpPr>
          <p:cNvPr id="100" name="文本框 99"/>
          <p:cNvSpPr txBox="1"/>
          <p:nvPr/>
        </p:nvSpPr>
        <p:spPr>
          <a:xfrm>
            <a:off x="1075055" y="1304290"/>
            <a:ext cx="1062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『中国語辞典』（白水社）、『中日辞典』（第 3 版）、Weblio 中国語例文の例文を対象に、</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の日本語訳に関して調査を行った。</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sz="2100">
                <a:latin typeface="Yu Mincho Demibold" panose="02020600000000000000" charset="-128"/>
                <a:ea typeface="Yu Mincho Demibold" panose="02020600000000000000" charset="-128"/>
                <a:cs typeface="Yu Mincho Demibold" panose="02020600000000000000" charset="-128"/>
                <a:sym typeface="+mn-ea"/>
              </a:rPr>
              <a:t>　</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MS Mincho" panose="02020609040205080304" charset="-128"/>
                <a:ea typeface="MS Mincho" panose="02020609040205080304" charset="-128"/>
                <a:cs typeface="Yu Mincho Demibold" panose="02020600000000000000" charset="-128"/>
                <a:sym typeface="+mn-ea"/>
              </a:rPr>
              <a:t> </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の日本語訳として「感動的」が最も多く使われ</a:t>
            </a:r>
            <a:r>
              <a:rPr sz="2100">
                <a:latin typeface="Yu Mincho Demibold" panose="02020600000000000000" charset="-128"/>
                <a:ea typeface="Yu Mincho Demibold" panose="02020600000000000000" charset="-128"/>
                <a:cs typeface="Yu Mincho Demibold" panose="02020600000000000000" charset="-128"/>
                <a:sym typeface="+mn-ea"/>
              </a:rPr>
              <a:t>、それ以外は「感動される」「感動させられる」がある。四字熟語</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感人肺腑</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の日本語訳は「心を打つ」と、「感動を与える」である。</a:t>
            </a:r>
          </a:p>
        </p:txBody>
      </p:sp>
      <p:sp>
        <p:nvSpPr>
          <p:cNvPr id="23" name="矩形 22"/>
          <p:cNvSpPr/>
          <p:nvPr/>
        </p:nvSpPr>
        <p:spPr>
          <a:xfrm>
            <a:off x="1075055" y="0"/>
            <a:ext cx="7322820" cy="869315"/>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4" name="标题 3"/>
          <p:cNvSpPr>
            <a:spLocks noGrp="1"/>
          </p:cNvSpPr>
          <p:nvPr/>
        </p:nvSpPr>
        <p:spPr>
          <a:xfrm>
            <a:off x="1075055" y="0"/>
            <a:ext cx="7322820" cy="869315"/>
          </a:xfrm>
          <a:prstGeom prst="rect">
            <a:avLst/>
          </a:prstGeom>
        </p:spPr>
        <p:txBody>
          <a:bodyPr vert="horz" lIns="91440" tIns="45720" rIns="91440" bIns="45720"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0000"/>
              </a:lnSpc>
              <a:spcBef>
                <a:spcPts val="0"/>
              </a:spcBef>
              <a:spcAft>
                <a:spcPts val="0"/>
              </a:spcAft>
            </a:pPr>
            <a:r>
              <a:rPr lang="ja-JP" altLang="en-US" sz="2800">
                <a:solidFill>
                  <a:schemeClr val="bg1"/>
                </a:solidFill>
                <a:latin typeface="Yu Mincho Demibold" panose="02020600000000000000" charset="-128"/>
                <a:ea typeface="Yu Mincho Demibold" panose="02020600000000000000" charset="-128"/>
                <a:cs typeface="Yu Mincho Demibold" panose="02020600000000000000" charset="-128"/>
                <a:sym typeface="+mn-ea"/>
              </a:rPr>
              <a:t>第1</a:t>
            </a:r>
            <a:r>
              <a:rPr lang="ko-KR" altLang="en-US" sz="2800">
                <a:solidFill>
                  <a:schemeClr val="bg1"/>
                </a:solidFill>
                <a:latin typeface="Yu Mincho Demibold" panose="02020600000000000000" charset="-128"/>
                <a:ea typeface="Yu Mincho Demibold" panose="02020600000000000000" charset="-128"/>
                <a:cs typeface="Yu Mincho Demibold" panose="02020600000000000000" charset="-128"/>
                <a:sym typeface="+mn-ea"/>
              </a:rPr>
              <a:t> </a:t>
            </a:r>
            <a:r>
              <a:rPr sz="2800">
                <a:solidFill>
                  <a:schemeClr val="bg1"/>
                </a:solidFill>
                <a:effectLst/>
                <a:latin typeface="Yu Mincho Demibold" panose="02020600000000000000" charset="-128"/>
                <a:ea typeface="Yu Mincho Demibold" panose="02020600000000000000" charset="-128"/>
                <a:cs typeface="Yu Mincho Demibold" panose="02020600000000000000" charset="-128"/>
                <a:sym typeface="+mn-ea"/>
              </a:rPr>
              <a:t>中国語の</a:t>
            </a:r>
            <a:r>
              <a:rPr sz="2800">
                <a:solidFill>
                  <a:schemeClr val="bg1"/>
                </a:solidFill>
                <a:effectLst/>
                <a:latin typeface="MS Mincho" panose="02020609040205080304" charset="-128"/>
                <a:ea typeface="MS Mincho" panose="02020609040205080304" charset="-128"/>
                <a:cs typeface="Yu Mincho Demibold" panose="02020600000000000000" charset="-128"/>
                <a:sym typeface="+mn-ea"/>
              </a:rPr>
              <a:t>“</a:t>
            </a:r>
            <a:r>
              <a:rPr sz="2800" b="1">
                <a:solidFill>
                  <a:schemeClr val="bg1"/>
                </a:solidFill>
                <a:effectLst/>
                <a:latin typeface="宋体" panose="02010600030101010101" pitchFamily="2" charset="-122"/>
                <a:ea typeface="宋体" panose="02010600030101010101" pitchFamily="2" charset="-122"/>
                <a:cs typeface="Yu Mincho Demibold" panose="02020600000000000000" charset="-128"/>
                <a:sym typeface="+mn-ea"/>
              </a:rPr>
              <a:t>感人</a:t>
            </a:r>
            <a:r>
              <a:rPr sz="2800">
                <a:solidFill>
                  <a:schemeClr val="bg1"/>
                </a:solidFill>
                <a:effectLst/>
                <a:latin typeface="MS Mincho" panose="02020609040205080304" charset="-128"/>
                <a:ea typeface="MS Mincho" panose="02020609040205080304" charset="-128"/>
                <a:cs typeface="Yu Mincho Demibold" panose="02020600000000000000" charset="-128"/>
                <a:sym typeface="+mn-ea"/>
              </a:rPr>
              <a:t>”</a:t>
            </a:r>
            <a:r>
              <a:rPr sz="2800">
                <a:solidFill>
                  <a:schemeClr val="bg1"/>
                </a:solidFill>
                <a:effectLst/>
                <a:latin typeface="Yu Mincho Demibold" panose="02020600000000000000" charset="-128"/>
                <a:ea typeface="Yu Mincho Demibold" panose="02020600000000000000" charset="-128"/>
                <a:cs typeface="Yu Mincho Demibold" panose="02020600000000000000" charset="-128"/>
                <a:sym typeface="+mn-ea"/>
              </a:rPr>
              <a:t>の用い方の特徴の考察</a:t>
            </a:r>
            <a:endParaRPr lang="ja-JP" altLang="en-US" sz="2800">
              <a:solidFill>
                <a:schemeClr val="bg1"/>
              </a:solidFill>
              <a:effectLst/>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aphicFrame>
        <p:nvGraphicFramePr>
          <p:cNvPr id="35" name="表格 34"/>
          <p:cNvGraphicFramePr/>
          <p:nvPr>
            <p:custDataLst>
              <p:tags r:id="rId1"/>
            </p:custDataLst>
          </p:nvPr>
        </p:nvGraphicFramePr>
        <p:xfrm>
          <a:off x="4332288" y="2400300"/>
          <a:ext cx="3526790" cy="1920240"/>
        </p:xfrm>
        <a:graphic>
          <a:graphicData uri="http://schemas.openxmlformats.org/drawingml/2006/table">
            <a:tbl>
              <a:tblPr firstRow="1" bandRow="1">
                <a:tableStyleId>{7E9639D4-E3E2-4D34-9284-5A2195B3D0D7}</a:tableStyleId>
              </a:tblPr>
              <a:tblGrid>
                <a:gridCol w="2329815">
                  <a:extLst>
                    <a:ext uri="{9D8B030D-6E8A-4147-A177-3AD203B41FA5}">
                      <a16:colId xmlns:a16="http://schemas.microsoft.com/office/drawing/2014/main" val="20000"/>
                    </a:ext>
                  </a:extLst>
                </a:gridCol>
                <a:gridCol w="1196975">
                  <a:extLst>
                    <a:ext uri="{9D8B030D-6E8A-4147-A177-3AD203B41FA5}">
                      <a16:colId xmlns:a16="http://schemas.microsoft.com/office/drawing/2014/main" val="20001"/>
                    </a:ext>
                  </a:extLst>
                </a:gridCol>
              </a:tblGrid>
              <a:tr h="274320">
                <a:tc gridSpan="2">
                  <a:txBody>
                    <a:bodyPr/>
                    <a:lstStyle/>
                    <a:p>
                      <a:pPr indent="0" algn="ctr">
                        <a:buNone/>
                      </a:pPr>
                      <a:r>
                        <a:rPr lang="en-US" sz="2100">
                          <a:latin typeface="MS Mincho" panose="02020609040205080304" charset="-128"/>
                          <a:ea typeface="MS Mincho" panose="02020609040205080304" charset="-128"/>
                          <a:cs typeface="Yu Mincho Demibold" panose="02020600000000000000" charset="-128"/>
                        </a:rPr>
                        <a:t>“</a:t>
                      </a:r>
                      <a:r>
                        <a:rPr lang="en-US" sz="2100">
                          <a:latin typeface="宋体" panose="02010600030101010101" pitchFamily="2" charset="-122"/>
                          <a:ea typeface="宋体" panose="02010600030101010101" pitchFamily="2" charset="-122"/>
                          <a:cs typeface="Yu Mincho Demibold" panose="02020600000000000000" charset="-128"/>
                        </a:rPr>
                        <a:t>感人</a:t>
                      </a:r>
                      <a:r>
                        <a:rPr lang="en-US" sz="2100">
                          <a:latin typeface="MS Mincho" panose="02020609040205080304" charset="-128"/>
                          <a:ea typeface="MS Mincho" panose="02020609040205080304" charset="-128"/>
                          <a:cs typeface="Yu Mincho Demibold" panose="02020600000000000000" charset="-128"/>
                        </a:rPr>
                        <a:t>”</a:t>
                      </a:r>
                      <a:r>
                        <a:rPr lang="en-US" sz="2100">
                          <a:latin typeface="Yu Mincho Demibold" panose="02020600000000000000" charset="-128"/>
                          <a:ea typeface="Yu Mincho Demibold" panose="02020600000000000000" charset="-128"/>
                          <a:cs typeface="Yu Mincho Demibold" panose="02020600000000000000" charset="-128"/>
                        </a:rPr>
                        <a:t>の日本語訳</a:t>
                      </a:r>
                      <a:endParaRPr lang="en-US" altLang="en-US" sz="2100">
                        <a:latin typeface="Yu Mincho Demibold" panose="02020600000000000000" charset="-128"/>
                        <a:ea typeface="Yu Mincho Demibold" panose="02020600000000000000" charset="-128"/>
                        <a:cs typeface="Yu Mincho Demibold" panose="02020600000000000000" charset="-128"/>
                      </a:endParaRPr>
                    </a:p>
                  </a:txBody>
                  <a:tcPr marL="68580" marR="68580" marT="0" marB="0" anchor="ctr"/>
                </a:tc>
                <a:tc hMerge="1">
                  <a:txBody>
                    <a:bodyPr/>
                    <a:lstStyle/>
                    <a:p>
                      <a:endParaRPr lang="ja-JP"/>
                    </a:p>
                  </a:txBody>
                  <a:tcPr/>
                </a:tc>
                <a:extLst>
                  <a:ext uri="{0D108BD9-81ED-4DB2-BD59-A6C34878D82A}">
                    <a16:rowId xmlns:a16="http://schemas.microsoft.com/office/drawing/2014/main" val="10000"/>
                  </a:ext>
                </a:extLst>
              </a:tr>
              <a:tr h="177800">
                <a:tc>
                  <a:txBody>
                    <a:bodyPr/>
                    <a:lstStyle/>
                    <a:p>
                      <a:pPr indent="0" algn="ctr">
                        <a:buNone/>
                      </a:pPr>
                      <a:r>
                        <a:rPr lang="en-US" sz="2100">
                          <a:latin typeface="Yu Mincho Demibold" panose="02020600000000000000" charset="-128"/>
                          <a:ea typeface="Yu Mincho Demibold" panose="02020600000000000000" charset="-128"/>
                        </a:rPr>
                        <a:t>感動的</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12</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1"/>
                  </a:ext>
                </a:extLst>
              </a:tr>
              <a:tr h="177800">
                <a:tc>
                  <a:txBody>
                    <a:bodyPr/>
                    <a:lstStyle/>
                    <a:p>
                      <a:pPr indent="0" algn="ctr">
                        <a:buNone/>
                      </a:pPr>
                      <a:r>
                        <a:rPr lang="en-US" sz="2100">
                          <a:latin typeface="Yu Mincho Demibold" panose="02020600000000000000" charset="-128"/>
                          <a:ea typeface="Yu Mincho Demibold" panose="02020600000000000000" charset="-128"/>
                        </a:rPr>
                        <a:t>感動させる</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3</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2"/>
                  </a:ext>
                </a:extLst>
              </a:tr>
              <a:tr h="190500">
                <a:tc>
                  <a:txBody>
                    <a:bodyPr/>
                    <a:lstStyle/>
                    <a:p>
                      <a:pPr indent="0" algn="ctr">
                        <a:buNone/>
                      </a:pPr>
                      <a:r>
                        <a:rPr lang="en-US" sz="2100">
                          <a:latin typeface="Yu Mincho Demibold" panose="02020600000000000000" charset="-128"/>
                          <a:ea typeface="Yu Mincho Demibold" panose="02020600000000000000" charset="-128"/>
                        </a:rPr>
                        <a:t>感動させられる</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2</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3"/>
                  </a:ext>
                </a:extLst>
              </a:tr>
              <a:tr h="177800">
                <a:tc>
                  <a:txBody>
                    <a:bodyPr/>
                    <a:lstStyle/>
                    <a:p>
                      <a:pPr indent="0" algn="ctr">
                        <a:buNone/>
                      </a:pPr>
                      <a:r>
                        <a:rPr lang="en-US" sz="2100">
                          <a:latin typeface="Yu Mincho Demibold" panose="02020600000000000000" charset="-128"/>
                          <a:ea typeface="Yu Mincho Demibold" panose="02020600000000000000" charset="-128"/>
                        </a:rPr>
                        <a:t>感動する</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1</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4"/>
                  </a:ext>
                </a:extLst>
              </a:tr>
              <a:tr h="177800">
                <a:tc>
                  <a:txBody>
                    <a:bodyPr/>
                    <a:lstStyle/>
                    <a:p>
                      <a:pPr indent="0" algn="ctr">
                        <a:buNone/>
                      </a:pPr>
                      <a:r>
                        <a:rPr lang="en-US" sz="2100">
                          <a:latin typeface="Yu Mincho Demibold" panose="02020600000000000000" charset="-128"/>
                          <a:ea typeface="Yu Mincho Demibold" panose="02020600000000000000" charset="-128"/>
                        </a:rPr>
                        <a:t>感動を与える</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1</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5"/>
                  </a:ext>
                </a:extLst>
              </a:tr>
              <a:tr h="177800">
                <a:tc>
                  <a:txBody>
                    <a:bodyPr/>
                    <a:lstStyle/>
                    <a:p>
                      <a:pPr indent="0" algn="ctr">
                        <a:buNone/>
                      </a:pPr>
                      <a:r>
                        <a:rPr lang="en-US" sz="2100">
                          <a:latin typeface="Yu Mincho Demibold" panose="02020600000000000000" charset="-128"/>
                          <a:ea typeface="Yu Mincho Demibold" panose="02020600000000000000" charset="-128"/>
                        </a:rPr>
                        <a:t>心を打つ</a:t>
                      </a:r>
                      <a:endParaRPr lang="en-US" altLang="en-US" sz="2100">
                        <a:latin typeface="Yu Mincho Demibold" panose="02020600000000000000" charset="-128"/>
                        <a:ea typeface="Yu Mincho Demibold" panose="02020600000000000000" charset="-128"/>
                      </a:endParaRPr>
                    </a:p>
                  </a:txBody>
                  <a:tcPr marL="68580" marR="68580" marT="0" marB="0" anchor="ctr"/>
                </a:tc>
                <a:tc>
                  <a:txBody>
                    <a:bodyPr/>
                    <a:lstStyle/>
                    <a:p>
                      <a:pPr indent="0" algn="ctr">
                        <a:buNone/>
                      </a:pPr>
                      <a:r>
                        <a:rPr lang="en-US" sz="2100">
                          <a:latin typeface="Yu Mincho Demibold" panose="02020600000000000000" charset="-128"/>
                          <a:ea typeface="Yu Mincho Demibold" panose="02020600000000000000" charset="-128"/>
                        </a:rPr>
                        <a:t>1</a:t>
                      </a:r>
                      <a:endParaRPr lang="en-US" altLang="en-US" sz="2100">
                        <a:latin typeface="Yu Mincho Demibold" panose="02020600000000000000" charset="-128"/>
                        <a:ea typeface="Yu Mincho Demibold" panose="02020600000000000000" charset="-128"/>
                      </a:endParaRPr>
                    </a:p>
                  </a:txBody>
                  <a:tcPr marL="68580" marR="68580" marT="0" marB="0"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P2</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『新中国 70 年 70 部長編小説典藏』</a:t>
            </a:r>
            <a:r>
              <a:rPr lang="ja-JP" sz="2100">
                <a:latin typeface="Yu Mincho Demibold" panose="02020600000000000000" charset="-128"/>
                <a:ea typeface="Yu Mincho Demibold" panose="02020600000000000000" charset="-128"/>
                <a:cs typeface="Yu Mincho Demibold" panose="02020600000000000000" charset="-128"/>
                <a:sym typeface="+mn-ea"/>
              </a:rPr>
              <a:t>などで</a:t>
            </a:r>
            <a:r>
              <a:rPr sz="2100">
                <a:latin typeface="Yu Mincho Demibold" panose="02020600000000000000" charset="-128"/>
                <a:ea typeface="Yu Mincho Demibold" panose="02020600000000000000" charset="-128"/>
                <a:cs typeface="Yu Mincho Demibold" panose="02020600000000000000" charset="-128"/>
                <a:sym typeface="+mn-ea"/>
              </a:rPr>
              <a:t>現代中国語における</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の用法を調査し</a:t>
            </a:r>
            <a:r>
              <a:rPr lang="ja-JP" sz="2100">
                <a:latin typeface="Yu Mincho Demibold" panose="02020600000000000000" charset="-128"/>
                <a:ea typeface="Yu Mincho Demibold" panose="02020600000000000000" charset="-128"/>
                <a:cs typeface="Yu Mincho Demibold" panose="02020600000000000000" charset="-128"/>
                <a:sym typeface="+mn-ea"/>
              </a:rPr>
              <a:t>た</a:t>
            </a:r>
            <a:r>
              <a:rPr sz="2100">
                <a:latin typeface="Yu Mincho Demibold" panose="02020600000000000000" charset="-128"/>
                <a:ea typeface="Yu Mincho Demibold" panose="02020600000000000000" charset="-128"/>
                <a:cs typeface="Yu Mincho Demibold" panose="02020600000000000000" charset="-128"/>
                <a:sym typeface="+mn-ea"/>
              </a:rPr>
              <a:t>。その結果は 32例あり、用い方の特徴は以下のようにまとめられ</a:t>
            </a:r>
            <a:r>
              <a:rPr lang="ja-JP" sz="2100">
                <a:latin typeface="Yu Mincho Demibold" panose="02020600000000000000" charset="-128"/>
                <a:ea typeface="Yu Mincho Demibold" panose="02020600000000000000" charset="-128"/>
                <a:cs typeface="Yu Mincho Demibold" panose="02020600000000000000" charset="-128"/>
                <a:sym typeface="+mn-ea"/>
              </a:rPr>
              <a:t>る</a:t>
            </a:r>
            <a:r>
              <a:rPr sz="2100">
                <a:latin typeface="Yu Mincho Demibold" panose="02020600000000000000" charset="-128"/>
                <a:ea typeface="Yu Mincho Demibold" panose="02020600000000000000" charset="-128"/>
                <a:cs typeface="Yu Mincho Demibold" panose="02020600000000000000" charset="-128"/>
                <a:sym typeface="+mn-ea"/>
              </a:rPr>
              <a:t>。</a:t>
            </a:r>
            <a:endParaRPr sz="2100">
              <a:solidFill>
                <a:schemeClr val="tx1"/>
              </a:solidFill>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①</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感人的</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＋名詞】の形で使われ、辞書では「感動的」「感動する」と訳されてい</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る</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が、場合によっては意訳が必要</a:t>
            </a:r>
            <a:r>
              <a:rPr lang="ja-JP"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である</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这是一段</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的故事。</a:t>
            </a:r>
            <a:r>
              <a:rPr sz="2100">
                <a:latin typeface="Yu Mincho Demibold" panose="02020600000000000000" charset="-128"/>
                <a:ea typeface="Yu Mincho Demibold" panose="02020600000000000000" charset="-128"/>
                <a:cs typeface="Yu Mincho Demibold" panose="02020600000000000000" charset="-128"/>
                <a:sym typeface="+mn-ea"/>
              </a:rPr>
              <a:t>/これは一くだりの</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感動的</a:t>
            </a:r>
            <a:r>
              <a:rPr sz="2100">
                <a:latin typeface="Yu Mincho Demibold" panose="02020600000000000000" charset="-128"/>
                <a:ea typeface="Yu Mincho Demibold" panose="02020600000000000000" charset="-128"/>
                <a:cs typeface="Yu Mincho Demibold" panose="02020600000000000000" charset="-128"/>
                <a:sym typeface="+mn-ea"/>
              </a:rPr>
              <a:t>な物語である。白水社『中国語辞典』</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宋体" panose="02010600030101010101" pitchFamily="2" charset="-122"/>
                <a:sym typeface="+mn-ea"/>
              </a:rPr>
              <a:t>说到“重吃一番交杯喜酒”的时候，便满面带笑，斜着眼睛望着心中暗喜的杨军，真是具有一种</a:t>
            </a:r>
            <a:r>
              <a:rPr sz="2100" b="1" u="sng">
                <a:solidFill>
                  <a:srgbClr val="EC2C64"/>
                </a:solidFill>
                <a:latin typeface="宋体" panose="02010600030101010101" pitchFamily="2" charset="-122"/>
                <a:ea typeface="宋体" panose="02010600030101010101" pitchFamily="2" charset="-122"/>
                <a:cs typeface="宋体" panose="02010600030101010101" pitchFamily="2" charset="-122"/>
                <a:sym typeface="+mn-ea"/>
              </a:rPr>
              <a:t>感人</a:t>
            </a:r>
            <a:r>
              <a:rPr sz="2100" b="1">
                <a:latin typeface="宋体" panose="02010600030101010101" pitchFamily="2" charset="-122"/>
                <a:ea typeface="宋体" panose="02010600030101010101" pitchFamily="2" charset="-122"/>
                <a:cs typeface="宋体" panose="02010600030101010101" pitchFamily="2" charset="-122"/>
                <a:sym typeface="+mn-ea"/>
              </a:rPr>
              <a:t>的魅力。</a:t>
            </a:r>
            <a:r>
              <a:rPr sz="2100">
                <a:latin typeface="Yu Mincho Demibold" panose="02020600000000000000" charset="-128"/>
                <a:ea typeface="Yu Mincho Demibold" panose="02020600000000000000" charset="-128"/>
                <a:cs typeface="Yu Mincho Demibold" panose="02020600000000000000" charset="-128"/>
                <a:sym typeface="+mn-ea"/>
              </a:rPr>
              <a:t>/横目で「床盃、もう一回飲もう」と言いながら笑顔いっぱいで楊軍を見て、そんな彼には</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人を魅了する</a:t>
            </a:r>
            <a:r>
              <a:rPr sz="2100">
                <a:latin typeface="Yu Mincho Demibold" panose="02020600000000000000" charset="-128"/>
                <a:ea typeface="Yu Mincho Demibold" panose="02020600000000000000" charset="-128"/>
                <a:cs typeface="Yu Mincho Demibold" panose="02020600000000000000" charset="-128"/>
                <a:sym typeface="+mn-ea"/>
              </a:rPr>
              <a:t>ような魅力が溢れているように見える。</a:t>
            </a:r>
            <a:r>
              <a:rPr sz="2100" b="1">
                <a:latin typeface="宋体" panose="02010600030101010101" pitchFamily="2" charset="-122"/>
                <a:ea typeface="宋体" panose="02010600030101010101" pitchFamily="2" charset="-122"/>
                <a:cs typeface="Yu Mincho Demibold" panose="02020600000000000000" charset="-128"/>
                <a:sym typeface="+mn-ea"/>
              </a:rPr>
              <a:t>《红日》</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P3</a:t>
            </a:r>
          </a:p>
        </p:txBody>
      </p:sp>
      <p:sp>
        <p:nvSpPr>
          <p:cNvPr id="100" name="文本框 99"/>
          <p:cNvSpPr txBox="1"/>
          <p:nvPr/>
        </p:nvSpPr>
        <p:spPr>
          <a:xfrm>
            <a:off x="884425" y="0"/>
            <a:ext cx="10800000" cy="6858000"/>
          </a:xfrm>
          <a:prstGeom prst="rect">
            <a:avLst/>
          </a:prstGeom>
          <a:noFill/>
          <a:ln w="9525">
            <a:noFill/>
          </a:ln>
        </p:spPr>
        <p:txBody>
          <a:bodyPr wrap="square" anchor="ctr" anchorCtr="0">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②</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感人肺腑</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a:t>
            </a:r>
            <a:r>
              <a:rPr sz="2100" b="1">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感人心胸</a:t>
            </a:r>
            <a:r>
              <a:rPr sz="2100">
                <a:solidFill>
                  <a:srgbClr val="EC2C64"/>
                </a:solidFill>
                <a:latin typeface="MS Mincho" panose="02020609040205080304" charset="-128"/>
                <a:ea typeface="MS Mincho" panose="02020609040205080304" charset="-128"/>
                <a:cs typeface="Yu Mincho Demibold" panose="02020600000000000000" charset="-128"/>
                <a:sym typeface="+mn-ea"/>
              </a:rPr>
              <a:t>”</a:t>
            </a:r>
            <a:r>
              <a:rPr sz="21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の形で使われ、「人の心を打つ」という意味を表す</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『新中国 70 年 70 部長編小説典藏』を調査した結果、</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感人肺腑</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のような</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を含んだ例文は 32 例あり、そのうちの 7 例は</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感人肺腑</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であった。</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感人至深</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も 3 例、</a:t>
            </a:r>
            <a:r>
              <a:rPr sz="2100">
                <a:latin typeface="MS Mincho" panose="02020609040205080304" charset="-128"/>
                <a:ea typeface="MS Mincho" panose="02020609040205080304"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感人心胸</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も 1 例あった。</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宋体" panose="02010600030101010101" pitchFamily="2" charset="-122"/>
                <a:sym typeface="+mn-ea"/>
              </a:rPr>
              <a:t>他用哽咽的音调喃喃地念完了作者在最后所说的那些沉痛而</a:t>
            </a:r>
            <a:r>
              <a:rPr sz="2100" b="1" u="sng">
                <a:solidFill>
                  <a:srgbClr val="EC2C64"/>
                </a:solidFill>
                <a:latin typeface="宋体" panose="02010600030101010101" pitchFamily="2" charset="-122"/>
                <a:ea typeface="宋体" panose="02010600030101010101" pitchFamily="2" charset="-122"/>
                <a:cs typeface="宋体" panose="02010600030101010101" pitchFamily="2" charset="-122"/>
                <a:sym typeface="+mn-ea"/>
              </a:rPr>
              <a:t>感人肺腑</a:t>
            </a:r>
            <a:r>
              <a:rPr sz="2100" b="1">
                <a:latin typeface="宋体" panose="02010600030101010101" pitchFamily="2" charset="-122"/>
                <a:ea typeface="宋体" panose="02010600030101010101" pitchFamily="2" charset="-122"/>
                <a:cs typeface="宋体" panose="02010600030101010101" pitchFamily="2" charset="-122"/>
                <a:sym typeface="+mn-ea"/>
              </a:rPr>
              <a:t>的话……这时，天已经微微地亮出了白色。</a:t>
            </a:r>
            <a:r>
              <a:rPr sz="2100">
                <a:latin typeface="Yu Mincho Demibold" panose="02020600000000000000" charset="-128"/>
                <a:ea typeface="Yu Mincho Demibold" panose="02020600000000000000" charset="-128"/>
                <a:cs typeface="Yu Mincho Demibold" panose="02020600000000000000" charset="-128"/>
                <a:sym typeface="+mn-ea"/>
              </a:rPr>
              <a:t>/彼は喉を詰まらせながら、著者が文末で書いた重たくて</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人の心を打つ</a:t>
            </a:r>
            <a:r>
              <a:rPr sz="2100">
                <a:latin typeface="Yu Mincho Demibold" panose="02020600000000000000" charset="-128"/>
                <a:ea typeface="Yu Mincho Demibold" panose="02020600000000000000" charset="-128"/>
                <a:cs typeface="Yu Mincho Demibold" panose="02020600000000000000" charset="-128"/>
                <a:sym typeface="+mn-ea"/>
              </a:rPr>
              <a:t>ような言葉をぶつぶつと読んでいた……その時、空はもう白み始めた。</a:t>
            </a:r>
            <a:r>
              <a:rPr sz="2100" b="1">
                <a:latin typeface="宋体" panose="02010600030101010101" pitchFamily="2" charset="-122"/>
                <a:ea typeface="宋体" panose="02010600030101010101" pitchFamily="2" charset="-122"/>
                <a:cs typeface="Yu Mincho Demibold" panose="02020600000000000000" charset="-128"/>
                <a:sym typeface="+mn-ea"/>
              </a:rPr>
              <a:t>《平凡的世界》</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一片呼声，加上哭声，声声</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感人心胸</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/呼び声と鳴き声が交じり合い、</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人々の心を打つ</a:t>
            </a:r>
            <a:r>
              <a:rPr sz="2100">
                <a:latin typeface="Yu Mincho Demibold" panose="02020600000000000000" charset="-128"/>
                <a:ea typeface="Yu Mincho Demibold" panose="02020600000000000000" charset="-128"/>
                <a:cs typeface="Yu Mincho Demibold" panose="02020600000000000000" charset="-128"/>
                <a:sym typeface="+mn-ea"/>
              </a:rPr>
              <a:t>ような響きであった。</a:t>
            </a:r>
            <a:r>
              <a:rPr sz="2100" b="1">
                <a:latin typeface="宋体" panose="02010600030101010101" pitchFamily="2" charset="-122"/>
                <a:ea typeface="宋体" panose="02010600030101010101" pitchFamily="2" charset="-122"/>
                <a:cs typeface="Yu Mincho Demibold" panose="02020600000000000000" charset="-128"/>
                <a:sym typeface="+mn-ea"/>
              </a:rPr>
              <a:t>《李自成》</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P4</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ko-KR"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近年、</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はネット用語として</a:t>
            </a:r>
            <a:r>
              <a:rPr lang="ja-JP" sz="2100">
                <a:latin typeface="Yu Mincho Demibold" panose="02020600000000000000" charset="-128"/>
                <a:ea typeface="Yu Mincho Demibold" panose="02020600000000000000" charset="-128"/>
                <a:cs typeface="Yu Mincho Demibold" panose="02020600000000000000" charset="-128"/>
                <a:sym typeface="+mn-ea"/>
              </a:rPr>
              <a:t>も</a:t>
            </a:r>
            <a:r>
              <a:rPr sz="2100">
                <a:latin typeface="Yu Mincho Demibold" panose="02020600000000000000" charset="-128"/>
                <a:ea typeface="Yu Mincho Demibold" panose="02020600000000000000" charset="-128"/>
                <a:cs typeface="Yu Mincho Demibold" panose="02020600000000000000" charset="-128"/>
                <a:sym typeface="+mn-ea"/>
              </a:rPr>
              <a:t>使われ、新しい意味が生まれた。</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这视频画质</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/この動画の解像度は</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低すぎる</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r>
              <a:rPr lang="ja-JP" sz="2100">
                <a:latin typeface="Yu Mincho Demibold" panose="02020600000000000000" charset="-128"/>
                <a:ea typeface="Yu Mincho Demibold" panose="02020600000000000000" charset="-128"/>
                <a:cs typeface="Yu Mincho Demibold" panose="02020600000000000000" charset="-128"/>
                <a:sym typeface="+mn-ea"/>
              </a:rPr>
              <a:t>　</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打捞大黄蜂，掉落率</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。大建北宅，出货率</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/ホーネットをサルベージしようとしたら、ドロップ率が</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低すぎる</a:t>
            </a:r>
            <a:r>
              <a:rPr sz="2100">
                <a:latin typeface="Yu Mincho Demibold" panose="02020600000000000000" charset="-128"/>
                <a:ea typeface="Yu Mincho Demibold" panose="02020600000000000000" charset="-128"/>
                <a:cs typeface="Yu Mincho Demibold" panose="02020600000000000000" charset="-128"/>
                <a:sym typeface="+mn-ea"/>
              </a:rPr>
              <a:t>。連続建造でティルピッツを入手しようとしたら、出現率が</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低すぎる</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r>
              <a:rPr lang="ja-JP" sz="2100">
                <a:latin typeface="Yu Mincho Demibold" panose="02020600000000000000" charset="-128"/>
                <a:ea typeface="Yu Mincho Demibold" panose="02020600000000000000" charset="-128"/>
                <a:cs typeface="Yu Mincho Demibold" panose="02020600000000000000" charset="-128"/>
                <a:sym typeface="+mn-ea"/>
              </a:rPr>
              <a:t>　</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楼主智商</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/（スレ主は）頭が</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おかしい</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r>
              <a:rPr lang="ja-JP" sz="2100">
                <a:latin typeface="Yu Mincho Demibold" panose="02020600000000000000" charset="-128"/>
                <a:ea typeface="Yu Mincho Demibold" panose="02020600000000000000" charset="-128"/>
                <a:cs typeface="Yu Mincho Demibold" panose="02020600000000000000" charset="-128"/>
                <a:sym typeface="+mn-ea"/>
              </a:rPr>
              <a:t>　</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这游戏的装备强化成功率</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/このゲームの装備強化成功率が</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低すぎる</a:t>
            </a:r>
            <a:r>
              <a:rPr sz="2100">
                <a:latin typeface="Yu Mincho Demibold" panose="02020600000000000000" charset="-128"/>
                <a:ea typeface="Yu Mincho Demibold" panose="02020600000000000000" charset="-128"/>
                <a:cs typeface="Yu Mincho Demibold" panose="02020600000000000000" charset="-128"/>
                <a:sym typeface="+mn-ea"/>
              </a:rPr>
              <a:t>。</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P5</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2066925" y="129540"/>
            <a:ext cx="3925570" cy="460375"/>
          </a:xfrm>
          <a:prstGeom prst="rect">
            <a:avLst/>
          </a:prstGeom>
          <a:noFill/>
        </p:spPr>
        <p:txBody>
          <a:bodyPr wrap="square" rtlCol="0" anchor="ctr" anchorCtr="0">
            <a:sp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ネット用語における</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宋体" panose="02010600030101010101" pitchFamily="2" charset="-122"/>
                <a:ea typeface="宋体" panose="02010600030101010101" pitchFamily="2" charset="-122"/>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p>
        </p:txBody>
      </p:sp>
      <p:sp>
        <p:nvSpPr>
          <p:cNvPr id="100" name="文本框 99"/>
          <p:cNvSpPr txBox="1"/>
          <p:nvPr/>
        </p:nvSpPr>
        <p:spPr>
          <a:xfrm>
            <a:off x="857120" y="917595"/>
            <a:ext cx="10800000" cy="5400000"/>
          </a:xfrm>
          <a:prstGeom prst="rect">
            <a:avLst/>
          </a:prstGeom>
          <a:noFill/>
          <a:ln w="9525">
            <a:noFill/>
          </a:ln>
        </p:spPr>
        <p:txBody>
          <a:bodyPr wrap="square" anchor="ctr" anchorCtr="0">
            <a:noAutofit/>
          </a:bodyPr>
          <a:lstStyle/>
          <a:p>
            <a:pPr indent="139700" fontAlgn="auto">
              <a:lnSpc>
                <a:spcPct val="150000"/>
              </a:lnSpc>
            </a:pPr>
            <a:r>
              <a:rPr sz="2400">
                <a:latin typeface="Yu Mincho Demibold" panose="02020600000000000000" charset="-128"/>
                <a:ea typeface="Yu Mincho Demibold" panose="02020600000000000000" charset="-128"/>
                <a:cs typeface="Yu Mincho Demibold" panose="02020600000000000000" charset="-128"/>
                <a:sym typeface="+mn-ea"/>
              </a:rPr>
              <a:t> ①</a:t>
            </a:r>
            <a:r>
              <a:rPr sz="2400">
                <a:solidFill>
                  <a:srgbClr val="EC2C64"/>
                </a:solidFill>
                <a:latin typeface="Yu Mincho Demibold" panose="02020600000000000000" charset="-128"/>
                <a:ea typeface="Yu Mincho Demibold" panose="02020600000000000000" charset="-128"/>
                <a:cs typeface="Yu Mincho Demibold" panose="02020600000000000000" charset="-128"/>
                <a:sym typeface="+mn-ea"/>
              </a:rPr>
              <a:t>あるものに対して文句を言う</a:t>
            </a:r>
            <a:r>
              <a:rPr sz="2400">
                <a:latin typeface="Yu Mincho Demibold" panose="02020600000000000000" charset="-128"/>
                <a:ea typeface="Yu Mincho Demibold" panose="02020600000000000000" charset="-128"/>
                <a:cs typeface="Yu Mincho Demibold" panose="02020600000000000000" charset="-128"/>
                <a:sym typeface="+mn-ea"/>
              </a:rPr>
              <a:t>。物価が高い、値段が高い、画像の解像度が低い、ゲームの装備強化の成功率が低いなどの状況に対し、不満を表す際に使われ、日本語に訳せば「Advすぎる」になる。</a:t>
            </a:r>
          </a:p>
          <a:p>
            <a:pPr indent="139700" fontAlgn="auto">
              <a:lnSpc>
                <a:spcPct val="150000"/>
              </a:lnSpc>
            </a:pPr>
            <a:endParaRPr sz="24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400">
                <a:latin typeface="Yu Mincho Demibold" panose="02020600000000000000" charset="-128"/>
                <a:ea typeface="Yu Mincho Demibold" panose="02020600000000000000" charset="-128"/>
                <a:cs typeface="Yu Mincho Demibold" panose="02020600000000000000" charset="-128"/>
                <a:sym typeface="+mn-ea"/>
              </a:rPr>
              <a:t> </a:t>
            </a:r>
            <a:r>
              <a:rPr sz="2400">
                <a:latin typeface="Yu Mincho Demibold" panose="02020600000000000000" charset="-128"/>
                <a:ea typeface="Yu Mincho Demibold" panose="02020600000000000000" charset="-128"/>
                <a:cs typeface="Yu Mincho Demibold" panose="02020600000000000000" charset="-128"/>
                <a:sym typeface="+mn-ea"/>
              </a:rPr>
              <a:t>②</a:t>
            </a:r>
            <a:r>
              <a:rPr sz="2400">
                <a:solidFill>
                  <a:srgbClr val="EC2C64"/>
                </a:solidFill>
                <a:latin typeface="Yu Mincho Demibold" panose="02020600000000000000" charset="-128"/>
                <a:ea typeface="Yu Mincho Demibold" panose="02020600000000000000" charset="-128"/>
                <a:cs typeface="Yu Mincho Demibold" panose="02020600000000000000" charset="-128"/>
                <a:sym typeface="+mn-ea"/>
              </a:rPr>
              <a:t>悪口を言って相手を中傷する</a:t>
            </a:r>
            <a:r>
              <a:rPr sz="2400">
                <a:latin typeface="Yu Mincho Demibold" panose="02020600000000000000" charset="-128"/>
                <a:ea typeface="Yu Mincho Demibold" panose="02020600000000000000" charset="-128"/>
                <a:cs typeface="Yu Mincho Demibold" panose="02020600000000000000" charset="-128"/>
                <a:sym typeface="+mn-ea"/>
              </a:rPr>
              <a:t>。</a:t>
            </a:r>
            <a:r>
              <a:rPr sz="2400">
                <a:latin typeface="MS Mincho" panose="02020609040205080304" charset="-128"/>
                <a:ea typeface="MS Mincho" panose="02020609040205080304" charset="-128"/>
                <a:cs typeface="Yu Mincho Demibold" panose="02020600000000000000" charset="-128"/>
                <a:sym typeface="+mn-ea"/>
              </a:rPr>
              <a:t>“</a:t>
            </a:r>
            <a:r>
              <a:rPr sz="2400">
                <a:latin typeface="Yu Mincho Demibold" panose="02020600000000000000" charset="-128"/>
                <a:ea typeface="Yu Mincho Demibold" panose="02020600000000000000" charset="-128"/>
                <a:cs typeface="Yu Mincho Demibold" panose="02020600000000000000" charset="-128"/>
                <a:sym typeface="+mn-ea"/>
              </a:rPr>
              <a:t>水平感人</a:t>
            </a:r>
            <a:r>
              <a:rPr sz="2400">
                <a:latin typeface="MS Mincho" panose="02020609040205080304" charset="-128"/>
                <a:ea typeface="MS Mincho" panose="02020609040205080304" charset="-128"/>
                <a:cs typeface="Yu Mincho Demibold" panose="02020600000000000000" charset="-128"/>
                <a:sym typeface="+mn-ea"/>
              </a:rPr>
              <a:t>”</a:t>
            </a:r>
            <a:r>
              <a:rPr sz="2400">
                <a:latin typeface="Yu Mincho Demibold" panose="02020600000000000000" charset="-128"/>
                <a:ea typeface="Yu Mincho Demibold" panose="02020600000000000000" charset="-128"/>
                <a:cs typeface="Yu Mincho Demibold" panose="02020600000000000000" charset="-128"/>
                <a:sym typeface="+mn-ea"/>
              </a:rPr>
              <a:t>（水準が低い）、</a:t>
            </a:r>
            <a:r>
              <a:rPr sz="2400">
                <a:latin typeface="MS Mincho" panose="02020609040205080304" charset="-128"/>
                <a:ea typeface="MS Mincho" panose="02020609040205080304" charset="-128"/>
                <a:cs typeface="Yu Mincho Demibold" panose="02020600000000000000" charset="-128"/>
                <a:sym typeface="+mn-ea"/>
              </a:rPr>
              <a:t>“</a:t>
            </a:r>
            <a:r>
              <a:rPr sz="2400">
                <a:latin typeface="Yu Mincho Demibold" panose="02020600000000000000" charset="-128"/>
                <a:ea typeface="Yu Mincho Demibold" panose="02020600000000000000" charset="-128"/>
                <a:cs typeface="Yu Mincho Demibold" panose="02020600000000000000" charset="-128"/>
                <a:sym typeface="+mn-ea"/>
              </a:rPr>
              <a:t>智商感人</a:t>
            </a:r>
            <a:r>
              <a:rPr sz="2400">
                <a:latin typeface="MS Mincho" panose="02020609040205080304" charset="-128"/>
                <a:ea typeface="MS Mincho" panose="02020609040205080304" charset="-128"/>
                <a:cs typeface="Yu Mincho Demibold" panose="02020600000000000000" charset="-128"/>
                <a:sym typeface="+mn-ea"/>
              </a:rPr>
              <a:t>”</a:t>
            </a:r>
            <a:r>
              <a:rPr sz="2400">
                <a:latin typeface="Yu Mincho Demibold" panose="02020600000000000000" charset="-128"/>
                <a:ea typeface="Yu Mincho Demibold" panose="02020600000000000000" charset="-128"/>
                <a:cs typeface="Yu Mincho Demibold" panose="02020600000000000000" charset="-128"/>
                <a:sym typeface="+mn-ea"/>
              </a:rPr>
              <a:t>（頭が悪い、頭がおかしい）などの用法があり、日本語に訳せば「低い」「悪い」「おかしい」など貶しめの形容詞になる。</a:t>
            </a:r>
            <a:endParaRPr sz="24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P6</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30325" y="129540"/>
            <a:ext cx="5399405" cy="460375"/>
          </a:xfrm>
          <a:prstGeom prst="rect">
            <a:avLst/>
          </a:prstGeom>
          <a:noFill/>
        </p:spPr>
        <p:txBody>
          <a:bodyPr wrap="square" rtlCol="0" anchor="ctr" anchorCtr="0">
            <a:sp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春秋時代の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b="1">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春秋末期の『易伝』では</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と</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人心</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（人の心、つまり人の精神世界）が組み合わせて用いられていた。</a:t>
            </a:r>
          </a:p>
          <a:p>
            <a:pPr indent="139700" fontAlgn="auto">
              <a:lnSpc>
                <a:spcPct val="150000"/>
              </a:lnSpc>
            </a:pPr>
            <a:r>
              <a:rPr lang="en-US" altLang="ja-JP" sz="2100" b="1">
                <a:latin typeface="Yu Mincho Demibold" panose="02020600000000000000" charset="-128"/>
                <a:ea typeface="Yu Mincho Demibold" panose="02020600000000000000" charset="-128"/>
                <a:cs typeface="Yu Mincho Demibold" panose="02020600000000000000" charset="-128"/>
                <a:sym typeface="+mn-ea"/>
              </a:rPr>
              <a:t> </a:t>
            </a:r>
            <a:r>
              <a:rPr sz="2100" b="1">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天地感而万物化生，圣人</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感人心</a:t>
            </a:r>
            <a:r>
              <a:rPr sz="2100" b="1">
                <a:latin typeface="宋体" panose="02010600030101010101" pitchFamily="2" charset="-122"/>
                <a:ea typeface="宋体" panose="02010600030101010101" pitchFamily="2" charset="-122"/>
                <a:cs typeface="Yu Mincho Demibold" panose="02020600000000000000" charset="-128"/>
                <a:sym typeface="+mn-ea"/>
              </a:rPr>
              <a:t>而天下和平。</a:t>
            </a:r>
            <a:r>
              <a:rPr sz="2100">
                <a:latin typeface="Yu Mincho Demibold" panose="02020600000000000000" charset="-128"/>
                <a:ea typeface="Yu Mincho Demibold" panose="02020600000000000000" charset="-128"/>
                <a:cs typeface="Yu Mincho Demibold" panose="02020600000000000000" charset="-128"/>
                <a:sym typeface="+mn-ea"/>
              </a:rPr>
              <a:t>/天と地が交感すれば万物が生まれ育つ。聖人のまごころが</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万民を感化する</a:t>
            </a:r>
            <a:r>
              <a:rPr sz="2100">
                <a:latin typeface="Yu Mincho Demibold" panose="02020600000000000000" charset="-128"/>
                <a:ea typeface="Yu Mincho Demibold" panose="02020600000000000000" charset="-128"/>
                <a:cs typeface="Yu Mincho Demibold" panose="02020600000000000000" charset="-128"/>
                <a:sym typeface="+mn-ea"/>
              </a:rPr>
              <a:t>ことにより、天下平和になる。</a:t>
            </a:r>
            <a:r>
              <a:rPr sz="2100" b="1">
                <a:latin typeface="宋体" panose="02010600030101010101" pitchFamily="2" charset="-122"/>
                <a:ea typeface="宋体" panose="02010600030101010101" pitchFamily="2" charset="-122"/>
                <a:cs typeface="Yu Mincho Demibold" panose="02020600000000000000" charset="-128"/>
                <a:sym typeface="+mn-ea"/>
              </a:rPr>
              <a:t>《易传》（彖传・咸）</a:t>
            </a:r>
            <a:endParaRPr lang="ja-JP" sz="2100" b="1">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altLang="ja-JP" sz="2100" b="1">
                <a:latin typeface="Yu Mincho Demibold" panose="02020600000000000000" charset="-128"/>
                <a:ea typeface="Yu Mincho Demibold" panose="02020600000000000000" charset="-128"/>
                <a:cs typeface="Yu Mincho Demibold" panose="02020600000000000000" charset="-128"/>
                <a:sym typeface="+mn-ea"/>
              </a:rPr>
              <a:t> </a:t>
            </a:r>
            <a:r>
              <a:rPr lang="ja-JP" sz="2100" b="1">
                <a:latin typeface="Yu Mincho Demibold" panose="02020600000000000000" charset="-128"/>
                <a:ea typeface="Yu Mincho Demibold" panose="02020600000000000000" charset="-128"/>
                <a:cs typeface="Yu Mincho Demibold" panose="02020600000000000000" charset="-128"/>
                <a:sym typeface="+mn-ea"/>
              </a:rPr>
              <a:t>『易伝』に用いられる</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Yu Mincho Demibold" panose="02020600000000000000" charset="-128"/>
                <a:ea typeface="Yu Mincho Demibold" panose="02020600000000000000" charset="-128"/>
                <a:cs typeface="Yu Mincho Demibold" panose="02020600000000000000" charset="-128"/>
                <a:sym typeface="+mn-ea"/>
              </a:rPr>
              <a:t>感人心</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Yu Mincho Demibold" panose="02020600000000000000" charset="-128"/>
                <a:ea typeface="Yu Mincho Demibold" panose="02020600000000000000" charset="-128"/>
                <a:cs typeface="Yu Mincho Demibold" panose="02020600000000000000" charset="-128"/>
                <a:sym typeface="+mn-ea"/>
              </a:rPr>
              <a:t>の</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Yu Mincho Demibold" panose="02020600000000000000" charset="-128"/>
                <a:ea typeface="Yu Mincho Demibold" panose="02020600000000000000" charset="-128"/>
                <a:cs typeface="Yu Mincho Demibold" panose="02020600000000000000" charset="-128"/>
                <a:sym typeface="+mn-ea"/>
              </a:rPr>
              <a:t>感</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Yu Mincho Demibold" panose="02020600000000000000" charset="-128"/>
                <a:ea typeface="Yu Mincho Demibold" panose="02020600000000000000" charset="-128"/>
                <a:cs typeface="Yu Mincho Demibold" panose="02020600000000000000" charset="-128"/>
                <a:sym typeface="+mn-ea"/>
              </a:rPr>
              <a:t>は一字動詞で、</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Yu Mincho Demibold" panose="02020600000000000000" charset="-128"/>
                <a:ea typeface="Yu Mincho Demibold" panose="02020600000000000000" charset="-128"/>
                <a:cs typeface="Yu Mincho Demibold" panose="02020600000000000000" charset="-128"/>
                <a:sym typeface="+mn-ea"/>
              </a:rPr>
              <a:t>人心</a:t>
            </a:r>
            <a:r>
              <a:rPr lang="ja-JP" sz="2100" b="1">
                <a:latin typeface="MS Mincho" panose="02020609040205080304" charset="-128"/>
                <a:ea typeface="MS Mincho" panose="02020609040205080304" charset="-128"/>
                <a:cs typeface="Yu Mincho Demibold" panose="02020600000000000000" charset="-128"/>
                <a:sym typeface="+mn-ea"/>
              </a:rPr>
              <a:t>”</a:t>
            </a:r>
            <a:r>
              <a:rPr lang="ja-JP" sz="2100" b="1">
                <a:latin typeface="Yu Mincho Demibold" panose="02020600000000000000" charset="-128"/>
                <a:ea typeface="Yu Mincho Demibold" panose="02020600000000000000" charset="-128"/>
                <a:cs typeface="Yu Mincho Demibold" panose="02020600000000000000" charset="-128"/>
                <a:sym typeface="+mn-ea"/>
              </a:rPr>
              <a:t>（民の心、その精神世界）はその対象である。字面から見ると、</a:t>
            </a:r>
            <a:r>
              <a:rPr sz="2100" b="1">
                <a:latin typeface="Yu Mincho Demibold" panose="02020600000000000000" charset="-128"/>
                <a:ea typeface="Yu Mincho Demibold" panose="02020600000000000000" charset="-128"/>
                <a:cs typeface="Yu Mincho Demibold" panose="02020600000000000000" charset="-128"/>
                <a:sym typeface="+mn-ea"/>
              </a:rPr>
              <a:t>前文で提示した用法②（現代中国語の</a:t>
            </a:r>
            <a:r>
              <a:rPr sz="2100" b="1">
                <a:latin typeface="MS Mincho" panose="02020609040205080304" charset="-128"/>
                <a:ea typeface="MS Mincho" panose="02020609040205080304" charset="-128"/>
                <a:cs typeface="Yu Mincho Demibold" panose="02020600000000000000" charset="-128"/>
                <a:sym typeface="+mn-ea"/>
              </a:rPr>
              <a:t>“</a:t>
            </a:r>
            <a:r>
              <a:rPr sz="2100" b="1">
                <a:latin typeface="Yu Mincho Demibold" panose="02020600000000000000" charset="-128"/>
                <a:ea typeface="Yu Mincho Demibold" panose="02020600000000000000" charset="-128"/>
                <a:cs typeface="Yu Mincho Demibold" panose="02020600000000000000" charset="-128"/>
                <a:sym typeface="+mn-ea"/>
              </a:rPr>
              <a:t>感人肺腑</a:t>
            </a:r>
            <a:r>
              <a:rPr sz="2100" b="1">
                <a:latin typeface="MS Mincho" panose="02020609040205080304" charset="-128"/>
                <a:ea typeface="MS Mincho" panose="02020609040205080304" charset="-128"/>
                <a:cs typeface="Yu Mincho Demibold" panose="02020600000000000000" charset="-128"/>
                <a:sym typeface="+mn-ea"/>
              </a:rPr>
              <a:t>”</a:t>
            </a:r>
            <a:r>
              <a:rPr sz="2100" b="1">
                <a:latin typeface="Yu Mincho Demibold" panose="02020600000000000000" charset="-128"/>
                <a:ea typeface="Yu Mincho Demibold" panose="02020600000000000000" charset="-128"/>
                <a:cs typeface="Yu Mincho Demibold" panose="02020600000000000000" charset="-128"/>
                <a:sym typeface="+mn-ea"/>
              </a:rPr>
              <a:t>のような人の「心を打つ」意味を表す表現）と類似するが、実際は意味が異なる。</a:t>
            </a: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graphicFrame>
        <p:nvGraphicFramePr>
          <p:cNvPr id="5" name="表格 4"/>
          <p:cNvGraphicFramePr/>
          <p:nvPr>
            <p:custDataLst>
              <p:tags r:id="rId1"/>
            </p:custDataLst>
          </p:nvPr>
        </p:nvGraphicFramePr>
        <p:xfrm>
          <a:off x="1990725" y="5002530"/>
          <a:ext cx="8533765" cy="1143000"/>
        </p:xfrm>
        <a:graphic>
          <a:graphicData uri="http://schemas.openxmlformats.org/drawingml/2006/table">
            <a:tbl>
              <a:tblPr firstRow="1" bandRow="1">
                <a:tableStyleId>{073A0DAA-6AF3-43AB-8588-CEC1D06C72B9}</a:tableStyleId>
              </a:tblPr>
              <a:tblGrid>
                <a:gridCol w="4266565">
                  <a:extLst>
                    <a:ext uri="{9D8B030D-6E8A-4147-A177-3AD203B41FA5}">
                      <a16:colId xmlns:a16="http://schemas.microsoft.com/office/drawing/2014/main" val="20000"/>
                    </a:ext>
                  </a:extLst>
                </a:gridCol>
                <a:gridCol w="4266565">
                  <a:extLst>
                    <a:ext uri="{9D8B030D-6E8A-4147-A177-3AD203B41FA5}">
                      <a16:colId xmlns:a16="http://schemas.microsoft.com/office/drawing/2014/main" val="20001"/>
                    </a:ext>
                  </a:extLst>
                </a:gridCol>
              </a:tblGrid>
              <a:tr h="381000">
                <a:tc>
                  <a:txBody>
                    <a:bodyPr/>
                    <a:lstStyle/>
                    <a:p>
                      <a:pPr algn="ctr">
                        <a:buNone/>
                      </a:pPr>
                      <a:r>
                        <a:rPr lang="ja-JP" sz="1800">
                          <a:latin typeface="Yu Mincho Demibold" panose="02020600000000000000" charset="-128"/>
                          <a:ea typeface="Yu Mincho Demibold" panose="02020600000000000000" charset="-128"/>
                          <a:cs typeface="Yu Mincho Demibold" panose="02020600000000000000" charset="-128"/>
                          <a:sym typeface="+mn-ea"/>
                        </a:rPr>
                        <a:t>『易伝』の</a:t>
                      </a:r>
                      <a:r>
                        <a:rPr lang="ja-JP" sz="1800">
                          <a:latin typeface="MS Mincho" panose="02020609040205080304" charset="-128"/>
                          <a:ea typeface="MS Mincho" panose="02020609040205080304" charset="-128"/>
                          <a:cs typeface="Yu Mincho Demibold" panose="02020600000000000000" charset="-128"/>
                          <a:sym typeface="+mn-ea"/>
                        </a:rPr>
                        <a:t>“</a:t>
                      </a:r>
                      <a:r>
                        <a:rPr lang="ja-JP" sz="1800">
                          <a:latin typeface="Yu Mincho Demibold" panose="02020600000000000000" charset="-128"/>
                          <a:ea typeface="Yu Mincho Demibold" panose="02020600000000000000" charset="-128"/>
                          <a:cs typeface="Yu Mincho Demibold" panose="02020600000000000000" charset="-128"/>
                          <a:sym typeface="+mn-ea"/>
                        </a:rPr>
                        <a:t>感人心</a:t>
                      </a:r>
                      <a:r>
                        <a:rPr lang="ja-JP" sz="1800">
                          <a:latin typeface="MS Mincho" panose="02020609040205080304" charset="-128"/>
                          <a:ea typeface="MS Mincho" panose="02020609040205080304" charset="-128"/>
                          <a:cs typeface="Yu Mincho Demibold" panose="02020600000000000000" charset="-128"/>
                          <a:sym typeface="+mn-ea"/>
                        </a:rPr>
                        <a:t>”</a:t>
                      </a:r>
                      <a:endParaRPr lang="zh-CN" altLang="en-US"/>
                    </a:p>
                  </a:txBody>
                  <a:tcPr/>
                </a:tc>
                <a:tc>
                  <a:txBody>
                    <a:bodyPr/>
                    <a:lstStyle/>
                    <a:p>
                      <a:pPr algn="ctr">
                        <a:buNone/>
                      </a:pPr>
                      <a:r>
                        <a:rPr sz="1800">
                          <a:latin typeface="Yu Mincho Demibold" panose="02020600000000000000" charset="-128"/>
                          <a:ea typeface="Yu Mincho Demibold" panose="02020600000000000000" charset="-128"/>
                          <a:cs typeface="Yu Mincho Demibold" panose="02020600000000000000" charset="-128"/>
                          <a:sym typeface="+mn-ea"/>
                        </a:rPr>
                        <a:t>現代中国語の</a:t>
                      </a:r>
                      <a:r>
                        <a:rPr sz="1800">
                          <a:latin typeface="MS Mincho" panose="02020609040205080304" charset="-128"/>
                          <a:ea typeface="MS Mincho" panose="02020609040205080304" charset="-128"/>
                          <a:cs typeface="Yu Mincho Demibold" panose="02020600000000000000" charset="-128"/>
                          <a:sym typeface="+mn-ea"/>
                        </a:rPr>
                        <a:t>“</a:t>
                      </a:r>
                      <a:r>
                        <a:rPr sz="1800">
                          <a:latin typeface="Yu Mincho Demibold" panose="02020600000000000000" charset="-128"/>
                          <a:ea typeface="Yu Mincho Demibold" panose="02020600000000000000" charset="-128"/>
                          <a:cs typeface="Yu Mincho Demibold" panose="02020600000000000000" charset="-128"/>
                          <a:sym typeface="+mn-ea"/>
                        </a:rPr>
                        <a:t>感人肺腑</a:t>
                      </a:r>
                      <a:r>
                        <a:rPr sz="1800">
                          <a:latin typeface="MS Mincho" panose="02020609040205080304" charset="-128"/>
                          <a:ea typeface="MS Mincho" panose="02020609040205080304" charset="-128"/>
                          <a:cs typeface="Yu Mincho Demibold" panose="02020600000000000000" charset="-128"/>
                          <a:sym typeface="+mn-ea"/>
                        </a:rPr>
                        <a:t>”</a:t>
                      </a:r>
                      <a:endParaRPr lang="zh-CN" altLang="en-US"/>
                    </a:p>
                  </a:txBody>
                  <a:tcPr/>
                </a:tc>
                <a:extLst>
                  <a:ext uri="{0D108BD9-81ED-4DB2-BD59-A6C34878D82A}">
                    <a16:rowId xmlns:a16="http://schemas.microsoft.com/office/drawing/2014/main" val="10000"/>
                  </a:ext>
                </a:extLst>
              </a:tr>
              <a:tr h="381000">
                <a:tc>
                  <a:txBody>
                    <a:bodyPr/>
                    <a:lstStyle/>
                    <a:p>
                      <a:pPr algn="ctr">
                        <a:buNone/>
                      </a:pPr>
                      <a:r>
                        <a:rPr lang="zh-CN" altLang="en-US">
                          <a:latin typeface="Yu Mincho Demibold" panose="02020600000000000000" charset="-128"/>
                          <a:ea typeface="Yu Mincho Demibold" panose="02020600000000000000" charset="-128"/>
                        </a:rPr>
                        <a:t>人々を感化する</a:t>
                      </a:r>
                    </a:p>
                  </a:txBody>
                  <a:tcPr/>
                </a:tc>
                <a:tc>
                  <a:txBody>
                    <a:bodyPr/>
                    <a:lstStyle/>
                    <a:p>
                      <a:pPr algn="ctr">
                        <a:buNone/>
                      </a:pPr>
                      <a:r>
                        <a:rPr lang="zh-CN" altLang="en-US">
                          <a:latin typeface="Yu Mincho Demibold" panose="02020600000000000000" charset="-128"/>
                          <a:ea typeface="Yu Mincho Demibold" panose="02020600000000000000" charset="-128"/>
                        </a:rPr>
                        <a:t>人の心を打つ</a:t>
                      </a:r>
                    </a:p>
                  </a:txBody>
                  <a:tcPr/>
                </a:tc>
                <a:extLst>
                  <a:ext uri="{0D108BD9-81ED-4DB2-BD59-A6C34878D82A}">
                    <a16:rowId xmlns:a16="http://schemas.microsoft.com/office/drawing/2014/main" val="10001"/>
                  </a:ext>
                </a:extLst>
              </a:tr>
              <a:tr h="381000">
                <a:tc>
                  <a:txBody>
                    <a:bodyPr/>
                    <a:lstStyle/>
                    <a:p>
                      <a:pPr algn="ctr">
                        <a:buNone/>
                      </a:pPr>
                      <a:r>
                        <a:rPr lang="ja-JP" altLang="zh-CN">
                          <a:latin typeface="Yu Mincho Demibold" panose="02020600000000000000" charset="-128"/>
                          <a:ea typeface="Yu Mincho Demibold" panose="02020600000000000000" charset="-128"/>
                        </a:rPr>
                        <a:t>（</a:t>
                      </a:r>
                      <a:r>
                        <a:rPr lang="zh-CN" altLang="en-US">
                          <a:latin typeface="Yu Mincho Demibold" panose="02020600000000000000" charset="-128"/>
                          <a:ea typeface="Yu Mincho Demibold" panose="02020600000000000000" charset="-128"/>
                        </a:rPr>
                        <a:t>儒家の思想</a:t>
                      </a:r>
                      <a:r>
                        <a:rPr lang="ja-JP" altLang="en-US">
                          <a:latin typeface="Yu Mincho Demibold" panose="02020600000000000000" charset="-128"/>
                          <a:ea typeface="Yu Mincho Demibold" panose="02020600000000000000" charset="-128"/>
                        </a:rPr>
                        <a:t>で）</a:t>
                      </a:r>
                      <a:r>
                        <a:rPr lang="zh-CN" altLang="en-US">
                          <a:latin typeface="Yu Mincho Demibold" panose="02020600000000000000" charset="-128"/>
                          <a:ea typeface="Yu Mincho Demibold" panose="02020600000000000000" charset="-128"/>
                        </a:rPr>
                        <a:t>長い間の教化</a:t>
                      </a:r>
                    </a:p>
                  </a:txBody>
                  <a:tcPr/>
                </a:tc>
                <a:tc>
                  <a:txBody>
                    <a:bodyPr/>
                    <a:lstStyle/>
                    <a:p>
                      <a:pPr algn="ctr">
                        <a:buNone/>
                      </a:pPr>
                      <a:r>
                        <a:rPr lang="zh-CN" altLang="en-US">
                          <a:latin typeface="Yu Mincho Demibold" panose="02020600000000000000" charset="-128"/>
                          <a:ea typeface="Yu Mincho Demibold" panose="02020600000000000000" charset="-128"/>
                        </a:rPr>
                        <a:t>瞬間・短い時間の感動</a:t>
                      </a:r>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斜纹 17"/>
          <p:cNvSpPr/>
          <p:nvPr/>
        </p:nvSpPr>
        <p:spPr>
          <a:xfrm rot="10800000">
            <a:off x="11477080" y="6317365"/>
            <a:ext cx="720000" cy="540000"/>
          </a:xfrm>
          <a:prstGeom prst="diagStripe">
            <a:avLst/>
          </a:prstGeom>
          <a:solidFill>
            <a:srgbClr val="D4646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2" name="斜纹 1"/>
          <p:cNvSpPr/>
          <p:nvPr/>
        </p:nvSpPr>
        <p:spPr>
          <a:xfrm rot="10800000">
            <a:off x="10757080" y="5778000"/>
            <a:ext cx="1440000" cy="1080000"/>
          </a:xfrm>
          <a:prstGeom prst="diagStrip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scene3d>
              <a:camera prst="orthographicFront"/>
              <a:lightRig rig="threePt" dir="t"/>
            </a:scene3d>
          </a:bodyPr>
          <a:lstStyle/>
          <a:p>
            <a:pPr lvl="0" algn="ctr">
              <a:buClrTx/>
              <a:buSzTx/>
              <a:buFontTx/>
            </a:pPr>
            <a:endParaRPr lang="zh-CN" altLang="en-US">
              <a:solidFill>
                <a:schemeClr val="accent1"/>
              </a:solidFill>
              <a:effectLst>
                <a:outerShdw blurRad="38100" dist="25400" dir="5400000" algn="ctr" rotWithShape="0">
                  <a:srgbClr val="6E747A">
                    <a:alpha val="43000"/>
                  </a:srgbClr>
                </a:outerShdw>
              </a:effectLst>
              <a:latin typeface="Times New Roman" panose="02020603050405020304" charset="0"/>
              <a:ea typeface="Yu Mincho Demibold" panose="02020600000000000000" charset="-128"/>
              <a:cs typeface="Times New Roman" panose="02020603050405020304" charset="0"/>
              <a:sym typeface="+mn-ea"/>
            </a:endParaRPr>
          </a:p>
        </p:txBody>
      </p:sp>
      <p:sp>
        <p:nvSpPr>
          <p:cNvPr id="3" name="文本框 2"/>
          <p:cNvSpPr txBox="1"/>
          <p:nvPr/>
        </p:nvSpPr>
        <p:spPr>
          <a:xfrm>
            <a:off x="11421110" y="6145530"/>
            <a:ext cx="643255" cy="558800"/>
          </a:xfrm>
          <a:prstGeom prst="rect">
            <a:avLst/>
          </a:prstGeom>
          <a:noFill/>
          <a:ln>
            <a:noFill/>
          </a:ln>
        </p:spPr>
        <p:txBody>
          <a:bodyPr wrap="none" rtlCol="0" anchor="ctr" anchorCtr="0">
            <a:noAutofit/>
          </a:bodyPr>
          <a:lstStyle/>
          <a:p>
            <a:pPr algn="ctr"/>
            <a:r>
              <a:rPr lang="en-US" altLang="zh-CN" sz="2400">
                <a:latin typeface="Times New Roman" panose="02020603050405020304" charset="0"/>
                <a:ea typeface="Yu Mincho Demibold" panose="02020600000000000000" charset="-128"/>
                <a:cs typeface="Times New Roman" panose="02020603050405020304" charset="0"/>
                <a:sym typeface="+mn-ea"/>
              </a:rPr>
              <a:t>P7</a:t>
            </a:r>
          </a:p>
        </p:txBody>
      </p:sp>
      <p:sp>
        <p:nvSpPr>
          <p:cNvPr id="17" name="矩形 16"/>
          <p:cNvSpPr/>
          <p:nvPr/>
        </p:nvSpPr>
        <p:spPr>
          <a:xfrm>
            <a:off x="1329690" y="0"/>
            <a:ext cx="5400000" cy="720090"/>
          </a:xfrm>
          <a:prstGeom prst="rect">
            <a:avLst/>
          </a:prstGeom>
          <a:solidFill>
            <a:srgbClr val="ECED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p:cNvSpPr txBox="1"/>
          <p:nvPr/>
        </p:nvSpPr>
        <p:spPr>
          <a:xfrm>
            <a:off x="1329055" y="129540"/>
            <a:ext cx="5400675" cy="460375"/>
          </a:xfrm>
          <a:prstGeom prst="rect">
            <a:avLst/>
          </a:prstGeom>
          <a:noFill/>
        </p:spPr>
        <p:txBody>
          <a:bodyPr wrap="square" rtlCol="0" anchor="ctr" anchorCtr="0">
            <a:spAutoFit/>
          </a:bodyPr>
          <a:lstStyle/>
          <a:p>
            <a:pPr indent="0" algn="ctr"/>
            <a:r>
              <a:rPr sz="2400" b="1">
                <a:latin typeface="Yu Mincho Demibold" panose="02020600000000000000" charset="-128"/>
                <a:ea typeface="Yu Mincho Demibold" panose="02020600000000000000" charset="-128"/>
                <a:cs typeface="Yu Mincho Demibold" panose="02020600000000000000" charset="-128"/>
                <a:sym typeface="+mn-ea"/>
              </a:rPr>
              <a:t>戦国時代の</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感人</a:t>
            </a:r>
            <a:r>
              <a:rPr sz="2400" b="1">
                <a:latin typeface="MS Mincho" panose="02020609040205080304" charset="-128"/>
                <a:ea typeface="MS Mincho" panose="02020609040205080304" charset="-128"/>
                <a:cs typeface="Yu Mincho Demibold" panose="02020600000000000000" charset="-128"/>
                <a:sym typeface="+mn-ea"/>
              </a:rPr>
              <a:t>”</a:t>
            </a:r>
            <a:r>
              <a:rPr sz="2400" b="1">
                <a:latin typeface="Yu Mincho Demibold" panose="02020600000000000000" charset="-128"/>
                <a:ea typeface="Yu Mincho Demibold" panose="02020600000000000000" charset="-128"/>
                <a:cs typeface="Yu Mincho Demibold" panose="02020600000000000000" charset="-128"/>
                <a:sym typeface="+mn-ea"/>
              </a:rPr>
              <a:t>の用い方</a:t>
            </a:r>
          </a:p>
        </p:txBody>
      </p:sp>
      <p:sp>
        <p:nvSpPr>
          <p:cNvPr id="100" name="文本框 99"/>
          <p:cNvSpPr txBox="1"/>
          <p:nvPr/>
        </p:nvSpPr>
        <p:spPr>
          <a:xfrm>
            <a:off x="857120" y="917595"/>
            <a:ext cx="10800000" cy="5400000"/>
          </a:xfrm>
          <a:prstGeom prst="rect">
            <a:avLst/>
          </a:prstGeom>
          <a:noFill/>
          <a:ln w="9525">
            <a:noFill/>
          </a:ln>
        </p:spPr>
        <p:txBody>
          <a:bodyPr wrap="square">
            <a:noAutofit/>
          </a:bodyPr>
          <a:lstStyle/>
          <a:p>
            <a:pPr indent="139700" fontAlgn="auto">
              <a:lnSpc>
                <a:spcPct val="150000"/>
              </a:lnSpc>
            </a:pPr>
            <a:r>
              <a:rPr lang="en-US" altLang="ja-JP" sz="2100">
                <a:latin typeface="Yu Mincho Demibold" panose="02020600000000000000" charset="-128"/>
                <a:ea typeface="Yu Mincho Demibold" panose="02020600000000000000" charset="-128"/>
                <a:cs typeface="Yu Mincho Demibold" panose="02020600000000000000" charset="-128"/>
                <a:sym typeface="+mn-ea"/>
              </a:rPr>
              <a:t> </a:t>
            </a:r>
            <a:r>
              <a:rPr sz="2100">
                <a:latin typeface="Yu Mincho Demibold" panose="02020600000000000000" charset="-128"/>
                <a:ea typeface="Yu Mincho Demibold" panose="02020600000000000000" charset="-128"/>
                <a:cs typeface="Yu Mincho Demibold" panose="02020600000000000000" charset="-128"/>
                <a:sym typeface="+mn-ea"/>
              </a:rPr>
              <a:t>戦国時代の</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感人</a:t>
            </a:r>
            <a:r>
              <a:rPr sz="2100">
                <a:latin typeface="MS Mincho" panose="02020609040205080304" charset="-128"/>
                <a:ea typeface="MS Mincho" panose="02020609040205080304"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の用例は主として『礼記』と『荀子』に見られる。</a:t>
            </a:r>
          </a:p>
          <a:p>
            <a:pPr indent="139700" fontAlgn="auto">
              <a:lnSpc>
                <a:spcPct val="150000"/>
              </a:lnSpc>
            </a:pP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夫物之</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a:t>
            </a:r>
            <a:r>
              <a:rPr sz="2100" b="1">
                <a:latin typeface="宋体" panose="02010600030101010101" pitchFamily="2" charset="-122"/>
                <a:ea typeface="宋体" panose="02010600030101010101" pitchFamily="2" charset="-122"/>
                <a:cs typeface="Yu Mincho Demibold" panose="02020600000000000000" charset="-128"/>
                <a:sym typeface="+mn-ea"/>
              </a:rPr>
              <a:t>无穷，而人之好恶无节，则是物至而人化物也。</a:t>
            </a:r>
            <a:r>
              <a:rPr sz="2100">
                <a:latin typeface="Yu Mincho Demibold" panose="02020600000000000000" charset="-128"/>
                <a:ea typeface="Yu Mincho Demibold" panose="02020600000000000000" charset="-128"/>
                <a:cs typeface="Yu Mincho Demibold" panose="02020600000000000000" charset="-128"/>
                <a:sym typeface="+mn-ea"/>
              </a:rPr>
              <a:t>/</a:t>
            </a:r>
            <a:r>
              <a:rPr sz="2100">
                <a:effectLst/>
                <a:latin typeface="Yu Mincho Demibold" panose="02020600000000000000" charset="-128"/>
                <a:ea typeface="Yu Mincho Demibold" panose="02020600000000000000" charset="-128"/>
                <a:cs typeface="Yu Mincho Demibold" panose="02020600000000000000" charset="-128"/>
                <a:sym typeface="+mn-ea"/>
              </a:rPr>
              <a:t>外物は常に止むことなく</a:t>
            </a:r>
            <a:r>
              <a:rPr sz="2100" u="sng">
                <a:solidFill>
                  <a:srgbClr val="EC2C64"/>
                </a:solidFill>
                <a:effectLst/>
                <a:latin typeface="Yu Mincho Demibold" panose="02020600000000000000" charset="-128"/>
                <a:ea typeface="Yu Mincho Demibold" panose="02020600000000000000" charset="-128"/>
                <a:cs typeface="Yu Mincho Demibold" panose="02020600000000000000" charset="-128"/>
                <a:sym typeface="+mn-ea"/>
              </a:rPr>
              <a:t>人に影響を与える</a:t>
            </a:r>
            <a:r>
              <a:rPr sz="2100">
                <a:effectLst/>
                <a:latin typeface="Yu Mincho Demibold" panose="02020600000000000000" charset="-128"/>
                <a:ea typeface="Yu Mincho Demibold" panose="02020600000000000000" charset="-128"/>
                <a:cs typeface="Yu Mincho Demibold" panose="02020600000000000000" charset="-128"/>
                <a:sym typeface="+mn-ea"/>
              </a:rPr>
              <a:t>。</a:t>
            </a:r>
            <a:r>
              <a:rPr sz="2100">
                <a:latin typeface="Yu Mincho Demibold" panose="02020600000000000000" charset="-128"/>
                <a:ea typeface="Yu Mincho Demibold" panose="02020600000000000000" charset="-128"/>
                <a:cs typeface="Yu Mincho Demibold" panose="02020600000000000000" charset="-128"/>
                <a:sym typeface="+mn-ea"/>
              </a:rPr>
              <a:t>）</a:t>
            </a: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乐也者，圣人之所乐也，而可以善民心，其</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感人深</a:t>
            </a:r>
            <a:r>
              <a:rPr sz="2100" b="1">
                <a:latin typeface="宋体" panose="02010600030101010101" pitchFamily="2" charset="-122"/>
                <a:ea typeface="宋体" panose="02010600030101010101" pitchFamily="2" charset="-122"/>
                <a:cs typeface="Yu Mincho Demibold" panose="02020600000000000000" charset="-128"/>
                <a:sym typeface="+mn-ea"/>
              </a:rPr>
              <a:t>，其移风易俗，故先王著其教焉。</a:t>
            </a:r>
            <a:r>
              <a:rPr sz="2100">
                <a:latin typeface="Yu Mincho Demibold" panose="02020600000000000000" charset="-128"/>
                <a:ea typeface="Yu Mincho Demibold" panose="02020600000000000000" charset="-128"/>
                <a:cs typeface="Yu Mincho Demibold" panose="02020600000000000000" charset="-128"/>
                <a:sym typeface="+mn-ea"/>
              </a:rPr>
              <a:t>/</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深く人を感化させられ</a:t>
            </a:r>
            <a:r>
              <a:rPr lang="ja-JP"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る。</a:t>
            </a:r>
            <a:endParaRPr sz="2100">
              <a:latin typeface="Yu Mincho Demibold" panose="02020600000000000000" charset="-128"/>
              <a:ea typeface="Yu Mincho Demibold" panose="02020600000000000000" charset="-128"/>
              <a:cs typeface="Yu Mincho Demibold" panose="02020600000000000000" charset="-128"/>
              <a:sym typeface="+mn-ea"/>
            </a:endParaRPr>
          </a:p>
          <a:p>
            <a:pPr indent="139700" fontAlgn="auto">
              <a:lnSpc>
                <a:spcPct val="150000"/>
              </a:lnSpc>
            </a:pPr>
            <a:r>
              <a:rPr lang="en-US" sz="2100">
                <a:latin typeface="Yu Mincho Demibold" panose="02020600000000000000" charset="-128"/>
                <a:ea typeface="Yu Mincho Demibold" panose="02020600000000000000" charset="-128"/>
                <a:cs typeface="Yu Mincho Demibold" panose="02020600000000000000" charset="-128"/>
                <a:sym typeface="+mn-ea"/>
              </a:rPr>
              <a:t> </a:t>
            </a:r>
            <a:r>
              <a:rPr sz="2100">
                <a:highlight>
                  <a:srgbClr val="00FFFF"/>
                </a:highlight>
                <a:latin typeface="Yu Mincho Demibold" panose="02020600000000000000" charset="-128"/>
                <a:ea typeface="Yu Mincho Demibold" panose="02020600000000000000" charset="-128"/>
                <a:cs typeface="Yu Mincho Demibold" panose="02020600000000000000" charset="-128"/>
                <a:sym typeface="+mn-ea"/>
              </a:rPr>
              <a:t>・</a:t>
            </a:r>
            <a:r>
              <a:rPr sz="2100" b="1">
                <a:latin typeface="宋体" panose="02010600030101010101" pitchFamily="2" charset="-122"/>
                <a:ea typeface="宋体" panose="02010600030101010101" pitchFamily="2" charset="-122"/>
                <a:cs typeface="Yu Mincho Demibold" panose="02020600000000000000" charset="-128"/>
                <a:sym typeface="+mn-ea"/>
              </a:rPr>
              <a:t>凡</a:t>
            </a:r>
            <a:r>
              <a:rPr sz="2100" b="1" u="sng">
                <a:solidFill>
                  <a:srgbClr val="EC2C64"/>
                </a:solidFill>
                <a:latin typeface="宋体" panose="02010600030101010101" pitchFamily="2" charset="-122"/>
                <a:ea typeface="宋体" panose="02010600030101010101" pitchFamily="2" charset="-122"/>
                <a:cs typeface="Yu Mincho Demibold" panose="02020600000000000000" charset="-128"/>
                <a:sym typeface="+mn-ea"/>
              </a:rPr>
              <a:t>奸声感人</a:t>
            </a:r>
            <a:r>
              <a:rPr sz="2100" b="1">
                <a:latin typeface="宋体" panose="02010600030101010101" pitchFamily="2" charset="-122"/>
                <a:ea typeface="宋体" panose="02010600030101010101" pitchFamily="2" charset="-122"/>
                <a:cs typeface="Yu Mincho Demibold" panose="02020600000000000000" charset="-128"/>
                <a:sym typeface="+mn-ea"/>
              </a:rPr>
              <a:t>，而逆气应之；逆气成象，而淫乐兴焉。正声感人，而顺气应之；顺气成象，而和乐兴焉。</a:t>
            </a:r>
            <a:r>
              <a:rPr sz="2100">
                <a:latin typeface="Yu Mincho Demibold" panose="02020600000000000000" charset="-128"/>
                <a:ea typeface="Yu Mincho Demibold" panose="02020600000000000000" charset="-128"/>
                <a:cs typeface="Yu Mincho Demibold" panose="02020600000000000000" charset="-128"/>
                <a:sym typeface="+mn-ea"/>
              </a:rPr>
              <a:t>/悪い楽が人に</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影響を与え</a:t>
            </a:r>
            <a:r>
              <a:rPr sz="2100">
                <a:latin typeface="Yu Mincho Demibold" panose="02020600000000000000" charset="-128"/>
                <a:ea typeface="Yu Mincho Demibold" panose="02020600000000000000" charset="-128"/>
                <a:cs typeface="Yu Mincho Demibold" panose="02020600000000000000" charset="-128"/>
                <a:sym typeface="+mn-ea"/>
              </a:rPr>
              <a:t>たら、人に潜む悪気がそれに応じる。悪い風習が流行ったら、人々の心を惑わせ秩序を乱れてしまうような音楽も流行っていく。良い音が人に</a:t>
            </a:r>
            <a:r>
              <a:rPr sz="2100" u="sng">
                <a:solidFill>
                  <a:srgbClr val="EC2C64"/>
                </a:solidFill>
                <a:latin typeface="Yu Mincho Demibold" panose="02020600000000000000" charset="-128"/>
                <a:ea typeface="Yu Mincho Demibold" panose="02020600000000000000" charset="-128"/>
                <a:cs typeface="Yu Mincho Demibold" panose="02020600000000000000" charset="-128"/>
                <a:sym typeface="+mn-ea"/>
              </a:rPr>
              <a:t>影響を与え</a:t>
            </a:r>
            <a:r>
              <a:rPr sz="2100">
                <a:latin typeface="Yu Mincho Demibold" panose="02020600000000000000" charset="-128"/>
                <a:ea typeface="Yu Mincho Demibold" panose="02020600000000000000" charset="-128"/>
                <a:cs typeface="Yu Mincho Demibold" panose="02020600000000000000" charset="-128"/>
                <a:sym typeface="+mn-ea"/>
              </a:rPr>
              <a:t>たら、人に潜む正気がそれに応じる。正気が広まっていけば、穏やかな音楽が広</a:t>
            </a:r>
            <a:r>
              <a:rPr lang="ja-JP" sz="2100">
                <a:latin typeface="Yu Mincho Demibold" panose="02020600000000000000" charset="-128"/>
                <a:ea typeface="Yu Mincho Demibold" panose="02020600000000000000" charset="-128"/>
                <a:cs typeface="Yu Mincho Demibold" panose="02020600000000000000" charset="-128"/>
                <a:sym typeface="+mn-ea"/>
              </a:rPr>
              <a:t>く</a:t>
            </a:r>
            <a:r>
              <a:rPr sz="2100">
                <a:latin typeface="Yu Mincho Demibold" panose="02020600000000000000" charset="-128"/>
                <a:ea typeface="Yu Mincho Demibold" panose="02020600000000000000" charset="-128"/>
                <a:cs typeface="Yu Mincho Demibold" panose="02020600000000000000" charset="-128"/>
                <a:sym typeface="+mn-ea"/>
              </a:rPr>
              <a:t>流行っていく。</a:t>
            </a:r>
            <a:endParaRPr sz="2100" b="1">
              <a:latin typeface="Yu Mincho Demibold" panose="02020600000000000000" charset="-128"/>
              <a:ea typeface="Yu Mincho Demibold" panose="02020600000000000000" charset="-128"/>
              <a:cs typeface="Yu Mincho Demibold" panose="02020600000000000000" charset="-128"/>
              <a:sym typeface="+mn-ea"/>
            </a:endParaRPr>
          </a:p>
        </p:txBody>
      </p:sp>
      <p:sp>
        <p:nvSpPr>
          <p:cNvPr id="29" name="矩形 28"/>
          <p:cNvSpPr/>
          <p:nvPr/>
        </p:nvSpPr>
        <p:spPr>
          <a:xfrm>
            <a:off x="537845" y="0"/>
            <a:ext cx="72000" cy="6858000"/>
          </a:xfrm>
          <a:prstGeom prst="rect">
            <a:avLst/>
          </a:prstGeom>
          <a:solidFill>
            <a:srgbClr val="4F4E4B"/>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0" name="矩形 29"/>
          <p:cNvSpPr/>
          <p:nvPr/>
        </p:nvSpPr>
        <p:spPr>
          <a:xfrm>
            <a:off x="0" y="0"/>
            <a:ext cx="360045" cy="6858000"/>
          </a:xfrm>
          <a:prstGeom prst="rect">
            <a:avLst/>
          </a:prstGeom>
          <a:solidFill>
            <a:srgbClr val="546B8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NWVmMTEwYjA4ODIyYzI1ZTc4ZDY4MmE3NzgzMWYyZWEifQ=="/>
  <p:tag name="KSO_WPP_MARK_KEY" val="27c28410-7354-4d40-aa51-7d73bdcf6769"/>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a8505d52-ebb9-4cd9-8a93-662c929e615d}"/>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3519e876-f910-4fdd-be8d-d61130a1f6ca}"/>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cfa2a6a0-1696-4485-9fc0-e745522bcbbb}"/>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e00816c0-8b58-46b6-814d-103ff4a1b0bf}"/>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0c3ca7f2-8f3a-4c78-8b71-9f6d803b1643}"/>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2492</Words>
  <Application>Microsoft Office PowerPoint</Application>
  <PresentationFormat>ワイド画面</PresentationFormat>
  <Paragraphs>267</Paragraphs>
  <Slides>28</Slides>
  <Notes>25</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28</vt:i4>
      </vt:variant>
    </vt:vector>
  </HeadingPairs>
  <TitlesOfParts>
    <vt:vector size="35" baseType="lpstr">
      <vt:lpstr>MS Mincho</vt:lpstr>
      <vt:lpstr>宋体</vt:lpstr>
      <vt:lpstr>Yu Mincho Demibold</vt:lpstr>
      <vt:lpstr>Arial</vt:lpstr>
      <vt:lpstr>Calibri</vt:lpstr>
      <vt:lpstr>Times New Roman</vt:lpstr>
      <vt:lpstr>Office 主题</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Panasonic</dc:creator>
  <cp:lastModifiedBy>zf184 </cp:lastModifiedBy>
  <cp:revision>2422</cp:revision>
  <dcterms:created xsi:type="dcterms:W3CDTF">2022-09-17T12:17:00Z</dcterms:created>
  <dcterms:modified xsi:type="dcterms:W3CDTF">2022-11-17T08:03:32Z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5B2CE8DF434243FBB69DAD06BCFB588A</vt:lpwstr>
  </property>
  <property fmtid="{D5CDD505-2E9C-101B-9397-08002B2CF9AE}" pid="3" name="KSOProductBuildVer">
    <vt:lpwstr>2052-11.1.0.12763</vt:lpwstr>
  </property>
</Properties>
</file>