
<file path=[Content_Types].xml><?xml version="1.0" encoding="utf-8"?>
<Types xmlns="http://schemas.openxmlformats.org/package/2006/content-types">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Lst>
  <p:sldIdLst>
    <p:sldId id="256" r:id="rId2"/>
    <p:sldId id="260" r:id="rId3"/>
    <p:sldId id="261" r:id="rId4"/>
    <p:sldId id="262" r:id="rId5"/>
    <p:sldId id="376" r:id="rId6"/>
    <p:sldId id="377" r:id="rId7"/>
    <p:sldId id="266" r:id="rId8"/>
    <p:sldId id="264" r:id="rId9"/>
    <p:sldId id="295" r:id="rId10"/>
    <p:sldId id="265" r:id="rId11"/>
    <p:sldId id="270" r:id="rId12"/>
    <p:sldId id="283" r:id="rId13"/>
    <p:sldId id="268" r:id="rId14"/>
    <p:sldId id="267" r:id="rId15"/>
    <p:sldId id="380" r:id="rId16"/>
    <p:sldId id="269" r:id="rId17"/>
    <p:sldId id="277" r:id="rId18"/>
    <p:sldId id="275" r:id="rId19"/>
    <p:sldId id="272" r:id="rId20"/>
    <p:sldId id="278" r:id="rId21"/>
    <p:sldId id="279" r:id="rId22"/>
    <p:sldId id="280" r:id="rId23"/>
    <p:sldId id="285" r:id="rId24"/>
    <p:sldId id="284" r:id="rId25"/>
    <p:sldId id="282" r:id="rId26"/>
    <p:sldId id="330" r:id="rId27"/>
    <p:sldId id="297" r:id="rId28"/>
    <p:sldId id="287" r:id="rId29"/>
    <p:sldId id="289" r:id="rId30"/>
    <p:sldId id="292" r:id="rId31"/>
    <p:sldId id="298" r:id="rId32"/>
    <p:sldId id="293" r:id="rId33"/>
    <p:sldId id="296" r:id="rId34"/>
    <p:sldId id="369" r:id="rId35"/>
    <p:sldId id="319" r:id="rId36"/>
    <p:sldId id="358" r:id="rId37"/>
    <p:sldId id="340" r:id="rId38"/>
    <p:sldId id="301" r:id="rId39"/>
    <p:sldId id="341" r:id="rId40"/>
    <p:sldId id="364" r:id="rId41"/>
    <p:sldId id="331" r:id="rId42"/>
    <p:sldId id="363" r:id="rId43"/>
    <p:sldId id="367" r:id="rId44"/>
    <p:sldId id="365" r:id="rId45"/>
    <p:sldId id="315" r:id="rId46"/>
    <p:sldId id="370" r:id="rId47"/>
    <p:sldId id="371" r:id="rId48"/>
    <p:sldId id="317" r:id="rId49"/>
    <p:sldId id="309" r:id="rId50"/>
    <p:sldId id="345" r:id="rId51"/>
    <p:sldId id="318" r:id="rId52"/>
    <p:sldId id="372" r:id="rId53"/>
    <p:sldId id="332" r:id="rId54"/>
    <p:sldId id="311" r:id="rId55"/>
    <p:sldId id="336" r:id="rId56"/>
    <p:sldId id="373" r:id="rId57"/>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FDDF98D3-6056-4FDF-A94D-886670BB6715}">
          <p14:sldIdLst/>
        </p14:section>
        <p14:section name="既定のセクション" id="{07AEE9CC-64E2-4214-B2A5-A0C75B8902EA}">
          <p14:sldIdLst>
            <p14:sldId id="256"/>
            <p14:sldId id="260"/>
            <p14:sldId id="261"/>
            <p14:sldId id="262"/>
            <p14:sldId id="376"/>
            <p14:sldId id="377"/>
            <p14:sldId id="266"/>
            <p14:sldId id="264"/>
            <p14:sldId id="295"/>
            <p14:sldId id="265"/>
            <p14:sldId id="270"/>
            <p14:sldId id="283"/>
            <p14:sldId id="268"/>
            <p14:sldId id="267"/>
            <p14:sldId id="380"/>
            <p14:sldId id="269"/>
            <p14:sldId id="277"/>
            <p14:sldId id="275"/>
            <p14:sldId id="272"/>
            <p14:sldId id="278"/>
            <p14:sldId id="279"/>
            <p14:sldId id="280"/>
            <p14:sldId id="285"/>
            <p14:sldId id="284"/>
            <p14:sldId id="282"/>
            <p14:sldId id="330"/>
            <p14:sldId id="297"/>
            <p14:sldId id="287"/>
            <p14:sldId id="289"/>
            <p14:sldId id="292"/>
            <p14:sldId id="298"/>
            <p14:sldId id="293"/>
            <p14:sldId id="296"/>
            <p14:sldId id="369"/>
            <p14:sldId id="319"/>
          </p14:sldIdLst>
        </p14:section>
        <p14:section name="タイトルなしのセクション" id="{C6FB9F7C-0C5C-4CC1-AA91-FE81A4C020D1}">
          <p14:sldIdLst>
            <p14:sldId id="358"/>
          </p14:sldIdLst>
        </p14:section>
        <p14:section name="タイトルなしのセクション" id="{54A78763-DA57-4177-9253-D66D05CDC673}">
          <p14:sldIdLst>
            <p14:sldId id="340"/>
            <p14:sldId id="301"/>
            <p14:sldId id="341"/>
            <p14:sldId id="364"/>
          </p14:sldIdLst>
        </p14:section>
        <p14:section name="タイトルなしのセクション" id="{21EF65D8-1789-4AF6-A7BA-A19E9E590B99}">
          <p14:sldIdLst>
            <p14:sldId id="331"/>
            <p14:sldId id="363"/>
            <p14:sldId id="367"/>
            <p14:sldId id="365"/>
            <p14:sldId id="315"/>
            <p14:sldId id="370"/>
            <p14:sldId id="371"/>
            <p14:sldId id="317"/>
            <p14:sldId id="309"/>
            <p14:sldId id="345"/>
            <p14:sldId id="318"/>
            <p14:sldId id="372"/>
            <p14:sldId id="332"/>
            <p14:sldId id="311"/>
            <p14:sldId id="336"/>
            <p14:sldId id="373"/>
          </p14:sldIdLst>
        </p14:section>
        <p14:section name="タイトルなしのセクション" id="{1D9F9458-8B6E-4333-AE62-1E3D3FBDD106}">
          <p14:sldIdLst/>
        </p14:section>
        <p14:section name="タイトルなしのセクション" id="{C6A94B4E-828F-4CC1-9676-5443EF4741BA}">
          <p14:sldIdLst/>
        </p14:section>
        <p14:section name="タイトルなしのセクション" id="{48A241C1-7091-436F-83F3-A199CB9B1858}">
          <p14:sldIdLst/>
        </p14:section>
        <p14:section name="タイトルなしのセクション" id="{731A925C-EC25-4203-BDB2-2A0DFD255E87}">
          <p14:sldIdLst/>
        </p14:section>
        <p14:section name="タイトルなしのセクション" id="{FB58FEDF-AFB0-47D5-9ACA-CD8F3E8059CD}">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266730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236621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smtClean="0"/>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08E433-BCC3-45ED-91A9-63BECBC15E63}"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9156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smtClean="0"/>
              <a:t>マスター テキストの書式設定</a:t>
            </a:r>
          </a:p>
        </p:txBody>
      </p:sp>
      <p:sp>
        <p:nvSpPr>
          <p:cNvPr id="5" name="Date Placeholder 4"/>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2765189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smtClean="0"/>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smtClean="0"/>
              <a:t>マスター テキストの書式設定</a:t>
            </a:r>
          </a:p>
        </p:txBody>
      </p:sp>
      <p:sp>
        <p:nvSpPr>
          <p:cNvPr id="5" name="Date Placeholder 4"/>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08E433-BCC3-45ED-91A9-63BECBC15E63}"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5082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smtClean="0"/>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smtClean="0"/>
              <a:t>マスター テキストの書式設定</a:t>
            </a:r>
          </a:p>
        </p:txBody>
      </p:sp>
      <p:sp>
        <p:nvSpPr>
          <p:cNvPr id="5" name="Date Placeholder 4"/>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770755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855490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399751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57763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107414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204476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12063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192992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351807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184105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EEE9B09-F003-43C6-BB6A-A6C1E93649FE}" type="datetimeFigureOut">
              <a:rPr kumimoji="1" lang="ja-JP" altLang="en-US" smtClean="0"/>
              <a:t>2023/7/23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290729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EEE9B09-F003-43C6-BB6A-A6C1E93649FE}" type="datetimeFigureOut">
              <a:rPr kumimoji="1" lang="ja-JP" altLang="en-US" smtClean="0"/>
              <a:t>2023/7/23</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A08E433-BCC3-45ED-91A9-63BECBC15E63}" type="slidenum">
              <a:rPr kumimoji="1" lang="ja-JP" altLang="en-US" smtClean="0"/>
              <a:t>‹#›</a:t>
            </a:fld>
            <a:endParaRPr kumimoji="1" lang="ja-JP" altLang="en-US"/>
          </a:p>
        </p:txBody>
      </p:sp>
    </p:spTree>
    <p:extLst>
      <p:ext uri="{BB962C8B-B14F-4D97-AF65-F5344CB8AC3E}">
        <p14:creationId xmlns:p14="http://schemas.microsoft.com/office/powerpoint/2010/main" val="86137756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kumimoji="1" lang="zh-TW" altLang="en-US" sz="4400" b="1" dirty="0" smtClean="0">
                <a:latin typeface="HGP明朝E" panose="02020900000000000000" pitchFamily="18" charset="-128"/>
                <a:ea typeface="HGP明朝E" panose="02020900000000000000" pitchFamily="18" charset="-128"/>
              </a:rPr>
              <a:t>日本</a:t>
            </a:r>
            <a:r>
              <a:rPr kumimoji="1" lang="ja-JP" altLang="en-US" sz="4400" b="1" dirty="0" smtClean="0">
                <a:latin typeface="HGP明朝E" panose="02020900000000000000" pitchFamily="18" charset="-128"/>
                <a:ea typeface="HGP明朝E" panose="02020900000000000000" pitchFamily="18" charset="-128"/>
              </a:rPr>
              <a:t>における</a:t>
            </a:r>
            <a:r>
              <a:rPr lang="en-US" altLang="ja-JP" sz="4400" b="1" dirty="0">
                <a:latin typeface="HGP明朝E" panose="02020900000000000000" pitchFamily="18" charset="-128"/>
                <a:ea typeface="HGP明朝E" panose="02020900000000000000" pitchFamily="18" charset="-128"/>
              </a:rPr>
              <a:t>『</a:t>
            </a:r>
            <a:r>
              <a:rPr kumimoji="1" lang="zh-CN" altLang="en-US" sz="4400" b="1" dirty="0" smtClean="0">
                <a:latin typeface="HGP明朝E" panose="02020900000000000000" pitchFamily="18" charset="-128"/>
                <a:ea typeface="HGP明朝E" panose="02020900000000000000" pitchFamily="18" charset="-128"/>
              </a:rPr>
              <a:t>玉篇</a:t>
            </a:r>
            <a:r>
              <a:rPr lang="en-US" altLang="ja-JP" sz="4400" b="1" dirty="0" smtClean="0">
                <a:latin typeface="HGP明朝E" panose="02020900000000000000" pitchFamily="18" charset="-128"/>
                <a:ea typeface="HGP明朝E" panose="02020900000000000000" pitchFamily="18" charset="-128"/>
              </a:rPr>
              <a:t>』</a:t>
            </a:r>
            <a:r>
              <a:rPr lang="ja-JP" altLang="en-US" sz="4400" b="1" dirty="0" smtClean="0">
                <a:latin typeface="HGP明朝E" panose="02020900000000000000" pitchFamily="18" charset="-128"/>
                <a:ea typeface="HGP明朝E" panose="02020900000000000000" pitchFamily="18" charset="-128"/>
              </a:rPr>
              <a:t>の</a:t>
            </a:r>
            <a:r>
              <a:rPr lang="zh-CN" altLang="en-US" sz="4400" b="1" dirty="0" smtClean="0">
                <a:latin typeface="HGP明朝E" panose="02020900000000000000" pitchFamily="18" charset="-128"/>
                <a:ea typeface="HGP明朝E" panose="02020900000000000000" pitchFamily="18" charset="-128"/>
              </a:rPr>
              <a:t>改編史</a:t>
            </a:r>
            <a:r>
              <a:rPr lang="en-US" altLang="zh-CN" sz="4400" b="1" dirty="0" smtClean="0">
                <a:latin typeface="HGP明朝E" panose="02020900000000000000" pitchFamily="18" charset="-128"/>
                <a:ea typeface="HGP明朝E" panose="02020900000000000000" pitchFamily="18" charset="-128"/>
              </a:rPr>
              <a:t/>
            </a:r>
            <a:br>
              <a:rPr lang="en-US" altLang="zh-CN" sz="4400" b="1" dirty="0" smtClean="0">
                <a:latin typeface="HGP明朝E" panose="02020900000000000000" pitchFamily="18" charset="-128"/>
                <a:ea typeface="HGP明朝E" panose="02020900000000000000" pitchFamily="18" charset="-128"/>
              </a:rPr>
            </a:br>
            <a:r>
              <a:rPr lang="en-US" altLang="zh-CN" sz="4000" b="1" dirty="0" smtClean="0">
                <a:latin typeface="IPAPANNEW" panose="02000500070000020004" pitchFamily="2" charset="0"/>
                <a:ea typeface="IPAPANNEW" panose="02000500070000020004" pitchFamily="2" charset="0"/>
              </a:rPr>
              <a:t/>
            </a:r>
            <a:br>
              <a:rPr lang="en-US" altLang="zh-CN" sz="4000" b="1" dirty="0" smtClean="0">
                <a:latin typeface="IPAPANNEW" panose="02000500070000020004" pitchFamily="2" charset="0"/>
                <a:ea typeface="IPAPANNEW" panose="02000500070000020004" pitchFamily="2" charset="0"/>
              </a:rPr>
            </a:br>
            <a:r>
              <a:rPr lang="ja-JP" altLang="en-US" sz="1800" b="1" dirty="0" smtClean="0">
                <a:solidFill>
                  <a:schemeClr val="tx1"/>
                </a:solidFill>
                <a:latin typeface="HGP明朝E" panose="02020900000000000000" pitchFamily="18" charset="-128"/>
                <a:ea typeface="HGP明朝E" panose="02020900000000000000" pitchFamily="18" charset="-128"/>
              </a:rPr>
              <a:t>大東文化大学創立百周年記念第</a:t>
            </a:r>
            <a:r>
              <a:rPr lang="en-US" altLang="ja-JP" sz="1800" b="1" dirty="0" smtClean="0">
                <a:solidFill>
                  <a:schemeClr val="tx1"/>
                </a:solidFill>
                <a:latin typeface="HGP明朝E" panose="02020900000000000000" pitchFamily="18" charset="-128"/>
                <a:ea typeface="HGP明朝E" panose="02020900000000000000" pitchFamily="18" charset="-128"/>
              </a:rPr>
              <a:t>25</a:t>
            </a:r>
            <a:r>
              <a:rPr lang="ja-JP" altLang="en-US" sz="1800" b="1" dirty="0" smtClean="0">
                <a:solidFill>
                  <a:schemeClr val="tx1"/>
                </a:solidFill>
                <a:latin typeface="HGP明朝E" panose="02020900000000000000" pitchFamily="18" charset="-128"/>
                <a:ea typeface="HGP明朝E" panose="02020900000000000000" pitchFamily="18" charset="-128"/>
              </a:rPr>
              <a:t>回国際シンポジウム</a:t>
            </a:r>
            <a:r>
              <a:rPr lang="en-US" altLang="ja-JP" sz="1800" b="1" dirty="0" smtClean="0">
                <a:solidFill>
                  <a:schemeClr val="tx1"/>
                </a:solidFill>
                <a:latin typeface="HGP明朝E" panose="02020900000000000000" pitchFamily="18" charset="-128"/>
                <a:ea typeface="HGP明朝E" panose="02020900000000000000" pitchFamily="18" charset="-128"/>
              </a:rPr>
              <a:t/>
            </a:r>
            <a:br>
              <a:rPr lang="en-US" altLang="ja-JP" sz="1800" b="1" dirty="0" smtClean="0">
                <a:solidFill>
                  <a:schemeClr val="tx1"/>
                </a:solidFill>
                <a:latin typeface="HGP明朝E" panose="02020900000000000000" pitchFamily="18" charset="-128"/>
                <a:ea typeface="HGP明朝E" panose="02020900000000000000" pitchFamily="18" charset="-128"/>
              </a:rPr>
            </a:br>
            <a:r>
              <a:rPr lang="en-US" altLang="ja-JP" sz="1800" b="1" dirty="0" smtClean="0">
                <a:solidFill>
                  <a:schemeClr val="tx1"/>
                </a:solidFill>
                <a:latin typeface="HGP明朝E" panose="02020900000000000000" pitchFamily="18" charset="-128"/>
                <a:ea typeface="HGP明朝E" panose="02020900000000000000" pitchFamily="18" charset="-128"/>
              </a:rPr>
              <a:t>2023.07.23</a:t>
            </a:r>
            <a:r>
              <a:rPr kumimoji="1" lang="en-US" altLang="zh-CN" sz="1800" b="1" dirty="0" smtClean="0">
                <a:solidFill>
                  <a:schemeClr val="tx1"/>
                </a:solidFill>
                <a:latin typeface="HGP明朝E" panose="02020900000000000000" pitchFamily="18" charset="-128"/>
                <a:ea typeface="HGP明朝E" panose="02020900000000000000" pitchFamily="18" charset="-128"/>
              </a:rPr>
              <a:t/>
            </a:r>
            <a:br>
              <a:rPr kumimoji="1" lang="en-US" altLang="zh-CN" sz="1800" b="1" dirty="0" smtClean="0">
                <a:solidFill>
                  <a:schemeClr val="tx1"/>
                </a:solidFill>
                <a:latin typeface="HGP明朝E" panose="02020900000000000000" pitchFamily="18" charset="-128"/>
                <a:ea typeface="HGP明朝E" panose="02020900000000000000" pitchFamily="18" charset="-128"/>
              </a:rPr>
            </a:br>
            <a:endParaRPr kumimoji="1" lang="ja-JP" altLang="en-US" sz="1800" b="1" dirty="0">
              <a:solidFill>
                <a:schemeClr val="tx1"/>
              </a:solidFill>
              <a:latin typeface="HGP明朝E" panose="02020900000000000000" pitchFamily="18" charset="-128"/>
              <a:ea typeface="HGP明朝E" panose="02020900000000000000" pitchFamily="18" charset="-128"/>
            </a:endParaRPr>
          </a:p>
        </p:txBody>
      </p:sp>
      <p:sp>
        <p:nvSpPr>
          <p:cNvPr id="3" name="サブタイトル 2"/>
          <p:cNvSpPr>
            <a:spLocks noGrp="1"/>
          </p:cNvSpPr>
          <p:nvPr>
            <p:ph type="subTitle" idx="1"/>
          </p:nvPr>
        </p:nvSpPr>
        <p:spPr/>
        <p:txBody>
          <a:bodyPr>
            <a:normAutofit/>
          </a:bodyPr>
          <a:lstStyle/>
          <a:p>
            <a:r>
              <a:rPr lang="zh-CN" altLang="en-US" b="1" dirty="0" smtClean="0">
                <a:solidFill>
                  <a:schemeClr val="tx1"/>
                </a:solidFill>
                <a:latin typeface="HGP明朝E" panose="02020900000000000000" pitchFamily="18" charset="-128"/>
                <a:ea typeface="HGP明朝E" panose="02020900000000000000" pitchFamily="18" charset="-128"/>
              </a:rPr>
              <a:t>大東文化大</a:t>
            </a:r>
            <a:r>
              <a:rPr lang="ja-JP" altLang="en-US" b="1" dirty="0" smtClean="0">
                <a:solidFill>
                  <a:schemeClr val="tx1"/>
                </a:solidFill>
                <a:latin typeface="HGP明朝E" panose="02020900000000000000" pitchFamily="18" charset="-128"/>
                <a:ea typeface="HGP明朝E" panose="02020900000000000000" pitchFamily="18" charset="-128"/>
              </a:rPr>
              <a:t>学</a:t>
            </a:r>
            <a:r>
              <a:rPr lang="ja-JP" altLang="en-US" b="1" dirty="0">
                <a:solidFill>
                  <a:schemeClr val="tx1"/>
                </a:solidFill>
                <a:latin typeface="HGP明朝E" panose="02020900000000000000" pitchFamily="18" charset="-128"/>
                <a:ea typeface="HGP明朝E" panose="02020900000000000000" pitchFamily="18" charset="-128"/>
              </a:rPr>
              <a:t>　</a:t>
            </a:r>
            <a:r>
              <a:rPr lang="ja-JP" altLang="en-US" b="1" dirty="0" smtClean="0">
                <a:solidFill>
                  <a:schemeClr val="tx1"/>
                </a:solidFill>
                <a:latin typeface="HGP明朝E" panose="02020900000000000000" pitchFamily="18" charset="-128"/>
                <a:ea typeface="HGP明朝E" panose="02020900000000000000" pitchFamily="18" charset="-128"/>
              </a:rPr>
              <a:t>　</a:t>
            </a:r>
            <a:r>
              <a:rPr kumimoji="1" lang="zh-CN" altLang="en-US" b="1" dirty="0" smtClean="0">
                <a:solidFill>
                  <a:schemeClr val="tx1"/>
                </a:solidFill>
                <a:latin typeface="HGP明朝E" panose="02020900000000000000" pitchFamily="18" charset="-128"/>
                <a:ea typeface="HGP明朝E" panose="02020900000000000000" pitchFamily="18" charset="-128"/>
              </a:rPr>
              <a:t>丁    鋒</a:t>
            </a:r>
            <a:endParaRPr kumimoji="1" lang="ja-JP" altLang="en-US" b="1" dirty="0">
              <a:solidFill>
                <a:schemeClr val="tx1"/>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433310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1"/>
                </a:solidFill>
                <a:latin typeface="HGP明朝E" panose="02020900000000000000" pitchFamily="18" charset="-128"/>
                <a:ea typeface="HGP明朝E" panose="02020900000000000000" pitchFamily="18" charset="-128"/>
              </a:rPr>
              <a:t>三</a:t>
            </a:r>
            <a:r>
              <a:rPr lang="zh-CN" altLang="en-US" dirty="0" smtClean="0">
                <a:solidFill>
                  <a:schemeClr val="tx1"/>
                </a:solidFill>
                <a:latin typeface="HGP明朝E" panose="02020900000000000000" pitchFamily="18" charset="-128"/>
                <a:ea typeface="HGP明朝E" panose="02020900000000000000" pitchFamily="18" charset="-128"/>
              </a:rPr>
              <a:t>、</a:t>
            </a:r>
            <a:r>
              <a:rPr lang="zh-CN" altLang="en-US" dirty="0">
                <a:solidFill>
                  <a:schemeClr val="tx1"/>
                </a:solidFill>
                <a:latin typeface="HGP明朝E" panose="02020900000000000000" pitchFamily="18" charset="-128"/>
                <a:ea typeface="HGP明朝E" panose="02020900000000000000" pitchFamily="18" charset="-128"/>
              </a:rPr>
              <a:t>日本</a:t>
            </a:r>
            <a:r>
              <a:rPr lang="ja-JP" altLang="en-US" dirty="0">
                <a:solidFill>
                  <a:schemeClr val="tx1"/>
                </a:solidFill>
                <a:latin typeface="HGP明朝E" panose="02020900000000000000" pitchFamily="18" charset="-128"/>
                <a:ea typeface="HGP明朝E" panose="02020900000000000000" pitchFamily="18" charset="-128"/>
              </a:rPr>
              <a:t>の</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a:solidFill>
                  <a:schemeClr val="tx1"/>
                </a:solidFill>
                <a:latin typeface="HGP明朝E" panose="02020900000000000000" pitchFamily="18" charset="-128"/>
                <a:ea typeface="HGP明朝E" panose="02020900000000000000" pitchFamily="18" charset="-128"/>
              </a:rPr>
              <a:t>玉篇</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改編史</a:t>
            </a:r>
            <a:r>
              <a:rPr lang="ja-JP" altLang="en-US" dirty="0" smtClean="0">
                <a:solidFill>
                  <a:schemeClr val="tx1"/>
                </a:solidFill>
                <a:latin typeface="HGP明朝E" panose="02020900000000000000" pitchFamily="18" charset="-128"/>
                <a:ea typeface="HGP明朝E" panose="02020900000000000000" pitchFamily="18" charset="-128"/>
              </a:rPr>
              <a:t>（上）</a:t>
            </a:r>
            <a:r>
              <a:rPr lang="zh-CN" altLang="en-US" dirty="0" smtClean="0">
                <a:solidFill>
                  <a:schemeClr val="tx1"/>
                </a:solidFill>
                <a:latin typeface="HGP明朝E" panose="02020900000000000000" pitchFamily="18" charset="-128"/>
                <a:ea typeface="HGP明朝E" panose="02020900000000000000" pitchFamily="18" charset="-128"/>
              </a:rPr>
              <a:t>：</a:t>
            </a:r>
            <a:r>
              <a:rPr lang="ja-JP" altLang="en-US" dirty="0">
                <a:solidFill>
                  <a:schemeClr val="tx1"/>
                </a:solidFill>
                <a:latin typeface="HGP明朝E" panose="02020900000000000000" pitchFamily="18" charset="-128"/>
                <a:ea typeface="HGP明朝E" panose="02020900000000000000" pitchFamily="18" charset="-128"/>
              </a:rPr>
              <a:t>奈良・</a:t>
            </a:r>
            <a:r>
              <a:rPr lang="zh-CN" altLang="en-US" dirty="0">
                <a:solidFill>
                  <a:schemeClr val="tx1"/>
                </a:solidFill>
                <a:latin typeface="HGP明朝E" panose="02020900000000000000" pitchFamily="18" charset="-128"/>
                <a:ea typeface="HGP明朝E" panose="02020900000000000000" pitchFamily="18" charset="-128"/>
              </a:rPr>
              <a:t>平安時代</a:t>
            </a:r>
            <a:r>
              <a:rPr lang="zh-CN" altLang="en-US" dirty="0" smtClean="0">
                <a:solidFill>
                  <a:schemeClr val="tx1"/>
                </a:solidFill>
                <a:latin typeface="HGP明朝E" panose="02020900000000000000" pitchFamily="18" charset="-128"/>
                <a:ea typeface="HGP明朝E" panose="02020900000000000000" pitchFamily="18" charset="-128"/>
              </a:rPr>
              <a:t>（</a:t>
            </a:r>
            <a:r>
              <a:rPr lang="en-US" altLang="ja-JP" dirty="0" smtClean="0">
                <a:solidFill>
                  <a:schemeClr val="tx1"/>
                </a:solidFill>
                <a:latin typeface="HGP明朝E" panose="02020900000000000000" pitchFamily="18" charset="-128"/>
                <a:ea typeface="HGP明朝E" panose="02020900000000000000" pitchFamily="18" charset="-128"/>
              </a:rPr>
              <a:t>2</a:t>
            </a:r>
            <a:r>
              <a:rPr lang="zh-CN" altLang="en-US" dirty="0" smtClean="0">
                <a:solidFill>
                  <a:schemeClr val="tx1"/>
                </a:solidFill>
                <a:latin typeface="HGP明朝E" panose="02020900000000000000" pitchFamily="18" charset="-128"/>
                <a:ea typeface="HGP明朝E" panose="02020900000000000000" pitchFamily="18" charset="-128"/>
              </a:rPr>
              <a:t>）</a:t>
            </a:r>
            <a:endParaRPr kumimoji="1" lang="ja-JP" altLang="en-US" dirty="0">
              <a:solidFill>
                <a:schemeClr val="tx1"/>
              </a:solidFill>
            </a:endParaRPr>
          </a:p>
        </p:txBody>
      </p:sp>
      <p:sp>
        <p:nvSpPr>
          <p:cNvPr id="3" name="コンテンツ プレースホルダー 2"/>
          <p:cNvSpPr>
            <a:spLocks noGrp="1"/>
          </p:cNvSpPr>
          <p:nvPr>
            <p:ph idx="1"/>
          </p:nvPr>
        </p:nvSpPr>
        <p:spPr/>
        <p:txBody>
          <a:bodyPr>
            <a:normAutofit fontScale="85000" lnSpcReduction="10000"/>
          </a:bodyPr>
          <a:lstStyle/>
          <a:p>
            <a:r>
              <a:rPr lang="zh-CN" altLang="en-US" sz="2400" b="1" dirty="0" smtClean="0">
                <a:solidFill>
                  <a:schemeClr val="tx1"/>
                </a:solidFill>
                <a:latin typeface="HGP明朝E" panose="02020900000000000000" pitchFamily="18" charset="-128"/>
                <a:ea typeface="HGP明朝E" panose="02020900000000000000" pitchFamily="18" charset="-128"/>
              </a:rPr>
              <a:t>遣唐使空海</a:t>
            </a:r>
            <a:r>
              <a:rPr lang="zh-CN" altLang="ja-JP" sz="2400" b="1" dirty="0">
                <a:solidFill>
                  <a:schemeClr val="tx1"/>
                </a:solidFill>
                <a:latin typeface="HGP明朝E" panose="02020900000000000000" pitchFamily="18" charset="-128"/>
                <a:ea typeface="HGP明朝E" panose="02020900000000000000" pitchFamily="18" charset="-128"/>
              </a:rPr>
              <a:t>（</a:t>
            </a:r>
            <a:r>
              <a:rPr lang="en-US" altLang="ja-JP" sz="2400" b="1" dirty="0">
                <a:solidFill>
                  <a:schemeClr val="tx1"/>
                </a:solidFill>
                <a:latin typeface="HGP明朝E" panose="02020900000000000000" pitchFamily="18" charset="-128"/>
                <a:ea typeface="HGP明朝E" panose="02020900000000000000" pitchFamily="18" charset="-128"/>
              </a:rPr>
              <a:t>774--835</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が</a:t>
            </a:r>
            <a:r>
              <a:rPr lang="zh-CN" altLang="en-US" sz="2400" b="1" dirty="0" smtClean="0">
                <a:solidFill>
                  <a:schemeClr val="tx1"/>
                </a:solidFill>
                <a:latin typeface="HGP明朝E" panose="02020900000000000000" pitchFamily="18" charset="-128"/>
                <a:ea typeface="HGP明朝E" panose="02020900000000000000" pitchFamily="18" charset="-128"/>
              </a:rPr>
              <a:t>唐憲宗元和元年（</a:t>
            </a:r>
            <a:r>
              <a:rPr lang="en-US" altLang="zh-CN" sz="2400" b="1" dirty="0" smtClean="0">
                <a:solidFill>
                  <a:schemeClr val="tx1"/>
                </a:solidFill>
                <a:latin typeface="HGP明朝E" panose="02020900000000000000" pitchFamily="18" charset="-128"/>
                <a:ea typeface="HGP明朝E" panose="02020900000000000000" pitchFamily="18" charset="-128"/>
              </a:rPr>
              <a:t>806</a:t>
            </a:r>
            <a:r>
              <a:rPr lang="zh-CN" altLang="en-US" sz="2400" b="1" dirty="0" smtClean="0">
                <a:solidFill>
                  <a:schemeClr val="tx1"/>
                </a:solidFill>
                <a:latin typeface="HGP明朝E" panose="02020900000000000000" pitchFamily="18" charset="-128"/>
                <a:ea typeface="HGP明朝E" panose="02020900000000000000" pitchFamily="18" charset="-128"/>
              </a:rPr>
              <a:t>）唐</a:t>
            </a:r>
            <a:r>
              <a:rPr lang="ja-JP" altLang="en-US" sz="2400" b="1" dirty="0" smtClean="0">
                <a:solidFill>
                  <a:schemeClr val="tx1"/>
                </a:solidFill>
                <a:latin typeface="HGP明朝E" panose="02020900000000000000" pitchFamily="18" charset="-128"/>
                <a:ea typeface="HGP明朝E" panose="02020900000000000000" pitchFamily="18" charset="-128"/>
              </a:rPr>
              <a:t>から</a:t>
            </a:r>
            <a:r>
              <a:rPr lang="zh-CN" altLang="en-US" sz="2400" b="1" dirty="0" smtClean="0">
                <a:solidFill>
                  <a:schemeClr val="tx1"/>
                </a:solidFill>
                <a:latin typeface="HGP明朝E" panose="02020900000000000000" pitchFamily="18" charset="-128"/>
                <a:ea typeface="HGP明朝E" panose="02020900000000000000" pitchFamily="18" charset="-128"/>
              </a:rPr>
              <a:t>歸來</a:t>
            </a:r>
            <a:r>
              <a:rPr lang="ja-JP" altLang="en-US" sz="2400" b="1" dirty="0" smtClean="0">
                <a:solidFill>
                  <a:schemeClr val="tx1"/>
                </a:solidFill>
                <a:latin typeface="HGP明朝E" panose="02020900000000000000" pitchFamily="18" charset="-128"/>
                <a:ea typeface="HGP明朝E" panose="02020900000000000000" pitchFamily="18" charset="-128"/>
              </a:rPr>
              <a:t>し、顧野王</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により</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篆隸萬象名義</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を編纂した</a:t>
            </a:r>
            <a:r>
              <a:rPr lang="zh-CN" altLang="en-US"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篆</a:t>
            </a:r>
            <a:r>
              <a:rPr lang="ja-JP" altLang="en-US" sz="2400" b="1" dirty="0" smtClean="0">
                <a:solidFill>
                  <a:schemeClr val="tx1"/>
                </a:solidFill>
                <a:latin typeface="HGP明朝E" panose="02020900000000000000" pitchFamily="18" charset="-128"/>
                <a:ea typeface="HGP明朝E" panose="02020900000000000000" pitchFamily="18" charset="-128"/>
              </a:rPr>
              <a:t>隷」</a:t>
            </a:r>
            <a:r>
              <a:rPr lang="ja-JP" altLang="en-US" sz="2400" b="1" dirty="0">
                <a:solidFill>
                  <a:schemeClr val="tx1"/>
                </a:solidFill>
                <a:latin typeface="HGP明朝E" panose="02020900000000000000" pitchFamily="18" charset="-128"/>
                <a:ea typeface="HGP明朝E" panose="02020900000000000000" pitchFamily="18" charset="-128"/>
              </a:rPr>
              <a:t>の</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篆</a:t>
            </a:r>
            <a:r>
              <a:rPr lang="ja-JP" altLang="en-US" sz="2400" b="1" dirty="0" smtClean="0">
                <a:solidFill>
                  <a:schemeClr val="tx1"/>
                </a:solidFill>
                <a:latin typeface="HGP明朝E" panose="02020900000000000000" pitchFamily="18" charset="-128"/>
                <a:ea typeface="HGP明朝E" panose="02020900000000000000" pitchFamily="18" charset="-128"/>
              </a:rPr>
              <a:t>」は空海改編本最初部分</a:t>
            </a:r>
            <a:r>
              <a:rPr lang="ja-JP" altLang="en-US" sz="2400" b="1" dirty="0">
                <a:solidFill>
                  <a:schemeClr val="tx1"/>
                </a:solidFill>
                <a:latin typeface="HGP明朝E" panose="02020900000000000000" pitchFamily="18" charset="-128"/>
                <a:ea typeface="HGP明朝E" panose="02020900000000000000" pitchFamily="18" charset="-128"/>
              </a:rPr>
              <a:t>の</a:t>
            </a:r>
            <a:r>
              <a:rPr lang="ja-JP" altLang="en-US" sz="2400" b="1" dirty="0" smtClean="0">
                <a:solidFill>
                  <a:schemeClr val="tx1"/>
                </a:solidFill>
                <a:latin typeface="HGP明朝E" panose="02020900000000000000" pitchFamily="18" charset="-128"/>
                <a:ea typeface="HGP明朝E" panose="02020900000000000000" pitchFamily="18" charset="-128"/>
              </a:rPr>
              <a:t>字頭に添えた小篆文字（総数</a:t>
            </a:r>
            <a:r>
              <a:rPr lang="en-US" altLang="ja-JP" sz="2400" b="1" dirty="0" smtClean="0">
                <a:solidFill>
                  <a:schemeClr val="tx1"/>
                </a:solidFill>
                <a:latin typeface="HGP明朝E" panose="02020900000000000000" pitchFamily="18" charset="-128"/>
                <a:ea typeface="HGP明朝E" panose="02020900000000000000" pitchFamily="18" charset="-128"/>
              </a:rPr>
              <a:t>680</a:t>
            </a:r>
            <a:r>
              <a:rPr lang="ja-JP" altLang="en-US" sz="2400" b="1" dirty="0" smtClean="0">
                <a:solidFill>
                  <a:schemeClr val="tx1"/>
                </a:solidFill>
                <a:latin typeface="HGP明朝E" panose="02020900000000000000" pitchFamily="18" charset="-128"/>
                <a:ea typeface="HGP明朝E" panose="02020900000000000000" pitchFamily="18" charset="-128"/>
              </a:rPr>
              <a:t>個）。</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非</a:t>
            </a:r>
            <a:r>
              <a:rPr lang="zh-CN" altLang="en-US" sz="2400" b="1" dirty="0" smtClean="0">
                <a:solidFill>
                  <a:schemeClr val="tx1"/>
                </a:solidFill>
                <a:latin typeface="HGP明朝E" panose="02020900000000000000" pitchFamily="18" charset="-128"/>
                <a:ea typeface="HGP明朝E" panose="02020900000000000000" pitchFamily="18" charset="-128"/>
              </a:rPr>
              <a:t>顧</a:t>
            </a:r>
            <a:r>
              <a:rPr lang="zh-CN" altLang="ja-JP" sz="2400" b="1" dirty="0" smtClean="0">
                <a:solidFill>
                  <a:schemeClr val="tx1"/>
                </a:solidFill>
                <a:latin typeface="HGP明朝E" panose="02020900000000000000" pitchFamily="18" charset="-128"/>
                <a:ea typeface="HGP明朝E" panose="02020900000000000000" pitchFamily="18" charset="-128"/>
              </a:rPr>
              <a:t>氏原本所有</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蓋</a:t>
            </a:r>
            <a:r>
              <a:rPr lang="zh-CN" altLang="ja-JP" sz="2400" b="1" dirty="0" smtClean="0">
                <a:solidFill>
                  <a:schemeClr val="tx1"/>
                </a:solidFill>
                <a:latin typeface="HGP明朝E" panose="02020900000000000000" pitchFamily="18" charset="-128"/>
                <a:ea typeface="HGP明朝E" panose="02020900000000000000" pitchFamily="18" charset="-128"/>
              </a:rPr>
              <a:t>本之</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a:solidFill>
                  <a:schemeClr val="tx1"/>
                </a:solidFill>
                <a:latin typeface="HGP明朝E" panose="02020900000000000000" pitchFamily="18" charset="-128"/>
                <a:ea typeface="HGP明朝E" panose="02020900000000000000" pitchFamily="18" charset="-128"/>
              </a:rPr>
              <a:t>説</a:t>
            </a:r>
            <a:r>
              <a:rPr lang="zh-CN" altLang="ja-JP" sz="2400" b="1" dirty="0" smtClean="0">
                <a:solidFill>
                  <a:schemeClr val="tx1"/>
                </a:solidFill>
                <a:latin typeface="HGP明朝E" panose="02020900000000000000" pitchFamily="18" charset="-128"/>
                <a:ea typeface="HGP明朝E" panose="02020900000000000000" pitchFamily="18" charset="-128"/>
              </a:rPr>
              <a:t>文</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耳。</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（周祖</a:t>
            </a:r>
            <a:r>
              <a:rPr lang="zh-CN" altLang="en-US" sz="2400" b="1" dirty="0" smtClean="0">
                <a:solidFill>
                  <a:schemeClr val="tx1"/>
                </a:solidFill>
                <a:latin typeface="HGP明朝E" panose="02020900000000000000" pitchFamily="18" charset="-128"/>
                <a:ea typeface="HGP明朝E" panose="02020900000000000000" pitchFamily="18" charset="-128"/>
              </a:rPr>
              <a:t>謨</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萬</a:t>
            </a:r>
            <a:r>
              <a:rPr lang="ja-JP" altLang="ja-JP" sz="2400" b="1" dirty="0" smtClean="0">
                <a:solidFill>
                  <a:schemeClr val="tx1"/>
                </a:solidFill>
                <a:latin typeface="HGP明朝E" panose="02020900000000000000" pitchFamily="18" charset="-128"/>
                <a:ea typeface="HGP明朝E" panose="02020900000000000000" pitchFamily="18" charset="-128"/>
              </a:rPr>
              <a:t>象名</a:t>
            </a:r>
            <a:r>
              <a:rPr lang="zh-CN" altLang="en-US" sz="2400" b="1" dirty="0" smtClean="0">
                <a:solidFill>
                  <a:schemeClr val="tx1"/>
                </a:solidFill>
                <a:latin typeface="HGP明朝E" panose="02020900000000000000" pitchFamily="18" charset="-128"/>
                <a:ea typeface="HGP明朝E" panose="02020900000000000000" pitchFamily="18" charset="-128"/>
              </a:rPr>
              <a:t>義</a:t>
            </a:r>
            <a:r>
              <a:rPr lang="ja-JP" altLang="en-US"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中之原本</a:t>
            </a:r>
            <a:r>
              <a:rPr lang="ja-JP" altLang="en-US"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玉篇</a:t>
            </a:r>
            <a:r>
              <a:rPr lang="ja-JP" altLang="en-US"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音系</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問</a:t>
            </a:r>
            <a:r>
              <a:rPr lang="ja-JP" altLang="en-US" sz="2400" b="1" dirty="0" smtClean="0">
                <a:solidFill>
                  <a:schemeClr val="tx1"/>
                </a:solidFill>
                <a:latin typeface="HGP明朝E" panose="02020900000000000000" pitchFamily="18" charset="-128"/>
                <a:ea typeface="HGP明朝E" panose="02020900000000000000" pitchFamily="18" charset="-128"/>
              </a:rPr>
              <a:t>学</a:t>
            </a:r>
            <a:r>
              <a:rPr lang="zh-CN" altLang="en-US" sz="2400" b="1" dirty="0" smtClean="0">
                <a:solidFill>
                  <a:schemeClr val="tx1"/>
                </a:solidFill>
                <a:latin typeface="HGP明朝E" panose="02020900000000000000" pitchFamily="18" charset="-128"/>
                <a:ea typeface="HGP明朝E" panose="02020900000000000000" pitchFamily="18" charset="-128"/>
              </a:rPr>
              <a:t>集</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中華書局、</a:t>
            </a:r>
            <a:r>
              <a:rPr lang="en-US" altLang="ja-JP" sz="2400" b="1" dirty="0" smtClean="0">
                <a:solidFill>
                  <a:schemeClr val="tx1"/>
                </a:solidFill>
                <a:latin typeface="HGP明朝E" panose="02020900000000000000" pitchFamily="18" charset="-128"/>
                <a:ea typeface="HGP明朝E" panose="02020900000000000000" pitchFamily="18" charset="-128"/>
              </a:rPr>
              <a:t>1966</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a:t>
            </a:r>
            <a:endParaRPr lang="en-US" altLang="ja-JP" sz="24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a:solidFill>
                  <a:schemeClr val="tx1"/>
                </a:solidFill>
                <a:latin typeface="HGP明朝E" panose="02020900000000000000" pitchFamily="18" charset="-128"/>
                <a:ea typeface="HGP明朝E" panose="02020900000000000000" pitchFamily="18" charset="-128"/>
              </a:rPr>
              <a:t>「</a:t>
            </a:r>
            <a:r>
              <a:rPr lang="zh-CN" altLang="ja-JP" sz="2400" b="1" dirty="0">
                <a:solidFill>
                  <a:schemeClr val="tx1"/>
                </a:solidFill>
                <a:latin typeface="HGP明朝E" panose="02020900000000000000" pitchFamily="18" charset="-128"/>
                <a:ea typeface="HGP明朝E" panose="02020900000000000000" pitchFamily="18" charset="-128"/>
              </a:rPr>
              <a:t>篆</a:t>
            </a:r>
            <a:r>
              <a:rPr lang="ja-JP" altLang="en-US" sz="2400" b="1" dirty="0">
                <a:solidFill>
                  <a:schemeClr val="tx1"/>
                </a:solidFill>
                <a:latin typeface="HGP明朝E" panose="02020900000000000000" pitchFamily="18" charset="-128"/>
                <a:ea typeface="HGP明朝E" panose="02020900000000000000" pitchFamily="18" charset="-128"/>
              </a:rPr>
              <a:t>隷」の</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隸</a:t>
            </a:r>
            <a:r>
              <a:rPr lang="ja-JP" altLang="en-US" sz="2400" b="1" dirty="0" smtClean="0">
                <a:solidFill>
                  <a:schemeClr val="tx1"/>
                </a:solidFill>
                <a:latin typeface="HGP明朝E" panose="02020900000000000000" pitchFamily="18" charset="-128"/>
                <a:ea typeface="HGP明朝E" panose="02020900000000000000" pitchFamily="18" charset="-128"/>
              </a:rPr>
              <a:t>は今の楷書」</a:t>
            </a:r>
            <a:r>
              <a:rPr lang="ja-JP" altLang="ja-JP" sz="2400" b="1" dirty="0" smtClean="0">
                <a:solidFill>
                  <a:schemeClr val="tx1"/>
                </a:solidFill>
                <a:latin typeface="HGP明朝E" panose="02020900000000000000" pitchFamily="18" charset="-128"/>
                <a:ea typeface="HGP明朝E" panose="02020900000000000000" pitchFamily="18" charset="-128"/>
              </a:rPr>
              <a:t>（川</a:t>
            </a:r>
            <a:r>
              <a:rPr lang="zh-CN" altLang="en-US" sz="2400" b="1" dirty="0" smtClean="0">
                <a:solidFill>
                  <a:schemeClr val="tx1"/>
                </a:solidFill>
                <a:latin typeface="HGP明朝E" panose="02020900000000000000" pitchFamily="18" charset="-128"/>
                <a:ea typeface="HGP明朝E" panose="02020900000000000000" pitchFamily="18" charset="-128"/>
              </a:rPr>
              <a:t>瀨</a:t>
            </a:r>
            <a:r>
              <a:rPr lang="ja-JP" altLang="ja-JP" sz="2400" b="1" dirty="0" smtClean="0">
                <a:solidFill>
                  <a:schemeClr val="tx1"/>
                </a:solidFill>
                <a:latin typeface="HGP明朝E" panose="02020900000000000000" pitchFamily="18" charset="-128"/>
                <a:ea typeface="HGP明朝E" panose="02020900000000000000" pitchFamily="18" charset="-128"/>
              </a:rPr>
              <a:t>一</a:t>
            </a:r>
            <a:r>
              <a:rPr lang="zh-CN" altLang="en-US" sz="2400" b="1" dirty="0" smtClean="0">
                <a:solidFill>
                  <a:schemeClr val="tx1"/>
                </a:solidFill>
                <a:latin typeface="HGP明朝E" panose="02020900000000000000" pitchFamily="18" charset="-128"/>
                <a:ea typeface="HGP明朝E" panose="02020900000000000000" pitchFamily="18" charset="-128"/>
              </a:rPr>
              <a:t>馬</a:t>
            </a:r>
            <a:r>
              <a:rPr lang="ja-JP" altLang="ja-JP" sz="2400" b="1" dirty="0" smtClean="0">
                <a:solidFill>
                  <a:schemeClr val="tx1"/>
                </a:solidFill>
                <a:latin typeface="HGP明朝E" panose="02020900000000000000" pitchFamily="18" charset="-128"/>
                <a:ea typeface="HGP明朝E" panose="02020900000000000000" pitchFamily="18" charset="-128"/>
              </a:rPr>
              <a:t> 《</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增</a:t>
            </a:r>
            <a:r>
              <a:rPr lang="zh-CN" altLang="en-US" sz="2400" b="1" dirty="0" smtClean="0">
                <a:solidFill>
                  <a:schemeClr val="tx1"/>
                </a:solidFill>
                <a:latin typeface="HGP明朝E" panose="02020900000000000000" pitchFamily="18" charset="-128"/>
                <a:ea typeface="HGP明朝E" panose="02020900000000000000" pitchFamily="18" charset="-128"/>
              </a:rPr>
              <a:t>訂）</a:t>
            </a:r>
            <a:r>
              <a:rPr lang="ja-JP" altLang="ja-JP" sz="2400" b="1" dirty="0" smtClean="0">
                <a:solidFill>
                  <a:schemeClr val="tx1"/>
                </a:solidFill>
                <a:latin typeface="HGP明朝E" panose="02020900000000000000" pitchFamily="18" charset="-128"/>
                <a:ea typeface="HGP明朝E" panose="02020900000000000000" pitchFamily="18" charset="-128"/>
              </a:rPr>
              <a:t>古辞</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ja-JP" altLang="ja-JP" sz="2400" b="1" dirty="0" smtClean="0">
                <a:solidFill>
                  <a:schemeClr val="tx1"/>
                </a:solidFill>
                <a:latin typeface="HGP明朝E" panose="02020900000000000000" pitchFamily="18" charset="-128"/>
                <a:ea typeface="HGP明朝E" panose="02020900000000000000" pitchFamily="18" charset="-128"/>
              </a:rPr>
              <a:t>の</a:t>
            </a:r>
            <a:r>
              <a:rPr lang="ja-JP" altLang="ja-JP" sz="2400" b="1" dirty="0">
                <a:solidFill>
                  <a:schemeClr val="tx1"/>
                </a:solidFill>
                <a:latin typeface="HGP明朝E" panose="02020900000000000000" pitchFamily="18" charset="-128"/>
                <a:ea typeface="HGP明朝E" panose="02020900000000000000" pitchFamily="18" charset="-128"/>
              </a:rPr>
              <a:t>研究</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、雄松堂出版、</a:t>
            </a:r>
            <a:r>
              <a:rPr lang="en-US" altLang="ja-JP" sz="2400" b="1" dirty="0" smtClean="0">
                <a:solidFill>
                  <a:schemeClr val="tx1"/>
                </a:solidFill>
                <a:latin typeface="HGP明朝E" panose="02020900000000000000" pitchFamily="18" charset="-128"/>
                <a:ea typeface="HGP明朝E" panose="02020900000000000000" pitchFamily="18" charset="-128"/>
              </a:rPr>
              <a:t>1986</a:t>
            </a:r>
            <a:r>
              <a:rPr lang="ja-JP" altLang="en-US"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第</a:t>
            </a:r>
            <a:r>
              <a:rPr lang="en-US" altLang="ja-JP" sz="2400" b="1" dirty="0" smtClean="0">
                <a:solidFill>
                  <a:schemeClr val="tx1"/>
                </a:solidFill>
                <a:latin typeface="HGP明朝E" panose="02020900000000000000" pitchFamily="18" charset="-128"/>
                <a:ea typeface="HGP明朝E" panose="02020900000000000000" pitchFamily="18" charset="-128"/>
              </a:rPr>
              <a:t>50</a:t>
            </a:r>
            <a:r>
              <a:rPr lang="zh-CN" altLang="en-US" sz="2400" b="1" dirty="0" smtClean="0">
                <a:solidFill>
                  <a:schemeClr val="tx1"/>
                </a:solidFill>
                <a:latin typeface="HGP明朝E" panose="02020900000000000000" pitchFamily="18" charset="-128"/>
                <a:ea typeface="HGP明朝E" panose="02020900000000000000" pitchFamily="18" charset="-128"/>
              </a:rPr>
              <a:t>頁</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萬</a:t>
            </a:r>
            <a:r>
              <a:rPr lang="ja-JP" altLang="ja-JP" sz="2400" b="1" dirty="0" smtClean="0">
                <a:solidFill>
                  <a:schemeClr val="tx1"/>
                </a:solidFill>
                <a:latin typeface="HGP明朝E" panose="02020900000000000000" pitchFamily="18" charset="-128"/>
                <a:ea typeface="HGP明朝E" panose="02020900000000000000" pitchFamily="18" charset="-128"/>
              </a:rPr>
              <a:t>象</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森</a:t>
            </a:r>
            <a:r>
              <a:rPr lang="zh-CN" altLang="en-US" sz="2400" b="1" dirty="0" smtClean="0">
                <a:solidFill>
                  <a:schemeClr val="tx1"/>
                </a:solidFill>
                <a:latin typeface="HGP明朝E" panose="02020900000000000000" pitchFamily="18" charset="-128"/>
                <a:ea typeface="HGP明朝E" panose="02020900000000000000" pitchFamily="18" charset="-128"/>
              </a:rPr>
              <a:t>羅</a:t>
            </a:r>
            <a:r>
              <a:rPr lang="zh-CN" altLang="en-US" sz="2400" b="1" dirty="0">
                <a:solidFill>
                  <a:schemeClr val="tx1"/>
                </a:solidFill>
                <a:latin typeface="HGP明朝E" panose="02020900000000000000" pitchFamily="18" charset="-128"/>
                <a:ea typeface="HGP明朝E" panose="02020900000000000000" pitchFamily="18" charset="-128"/>
              </a:rPr>
              <a:t>萬</a:t>
            </a:r>
            <a:r>
              <a:rPr lang="ja-JP" altLang="ja-JP" sz="2400" b="1" dirty="0" smtClean="0">
                <a:solidFill>
                  <a:schemeClr val="tx1"/>
                </a:solidFill>
                <a:latin typeface="HGP明朝E" panose="02020900000000000000" pitchFamily="18" charset="-128"/>
                <a:ea typeface="HGP明朝E" panose="02020900000000000000" pitchFamily="18" charset="-128"/>
              </a:rPr>
              <a:t>象</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ja-JP" altLang="ja-JP" sz="2400" b="1" dirty="0" smtClean="0">
                <a:solidFill>
                  <a:schemeClr val="tx1"/>
                </a:solidFill>
                <a:latin typeface="HGP明朝E" panose="02020900000000000000" pitchFamily="18" charset="-128"/>
                <a:ea typeface="HGP明朝E" panose="02020900000000000000" pitchFamily="18" charset="-128"/>
              </a:rPr>
              <a:t>意</a:t>
            </a:r>
            <a:r>
              <a:rPr lang="ja-JP" altLang="en-US"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名</a:t>
            </a:r>
            <a:r>
              <a:rPr lang="zh-CN" altLang="en-US" sz="2400" b="1" dirty="0" smtClean="0">
                <a:solidFill>
                  <a:schemeClr val="tx1"/>
                </a:solidFill>
                <a:latin typeface="HGP明朝E" panose="02020900000000000000" pitchFamily="18" charset="-128"/>
                <a:ea typeface="HGP明朝E" panose="02020900000000000000" pitchFamily="18" charset="-128"/>
              </a:rPr>
              <a:t>義</a:t>
            </a:r>
            <a:r>
              <a:rPr lang="ja-JP" altLang="en-US" sz="2400" b="1" dirty="0" err="1">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萬</a:t>
            </a:r>
            <a:r>
              <a:rPr lang="ja-JP" altLang="ja-JP" sz="2400" b="1" dirty="0" smtClean="0">
                <a:solidFill>
                  <a:schemeClr val="tx1"/>
                </a:solidFill>
                <a:latin typeface="HGP明朝E" panose="02020900000000000000" pitchFamily="18" charset="-128"/>
                <a:ea typeface="HGP明朝E" panose="02020900000000000000" pitchFamily="18" charset="-128"/>
              </a:rPr>
              <a:t>物名</a:t>
            </a:r>
            <a:r>
              <a:rPr lang="zh-CN" altLang="en-US" sz="2400" b="1" dirty="0" smtClean="0">
                <a:solidFill>
                  <a:schemeClr val="tx1"/>
                </a:solidFill>
                <a:latin typeface="HGP明朝E" panose="02020900000000000000" pitchFamily="18" charset="-128"/>
                <a:ea typeface="HGP明朝E" panose="02020900000000000000" pitchFamily="18" charset="-128"/>
              </a:rPr>
              <a:t>稱</a:t>
            </a:r>
            <a:r>
              <a:rPr lang="ja-JP" altLang="en-US" sz="2400" b="1" dirty="0">
                <a:solidFill>
                  <a:schemeClr val="tx1"/>
                </a:solidFill>
                <a:latin typeface="HGP明朝E" panose="02020900000000000000" pitchFamily="18" charset="-128"/>
                <a:ea typeface="HGP明朝E" panose="02020900000000000000" pitchFamily="18" charset="-128"/>
              </a:rPr>
              <a:t>の</a:t>
            </a:r>
            <a:r>
              <a:rPr lang="ja-JP" altLang="ja-JP" sz="2400" b="1" dirty="0" smtClean="0">
                <a:solidFill>
                  <a:schemeClr val="tx1"/>
                </a:solidFill>
                <a:latin typeface="HGP明朝E" panose="02020900000000000000" pitchFamily="18" charset="-128"/>
                <a:ea typeface="HGP明朝E" panose="02020900000000000000" pitchFamily="18" charset="-128"/>
              </a:rPr>
              <a:t>意</a:t>
            </a:r>
            <a:r>
              <a:rPr lang="ja-JP"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築島</a:t>
            </a:r>
            <a:r>
              <a:rPr lang="ja-JP" altLang="ja-JP" sz="2400" b="1" dirty="0" smtClean="0">
                <a:solidFill>
                  <a:schemeClr val="tx1"/>
                </a:solidFill>
                <a:latin typeface="HGP明朝E" panose="02020900000000000000" pitchFamily="18" charset="-128"/>
                <a:ea typeface="HGP明朝E" panose="02020900000000000000" pitchFamily="18" charset="-128"/>
              </a:rPr>
              <a:t>裕 </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高山寺本</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篆隸萬象名義</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err="1">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古辞</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ja-JP" altLang="ja-JP" sz="2400" b="1" dirty="0" smtClean="0">
                <a:solidFill>
                  <a:schemeClr val="tx1"/>
                </a:solidFill>
                <a:latin typeface="HGP明朝E" panose="02020900000000000000" pitchFamily="18" charset="-128"/>
                <a:ea typeface="HGP明朝E" panose="02020900000000000000" pitchFamily="18" charset="-128"/>
              </a:rPr>
              <a:t>と</a:t>
            </a:r>
            <a:r>
              <a:rPr lang="ja-JP" altLang="en-US" sz="2400" b="1" dirty="0">
                <a:solidFill>
                  <a:schemeClr val="tx1"/>
                </a:solidFill>
                <a:latin typeface="HGP明朝E" panose="02020900000000000000" pitchFamily="18" charset="-128"/>
                <a:ea typeface="HGP明朝E" panose="02020900000000000000" pitchFamily="18" charset="-128"/>
              </a:rPr>
              <a:t>国</a:t>
            </a:r>
            <a:r>
              <a:rPr lang="zh-CN" altLang="en-US" sz="2400" b="1" dirty="0" smtClean="0">
                <a:solidFill>
                  <a:schemeClr val="tx1"/>
                </a:solidFill>
                <a:latin typeface="HGP明朝E" panose="02020900000000000000" pitchFamily="18" charset="-128"/>
                <a:ea typeface="HGP明朝E" panose="02020900000000000000" pitchFamily="18" charset="-128"/>
              </a:rPr>
              <a:t>語</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汲古</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ja-JP" altLang="ja-JP" sz="2400" b="1" dirty="0" smtClean="0">
                <a:solidFill>
                  <a:schemeClr val="tx1"/>
                </a:solidFill>
                <a:latin typeface="HGP明朝E" panose="02020900000000000000" pitchFamily="18" charset="-128"/>
                <a:ea typeface="HGP明朝E" panose="02020900000000000000" pitchFamily="18" charset="-128"/>
              </a:rPr>
              <a:t>院</a:t>
            </a:r>
            <a:r>
              <a:rPr lang="ja-JP" altLang="en-US" sz="2400" b="1" dirty="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2016</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smtClean="0">
                <a:solidFill>
                  <a:schemeClr val="tx1"/>
                </a:solidFill>
                <a:latin typeface="HGP明朝E" panose="02020900000000000000" pitchFamily="18" charset="-128"/>
                <a:ea typeface="HGP明朝E" panose="02020900000000000000" pitchFamily="18" charset="-128"/>
              </a:rPr>
              <a:t>空海</a:t>
            </a:r>
            <a:r>
              <a:rPr lang="zh-CN" altLang="en-US" sz="2400" b="1" dirty="0" smtClean="0">
                <a:solidFill>
                  <a:schemeClr val="tx1"/>
                </a:solidFill>
                <a:latin typeface="HGP明朝E" panose="02020900000000000000" pitchFamily="18" charset="-128"/>
                <a:ea typeface="HGP明朝E" panose="02020900000000000000" pitchFamily="18" charset="-128"/>
              </a:rPr>
              <a:t>改編本</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zh-CN" altLang="en-US" sz="2400" b="1" dirty="0" smtClean="0">
                <a:solidFill>
                  <a:schemeClr val="tx1"/>
                </a:solidFill>
                <a:latin typeface="HGP明朝E" panose="02020900000000000000" pitchFamily="18" charset="-128"/>
                <a:ea typeface="HGP明朝E" panose="02020900000000000000" pitchFamily="18" charset="-128"/>
              </a:rPr>
              <a:t>書名</a:t>
            </a:r>
            <a:r>
              <a:rPr lang="ja-JP" altLang="en-US" sz="2400" b="1" dirty="0" smtClean="0">
                <a:solidFill>
                  <a:schemeClr val="tx1"/>
                </a:solidFill>
                <a:latin typeface="HGP明朝E" panose="02020900000000000000" pitchFamily="18" charset="-128"/>
                <a:ea typeface="HGP明朝E" panose="02020900000000000000" pitchFamily="18" charset="-128"/>
              </a:rPr>
              <a:t>は仏</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ja-JP" altLang="en-US" sz="2400" b="1" dirty="0" smtClean="0">
                <a:solidFill>
                  <a:schemeClr val="tx1"/>
                </a:solidFill>
                <a:latin typeface="HGP明朝E" panose="02020900000000000000" pitchFamily="18" charset="-128"/>
                <a:ea typeface="HGP明朝E" panose="02020900000000000000" pitchFamily="18" charset="-128"/>
              </a:rPr>
              <a:t>の意味あいを有し</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增篆</a:t>
            </a:r>
            <a:r>
              <a:rPr lang="ja-JP" altLang="en-US" sz="2400" b="1" dirty="0" smtClean="0">
                <a:solidFill>
                  <a:schemeClr val="tx1"/>
                </a:solidFill>
                <a:latin typeface="HGP明朝E" panose="02020900000000000000" pitchFamily="18" charset="-128"/>
                <a:ea typeface="HGP明朝E" panose="02020900000000000000" pitchFamily="18" charset="-128"/>
              </a:rPr>
              <a:t>は</a:t>
            </a:r>
            <a:r>
              <a:rPr lang="zh-CN" altLang="en-US" sz="2400" b="1" dirty="0" smtClean="0">
                <a:solidFill>
                  <a:schemeClr val="tx1"/>
                </a:solidFill>
                <a:latin typeface="HGP明朝E" panose="02020900000000000000" pitchFamily="18" charset="-128"/>
                <a:ea typeface="HGP明朝E" panose="02020900000000000000" pitchFamily="18" charset="-128"/>
              </a:rPr>
              <a:t>空海</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zh-CN" altLang="en-US" sz="2400" b="1" dirty="0" smtClean="0">
                <a:solidFill>
                  <a:schemeClr val="tx1"/>
                </a:solidFill>
                <a:latin typeface="HGP明朝E" panose="02020900000000000000" pitchFamily="18" charset="-128"/>
                <a:ea typeface="HGP明朝E" panose="02020900000000000000" pitchFamily="18" charset="-128"/>
              </a:rPr>
              <a:t>創見</a:t>
            </a:r>
            <a:r>
              <a:rPr lang="ja-JP" altLang="en-US" sz="2400" b="1" dirty="0" smtClean="0">
                <a:solidFill>
                  <a:schemeClr val="tx1"/>
                </a:solidFill>
                <a:latin typeface="HGP明朝E" panose="02020900000000000000" pitchFamily="18" charset="-128"/>
                <a:ea typeface="HGP明朝E" panose="02020900000000000000" pitchFamily="18" charset="-128"/>
              </a:rPr>
              <a:t>である</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改編は主に</a:t>
            </a:r>
            <a:r>
              <a:rPr lang="zh-CN" altLang="en-US" sz="2400" b="1" dirty="0" smtClean="0">
                <a:solidFill>
                  <a:schemeClr val="tx1"/>
                </a:solidFill>
                <a:latin typeface="HGP明朝E" panose="02020900000000000000" pitchFamily="18" charset="-128"/>
                <a:ea typeface="HGP明朝E" panose="02020900000000000000" pitchFamily="18" charset="-128"/>
              </a:rPr>
              <a:t>引</a:t>
            </a:r>
            <a:r>
              <a:rPr lang="ja-JP" altLang="en-US" sz="2400" b="1" dirty="0" smtClean="0">
                <a:solidFill>
                  <a:schemeClr val="tx1"/>
                </a:solidFill>
                <a:latin typeface="HGP明朝E" panose="02020900000000000000" pitchFamily="18" charset="-128"/>
                <a:ea typeface="HGP明朝E" panose="02020900000000000000" pitchFamily="18" charset="-128"/>
              </a:rPr>
              <a:t>用</a:t>
            </a:r>
            <a:r>
              <a:rPr lang="zh-CN" altLang="en-US" sz="2400" b="1" dirty="0" smtClean="0">
                <a:solidFill>
                  <a:schemeClr val="tx1"/>
                </a:solidFill>
                <a:latin typeface="HGP明朝E" panose="02020900000000000000" pitchFamily="18" charset="-128"/>
                <a:ea typeface="HGP明朝E" panose="02020900000000000000" pitchFamily="18" charset="-128"/>
              </a:rPr>
              <a:t>文</a:t>
            </a:r>
            <a:r>
              <a:rPr lang="ja-JP" altLang="en-US" sz="2400" b="1" dirty="0">
                <a:solidFill>
                  <a:schemeClr val="tx1"/>
                </a:solidFill>
                <a:latin typeface="HGP明朝E" panose="02020900000000000000" pitchFamily="18" charset="-128"/>
                <a:ea typeface="HGP明朝E" panose="02020900000000000000" pitchFamily="18" charset="-128"/>
              </a:rPr>
              <a:t>の</a:t>
            </a:r>
            <a:r>
              <a:rPr lang="ja-JP" altLang="en-US" sz="2400" b="1" dirty="0" smtClean="0">
                <a:solidFill>
                  <a:schemeClr val="tx1"/>
                </a:solidFill>
                <a:latin typeface="HGP明朝E" panose="02020900000000000000" pitchFamily="18" charset="-128"/>
                <a:ea typeface="HGP明朝E" panose="02020900000000000000" pitchFamily="18" charset="-128"/>
              </a:rPr>
              <a:t>削除、</a:t>
            </a:r>
            <a:r>
              <a:rPr lang="zh-CN" altLang="en-US" sz="2400" b="1" dirty="0" smtClean="0">
                <a:solidFill>
                  <a:schemeClr val="tx1"/>
                </a:solidFill>
                <a:latin typeface="HGP明朝E" panose="02020900000000000000" pitchFamily="18" charset="-128"/>
                <a:ea typeface="HGP明朝E" panose="02020900000000000000" pitchFamily="18" charset="-128"/>
              </a:rPr>
              <a:t>字頭</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釋義</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反切</a:t>
            </a:r>
            <a:r>
              <a:rPr lang="ja-JP" altLang="en-US" sz="2400" b="1" dirty="0" smtClean="0">
                <a:solidFill>
                  <a:schemeClr val="tx1"/>
                </a:solidFill>
                <a:latin typeface="HGP明朝E" panose="02020900000000000000" pitchFamily="18" charset="-128"/>
                <a:ea typeface="HGP明朝E" panose="02020900000000000000" pitchFamily="18" charset="-128"/>
              </a:rPr>
              <a:t>を保留し</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異體</a:t>
            </a:r>
            <a:r>
              <a:rPr lang="ja-JP" altLang="en-US" sz="2400" b="1" dirty="0" smtClean="0">
                <a:solidFill>
                  <a:schemeClr val="tx1"/>
                </a:solidFill>
                <a:latin typeface="HGP明朝E" panose="02020900000000000000" pitchFamily="18" charset="-128"/>
                <a:ea typeface="HGP明朝E" panose="02020900000000000000" pitchFamily="18" charset="-128"/>
              </a:rPr>
              <a:t>字と</a:t>
            </a:r>
            <a:r>
              <a:rPr lang="zh-CN" altLang="en-US" sz="2400" b="1" dirty="0" smtClean="0">
                <a:solidFill>
                  <a:schemeClr val="tx1"/>
                </a:solidFill>
                <a:latin typeface="HGP明朝E" panose="02020900000000000000" pitchFamily="18" charset="-128"/>
                <a:ea typeface="HGP明朝E" panose="02020900000000000000" pitchFamily="18" charset="-128"/>
              </a:rPr>
              <a:t>俗體</a:t>
            </a:r>
            <a:r>
              <a:rPr lang="ja-JP" altLang="en-US" sz="2400" b="1" dirty="0" smtClean="0">
                <a:solidFill>
                  <a:schemeClr val="tx1"/>
                </a:solidFill>
                <a:latin typeface="HGP明朝E" panose="02020900000000000000" pitchFamily="18" charset="-128"/>
                <a:ea typeface="HGP明朝E" panose="02020900000000000000" pitchFamily="18" charset="-128"/>
              </a:rPr>
              <a:t>字は多く省いた</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この改編方法により、テキストがシンプル（字頭、反切、簡釈だけ）になった</a:t>
            </a:r>
            <a:r>
              <a:rPr lang="zh-CN" altLang="en-US"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pPr marL="0" indent="0">
              <a:buNone/>
            </a:pPr>
            <a:endParaRPr kumimoji="1" lang="ja-JP" altLang="en-US" sz="2400" b="1" dirty="0">
              <a:latin typeface="HGWT_CNKI" panose="02000500000000000000" pitchFamily="2" charset="-122"/>
              <a:ea typeface="HGWT_CNKI" panose="02000500000000000000" pitchFamily="2" charset="-122"/>
            </a:endParaRPr>
          </a:p>
        </p:txBody>
      </p:sp>
    </p:spTree>
    <p:extLst>
      <p:ext uri="{BB962C8B-B14F-4D97-AF65-F5344CB8AC3E}">
        <p14:creationId xmlns:p14="http://schemas.microsoft.com/office/powerpoint/2010/main" val="3590356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1"/>
                </a:solidFill>
                <a:latin typeface="HGP明朝E" panose="02020900000000000000" pitchFamily="18" charset="-128"/>
                <a:ea typeface="HGP明朝E" panose="02020900000000000000" pitchFamily="18" charset="-128"/>
              </a:rPr>
              <a:t>三</a:t>
            </a:r>
            <a:r>
              <a:rPr lang="zh-CN" altLang="en-US" dirty="0" smtClean="0">
                <a:solidFill>
                  <a:schemeClr val="tx1"/>
                </a:solidFill>
                <a:latin typeface="HGP明朝E" panose="02020900000000000000" pitchFamily="18" charset="-128"/>
                <a:ea typeface="HGP明朝E" panose="02020900000000000000" pitchFamily="18" charset="-128"/>
              </a:rPr>
              <a:t>、</a:t>
            </a:r>
            <a:r>
              <a:rPr lang="zh-CN" altLang="en-US" dirty="0">
                <a:solidFill>
                  <a:schemeClr val="tx1"/>
                </a:solidFill>
                <a:latin typeface="HGP明朝E" panose="02020900000000000000" pitchFamily="18" charset="-128"/>
                <a:ea typeface="HGP明朝E" panose="02020900000000000000" pitchFamily="18" charset="-128"/>
              </a:rPr>
              <a:t>日本</a:t>
            </a:r>
            <a:r>
              <a:rPr lang="ja-JP" altLang="en-US" dirty="0">
                <a:solidFill>
                  <a:schemeClr val="tx1"/>
                </a:solidFill>
                <a:latin typeface="HGP明朝E" panose="02020900000000000000" pitchFamily="18" charset="-128"/>
                <a:ea typeface="HGP明朝E" panose="02020900000000000000" pitchFamily="18" charset="-128"/>
              </a:rPr>
              <a:t>の</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a:solidFill>
                  <a:schemeClr val="tx1"/>
                </a:solidFill>
                <a:latin typeface="HGP明朝E" panose="02020900000000000000" pitchFamily="18" charset="-128"/>
                <a:ea typeface="HGP明朝E" panose="02020900000000000000" pitchFamily="18" charset="-128"/>
              </a:rPr>
              <a:t>玉篇</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改編史</a:t>
            </a:r>
            <a:r>
              <a:rPr lang="ja-JP" altLang="en-US" dirty="0" smtClean="0">
                <a:solidFill>
                  <a:schemeClr val="tx1"/>
                </a:solidFill>
                <a:latin typeface="HGP明朝E" panose="02020900000000000000" pitchFamily="18" charset="-128"/>
                <a:ea typeface="HGP明朝E" panose="02020900000000000000" pitchFamily="18" charset="-128"/>
              </a:rPr>
              <a:t>（上）</a:t>
            </a:r>
            <a:r>
              <a:rPr lang="zh-CN" altLang="en-US" dirty="0" smtClean="0">
                <a:solidFill>
                  <a:schemeClr val="tx1"/>
                </a:solidFill>
                <a:latin typeface="HGP明朝E" panose="02020900000000000000" pitchFamily="18" charset="-128"/>
                <a:ea typeface="HGP明朝E" panose="02020900000000000000" pitchFamily="18" charset="-128"/>
              </a:rPr>
              <a:t>：</a:t>
            </a:r>
            <a:r>
              <a:rPr lang="ja-JP" altLang="en-US" dirty="0">
                <a:solidFill>
                  <a:schemeClr val="tx1"/>
                </a:solidFill>
                <a:latin typeface="HGP明朝E" panose="02020900000000000000" pitchFamily="18" charset="-128"/>
                <a:ea typeface="HGP明朝E" panose="02020900000000000000" pitchFamily="18" charset="-128"/>
              </a:rPr>
              <a:t>奈良・</a:t>
            </a:r>
            <a:r>
              <a:rPr lang="zh-CN" altLang="en-US" dirty="0">
                <a:solidFill>
                  <a:schemeClr val="tx1"/>
                </a:solidFill>
                <a:latin typeface="HGP明朝E" panose="02020900000000000000" pitchFamily="18" charset="-128"/>
                <a:ea typeface="HGP明朝E" panose="02020900000000000000" pitchFamily="18" charset="-128"/>
              </a:rPr>
              <a:t>平安時代</a:t>
            </a:r>
            <a:r>
              <a:rPr lang="zh-CN" altLang="en-US" dirty="0" smtClean="0">
                <a:solidFill>
                  <a:schemeClr val="tx1"/>
                </a:solidFill>
                <a:latin typeface="HGP明朝E" panose="02020900000000000000" pitchFamily="18" charset="-128"/>
                <a:ea typeface="HGP明朝E" panose="02020900000000000000" pitchFamily="18" charset="-128"/>
              </a:rPr>
              <a:t>（</a:t>
            </a:r>
            <a:r>
              <a:rPr lang="en-US" altLang="ja-JP" dirty="0" smtClean="0">
                <a:solidFill>
                  <a:schemeClr val="tx1"/>
                </a:solidFill>
                <a:latin typeface="HGP明朝E" panose="02020900000000000000" pitchFamily="18" charset="-128"/>
                <a:ea typeface="HGP明朝E" panose="02020900000000000000" pitchFamily="18" charset="-128"/>
              </a:rPr>
              <a:t>3</a:t>
            </a:r>
            <a:r>
              <a:rPr lang="zh-CN" altLang="en-US" dirty="0" smtClean="0">
                <a:solidFill>
                  <a:schemeClr val="tx1"/>
                </a:solidFill>
                <a:latin typeface="HGP明朝E" panose="02020900000000000000" pitchFamily="18" charset="-128"/>
                <a:ea typeface="HGP明朝E" panose="02020900000000000000" pitchFamily="18" charset="-128"/>
              </a:rPr>
              <a:t>）</a:t>
            </a:r>
            <a:endParaRPr kumimoji="1" lang="ja-JP" altLang="en-US" dirty="0">
              <a:solidFill>
                <a:schemeClr val="tx1"/>
              </a:solidFill>
              <a:latin typeface="HGS明朝E" panose="02020900000000000000" pitchFamily="18" charset="-128"/>
              <a:ea typeface="HGS明朝E" panose="02020900000000000000" pitchFamily="18" charset="-128"/>
            </a:endParaRPr>
          </a:p>
        </p:txBody>
      </p:sp>
      <p:sp>
        <p:nvSpPr>
          <p:cNvPr id="3" name="コンテンツ プレースホルダー 2"/>
          <p:cNvSpPr>
            <a:spLocks noGrp="1"/>
          </p:cNvSpPr>
          <p:nvPr>
            <p:ph idx="1"/>
          </p:nvPr>
        </p:nvSpPr>
        <p:spPr/>
        <p:txBody>
          <a:bodyPr>
            <a:normAutofit/>
          </a:bodyPr>
          <a:lstStyle/>
          <a:p>
            <a:r>
              <a:rPr kumimoji="1" lang="zh-CN" altLang="en-US" sz="2400" b="1" dirty="0" smtClean="0">
                <a:solidFill>
                  <a:schemeClr val="tx1"/>
                </a:solidFill>
                <a:latin typeface="HGS明朝E" panose="02020900000000000000" pitchFamily="18" charset="-128"/>
                <a:ea typeface="HGS明朝E" panose="02020900000000000000" pitchFamily="18" charset="-128"/>
              </a:rPr>
              <a:t>空海</a:t>
            </a:r>
            <a:r>
              <a:rPr kumimoji="1" lang="ja-JP" altLang="en-US" sz="2400" b="1" dirty="0" err="1" smtClean="0">
                <a:solidFill>
                  <a:schemeClr val="tx1"/>
                </a:solidFill>
                <a:latin typeface="HGS明朝E" panose="02020900000000000000" pitchFamily="18" charset="-128"/>
                <a:ea typeface="HGS明朝E" panose="02020900000000000000" pitchFamily="18" charset="-128"/>
              </a:rPr>
              <a:t>の遣</a:t>
            </a:r>
            <a:r>
              <a:rPr kumimoji="1" lang="ja-JP" altLang="en-US" sz="2400" b="1" dirty="0" smtClean="0">
                <a:solidFill>
                  <a:schemeClr val="tx1"/>
                </a:solidFill>
                <a:latin typeface="HGS明朝E" panose="02020900000000000000" pitchFamily="18" charset="-128"/>
                <a:ea typeface="HGS明朝E" panose="02020900000000000000" pitchFamily="18" charset="-128"/>
              </a:rPr>
              <a:t>唐</a:t>
            </a:r>
            <a:r>
              <a:rPr kumimoji="1" lang="zh-CN" altLang="en-US" sz="2400" b="1" dirty="0" smtClean="0">
                <a:solidFill>
                  <a:schemeClr val="tx1"/>
                </a:solidFill>
                <a:latin typeface="HGS明朝E" panose="02020900000000000000" pitchFamily="18" charset="-128"/>
                <a:ea typeface="HGS明朝E" panose="02020900000000000000" pitchFamily="18" charset="-128"/>
              </a:rPr>
              <a:t>（</a:t>
            </a:r>
            <a:r>
              <a:rPr kumimoji="1" lang="en-US" altLang="zh-CN" sz="2400" b="1" dirty="0" smtClean="0">
                <a:solidFill>
                  <a:schemeClr val="tx1"/>
                </a:solidFill>
                <a:latin typeface="HGS明朝E" panose="02020900000000000000" pitchFamily="18" charset="-128"/>
                <a:ea typeface="HGS明朝E" panose="02020900000000000000" pitchFamily="18" charset="-128"/>
              </a:rPr>
              <a:t>804-806</a:t>
            </a:r>
            <a:r>
              <a:rPr lang="zh-CN" altLang="en-US" sz="2400" b="1" dirty="0" smtClean="0">
                <a:solidFill>
                  <a:schemeClr val="tx1"/>
                </a:solidFill>
                <a:latin typeface="HGS明朝E" panose="02020900000000000000" pitchFamily="18" charset="-128"/>
                <a:ea typeface="HGS明朝E" panose="02020900000000000000" pitchFamily="18" charset="-128"/>
              </a:rPr>
              <a:t>）</a:t>
            </a:r>
            <a:r>
              <a:rPr lang="ja-JP" altLang="en-US" sz="2400" b="1" dirty="0">
                <a:solidFill>
                  <a:schemeClr val="tx1"/>
                </a:solidFill>
                <a:latin typeface="HGS明朝E" panose="02020900000000000000" pitchFamily="18" charset="-128"/>
                <a:ea typeface="HGS明朝E" panose="02020900000000000000" pitchFamily="18" charset="-128"/>
              </a:rPr>
              <a:t>は「</a:t>
            </a:r>
            <a:r>
              <a:rPr lang="zh-CN" altLang="en-US" sz="2400" b="1" dirty="0" smtClean="0">
                <a:solidFill>
                  <a:schemeClr val="tx1"/>
                </a:solidFill>
                <a:latin typeface="HGS明朝E" panose="02020900000000000000" pitchFamily="18" charset="-128"/>
                <a:ea typeface="HGS明朝E" panose="02020900000000000000" pitchFamily="18" charset="-128"/>
              </a:rPr>
              <a:t>孫</a:t>
            </a:r>
            <a:r>
              <a:rPr lang="ja-JP" altLang="en-US" sz="2400" b="1" dirty="0" smtClean="0">
                <a:solidFill>
                  <a:schemeClr val="tx1"/>
                </a:solidFill>
                <a:latin typeface="HGS明朝E" panose="02020900000000000000" pitchFamily="18" charset="-128"/>
                <a:ea typeface="HGS明朝E" panose="02020900000000000000" pitchFamily="18" charset="-128"/>
              </a:rPr>
              <a:t>強</a:t>
            </a:r>
            <a:r>
              <a:rPr lang="zh-CN" altLang="en-US" sz="2400" b="1" dirty="0" smtClean="0">
                <a:solidFill>
                  <a:schemeClr val="tx1"/>
                </a:solidFill>
                <a:latin typeface="HGS明朝E" panose="02020900000000000000" pitchFamily="18" charset="-128"/>
                <a:ea typeface="HGS明朝E" panose="02020900000000000000" pitchFamily="18" charset="-128"/>
              </a:rPr>
              <a:t>本</a:t>
            </a:r>
            <a:r>
              <a:rPr lang="ja-JP" altLang="en-US" sz="2400" b="1" dirty="0" smtClean="0">
                <a:solidFill>
                  <a:schemeClr val="tx1"/>
                </a:solidFill>
                <a:latin typeface="HGS明朝E" panose="02020900000000000000" pitchFamily="18" charset="-128"/>
                <a:ea typeface="HGS明朝E" panose="02020900000000000000" pitchFamily="18" charset="-128"/>
              </a:rPr>
              <a:t>」</a:t>
            </a:r>
            <a:r>
              <a:rPr lang="en-US" altLang="ja-JP" sz="2400" b="1" dirty="0">
                <a:solidFill>
                  <a:schemeClr val="tx1"/>
                </a:solidFill>
                <a:latin typeface="HGS明朝E" panose="02020900000000000000" pitchFamily="18" charset="-128"/>
                <a:ea typeface="HGS明朝E" panose="02020900000000000000" pitchFamily="18" charset="-128"/>
              </a:rPr>
              <a:t>(</a:t>
            </a:r>
            <a:r>
              <a:rPr lang="en-US" altLang="zh-CN" sz="2400" b="1" dirty="0" smtClean="0">
                <a:solidFill>
                  <a:schemeClr val="tx1"/>
                </a:solidFill>
                <a:latin typeface="HGS明朝E" panose="02020900000000000000" pitchFamily="18" charset="-128"/>
                <a:ea typeface="HGS明朝E" panose="02020900000000000000" pitchFamily="18" charset="-128"/>
              </a:rPr>
              <a:t>674</a:t>
            </a:r>
            <a:r>
              <a:rPr lang="en-US" altLang="zh-CN" sz="2400" b="1" dirty="0">
                <a:solidFill>
                  <a:schemeClr val="tx1"/>
                </a:solidFill>
                <a:latin typeface="HGS明朝E" panose="02020900000000000000" pitchFamily="18" charset="-128"/>
                <a:ea typeface="HGS明朝E" panose="02020900000000000000" pitchFamily="18" charset="-128"/>
              </a:rPr>
              <a:t>)</a:t>
            </a:r>
            <a:r>
              <a:rPr lang="ja-JP" altLang="en-US" sz="2400" b="1" dirty="0" smtClean="0">
                <a:solidFill>
                  <a:schemeClr val="tx1"/>
                </a:solidFill>
                <a:latin typeface="HGS明朝E" panose="02020900000000000000" pitchFamily="18" charset="-128"/>
                <a:ea typeface="HGS明朝E" panose="02020900000000000000" pitchFamily="18" charset="-128"/>
              </a:rPr>
              <a:t>より約百四十</a:t>
            </a:r>
            <a:r>
              <a:rPr lang="zh-CN" altLang="en-US" sz="2400" b="1" dirty="0" smtClean="0">
                <a:solidFill>
                  <a:schemeClr val="tx1"/>
                </a:solidFill>
                <a:latin typeface="HGS明朝E" panose="02020900000000000000" pitchFamily="18" charset="-128"/>
                <a:ea typeface="HGS明朝E" panose="02020900000000000000" pitchFamily="18" charset="-128"/>
              </a:rPr>
              <a:t>年</a:t>
            </a:r>
            <a:r>
              <a:rPr lang="ja-JP" altLang="en-US" sz="2400" b="1" dirty="0" smtClean="0">
                <a:solidFill>
                  <a:schemeClr val="tx1"/>
                </a:solidFill>
                <a:latin typeface="HGS明朝E" panose="02020900000000000000" pitchFamily="18" charset="-128"/>
                <a:ea typeface="HGS明朝E" panose="02020900000000000000" pitchFamily="18" charset="-128"/>
              </a:rPr>
              <a:t>間遅く、</a:t>
            </a:r>
            <a:r>
              <a:rPr lang="zh-CN" altLang="en-US" sz="2400" b="1" dirty="0" smtClean="0">
                <a:solidFill>
                  <a:schemeClr val="tx1"/>
                </a:solidFill>
                <a:latin typeface="HGS明朝E" panose="02020900000000000000" pitchFamily="18" charset="-128"/>
                <a:ea typeface="HGS明朝E" panose="02020900000000000000" pitchFamily="18" charset="-128"/>
              </a:rPr>
              <a:t>長安</a:t>
            </a:r>
            <a:r>
              <a:rPr lang="ja-JP" altLang="en-US" sz="2400" b="1" dirty="0" smtClean="0">
                <a:solidFill>
                  <a:schemeClr val="tx1"/>
                </a:solidFill>
                <a:latin typeface="HGS明朝E" panose="02020900000000000000" pitchFamily="18" charset="-128"/>
                <a:ea typeface="HGS明朝E" panose="02020900000000000000" pitchFamily="18" charset="-128"/>
              </a:rPr>
              <a:t>の</a:t>
            </a:r>
            <a:r>
              <a:rPr lang="zh-CN" altLang="en-US" sz="2400" b="1" dirty="0" smtClean="0">
                <a:solidFill>
                  <a:schemeClr val="tx1"/>
                </a:solidFill>
                <a:latin typeface="HGS明朝E" panose="02020900000000000000" pitchFamily="18" charset="-128"/>
                <a:ea typeface="HGS明朝E" panose="02020900000000000000" pitchFamily="18" charset="-128"/>
              </a:rPr>
              <a:t>西明寺</a:t>
            </a:r>
            <a:r>
              <a:rPr lang="ja-JP" altLang="en-US" sz="2400" b="1" dirty="0">
                <a:solidFill>
                  <a:schemeClr val="tx1"/>
                </a:solidFill>
                <a:latin typeface="HGS明朝E" panose="02020900000000000000" pitchFamily="18" charset="-128"/>
                <a:ea typeface="HGS明朝E" panose="02020900000000000000" pitchFamily="18" charset="-128"/>
              </a:rPr>
              <a:t>や</a:t>
            </a:r>
            <a:r>
              <a:rPr lang="zh-CN" altLang="en-US" sz="2400" b="1" dirty="0" smtClean="0">
                <a:solidFill>
                  <a:schemeClr val="tx1"/>
                </a:solidFill>
                <a:latin typeface="HGS明朝E" panose="02020900000000000000" pitchFamily="18" charset="-128"/>
                <a:ea typeface="HGS明朝E" panose="02020900000000000000" pitchFamily="18" charset="-128"/>
              </a:rPr>
              <a:t>青龍寺</a:t>
            </a:r>
            <a:r>
              <a:rPr lang="ja-JP" altLang="en-US" sz="2400" b="1" dirty="0" smtClean="0">
                <a:solidFill>
                  <a:schemeClr val="tx1"/>
                </a:solidFill>
                <a:latin typeface="HGS明朝E" panose="02020900000000000000" pitchFamily="18" charset="-128"/>
                <a:ea typeface="HGS明朝E" panose="02020900000000000000" pitchFamily="18" charset="-128"/>
              </a:rPr>
              <a:t>の</a:t>
            </a:r>
            <a:r>
              <a:rPr lang="zh-CN" altLang="en-US" sz="2400" b="1" dirty="0" smtClean="0">
                <a:solidFill>
                  <a:schemeClr val="tx1"/>
                </a:solidFill>
                <a:latin typeface="HGS明朝E" panose="02020900000000000000" pitchFamily="18" charset="-128"/>
                <a:ea typeface="HGS明朝E" panose="02020900000000000000" pitchFamily="18" charset="-128"/>
              </a:rPr>
              <a:t>求法</a:t>
            </a:r>
            <a:r>
              <a:rPr lang="ja-JP" altLang="en-US" sz="2400" b="1" dirty="0">
                <a:solidFill>
                  <a:schemeClr val="tx1"/>
                </a:solidFill>
                <a:latin typeface="HGS明朝E" panose="02020900000000000000" pitchFamily="18" charset="-128"/>
                <a:ea typeface="HGS明朝E" panose="02020900000000000000" pitchFamily="18" charset="-128"/>
              </a:rPr>
              <a:t>期間</a:t>
            </a:r>
            <a:r>
              <a:rPr lang="ja-JP" altLang="en-US" sz="2400" b="1" dirty="0" smtClean="0">
                <a:solidFill>
                  <a:schemeClr val="tx1"/>
                </a:solidFill>
                <a:latin typeface="HGS明朝E" panose="02020900000000000000" pitchFamily="18" charset="-128"/>
                <a:ea typeface="HGS明朝E" panose="02020900000000000000" pitchFamily="18" charset="-128"/>
              </a:rPr>
              <a:t>に「孫強本」に出合った可能性がある</a:t>
            </a:r>
            <a:r>
              <a:rPr lang="zh-CN" altLang="en-US" sz="2400" b="1" dirty="0" smtClean="0">
                <a:solidFill>
                  <a:schemeClr val="tx1"/>
                </a:solidFill>
                <a:latin typeface="HGS明朝E" panose="02020900000000000000" pitchFamily="18" charset="-128"/>
                <a:ea typeface="HGS明朝E" panose="02020900000000000000" pitchFamily="18" charset="-128"/>
              </a:rPr>
              <a:t>。</a:t>
            </a:r>
            <a:endParaRPr lang="en-US" altLang="ja-JP" sz="2400" b="1" dirty="0" smtClean="0">
              <a:solidFill>
                <a:schemeClr val="tx1"/>
              </a:solidFill>
              <a:latin typeface="HGS明朝E" panose="02020900000000000000" pitchFamily="18" charset="-128"/>
              <a:ea typeface="HGS明朝E" panose="02020900000000000000" pitchFamily="18" charset="-128"/>
            </a:endParaRPr>
          </a:p>
          <a:p>
            <a:r>
              <a:rPr lang="en-US" altLang="ja-JP" sz="2400" b="1" dirty="0" smtClean="0">
                <a:solidFill>
                  <a:schemeClr val="tx1"/>
                </a:solidFill>
                <a:latin typeface="HGS明朝E" panose="02020900000000000000" pitchFamily="18" charset="-128"/>
                <a:ea typeface="HGS明朝E" panose="02020900000000000000" pitchFamily="18" charset="-128"/>
              </a:rPr>
              <a:t>『</a:t>
            </a:r>
            <a:r>
              <a:rPr lang="zh-CN" altLang="en-US" sz="2400" b="1" dirty="0" smtClean="0">
                <a:solidFill>
                  <a:schemeClr val="tx1"/>
                </a:solidFill>
                <a:latin typeface="HGS明朝E" panose="02020900000000000000" pitchFamily="18" charset="-128"/>
                <a:ea typeface="HGS明朝E" panose="02020900000000000000" pitchFamily="18" charset="-128"/>
              </a:rPr>
              <a:t>篆隸萬象名義</a:t>
            </a:r>
            <a:r>
              <a:rPr lang="en-US" altLang="ja-JP" sz="2400" b="1" dirty="0" smtClean="0">
                <a:solidFill>
                  <a:schemeClr val="tx1"/>
                </a:solidFill>
                <a:latin typeface="HGS明朝E" panose="02020900000000000000" pitchFamily="18" charset="-128"/>
                <a:ea typeface="HGS明朝E" panose="02020900000000000000" pitchFamily="18" charset="-128"/>
              </a:rPr>
              <a:t>』</a:t>
            </a:r>
            <a:r>
              <a:rPr lang="ja-JP" altLang="en-US" sz="2400" b="1" dirty="0" smtClean="0">
                <a:solidFill>
                  <a:schemeClr val="tx1"/>
                </a:solidFill>
                <a:latin typeface="HGS明朝E" panose="02020900000000000000" pitchFamily="18" charset="-128"/>
                <a:ea typeface="HGS明朝E" panose="02020900000000000000" pitchFamily="18" charset="-128"/>
              </a:rPr>
              <a:t>は</a:t>
            </a:r>
            <a:r>
              <a:rPr lang="zh-CN" altLang="en-US" sz="2400" b="1" dirty="0" smtClean="0">
                <a:solidFill>
                  <a:schemeClr val="tx1"/>
                </a:solidFill>
                <a:latin typeface="HGS明朝E" panose="02020900000000000000" pitchFamily="18" charset="-128"/>
                <a:ea typeface="HGS明朝E" panose="02020900000000000000" pitchFamily="18" charset="-128"/>
              </a:rPr>
              <a:t>顧</a:t>
            </a:r>
            <a:r>
              <a:rPr lang="zh-CN" altLang="en-US" sz="2400" b="1" dirty="0">
                <a:solidFill>
                  <a:schemeClr val="tx1"/>
                </a:solidFill>
                <a:latin typeface="HGS明朝E" panose="02020900000000000000" pitchFamily="18" charset="-128"/>
                <a:ea typeface="HGS明朝E" panose="02020900000000000000" pitchFamily="18" charset="-128"/>
              </a:rPr>
              <a:t>野</a:t>
            </a:r>
            <a:r>
              <a:rPr lang="zh-CN" altLang="en-US" sz="2400" b="1" dirty="0" smtClean="0">
                <a:solidFill>
                  <a:schemeClr val="tx1"/>
                </a:solidFill>
                <a:latin typeface="HGS明朝E" panose="02020900000000000000" pitchFamily="18" charset="-128"/>
                <a:ea typeface="HGS明朝E" panose="02020900000000000000" pitchFamily="18" charset="-128"/>
              </a:rPr>
              <a:t>王</a:t>
            </a:r>
            <a:r>
              <a:rPr lang="en-US" altLang="ja-JP" sz="2400" b="1" dirty="0" smtClean="0">
                <a:solidFill>
                  <a:schemeClr val="tx1"/>
                </a:solidFill>
                <a:latin typeface="HGS明朝E" panose="02020900000000000000" pitchFamily="18" charset="-128"/>
                <a:ea typeface="HGS明朝E" panose="02020900000000000000" pitchFamily="18" charset="-128"/>
              </a:rPr>
              <a:t>『</a:t>
            </a:r>
            <a:r>
              <a:rPr lang="zh-CN" altLang="en-US" sz="2400" b="1" dirty="0" smtClean="0">
                <a:solidFill>
                  <a:schemeClr val="tx1"/>
                </a:solidFill>
                <a:latin typeface="HGS明朝E" panose="02020900000000000000" pitchFamily="18" charset="-128"/>
                <a:ea typeface="HGS明朝E" panose="02020900000000000000" pitchFamily="18" charset="-128"/>
              </a:rPr>
              <a:t>玉篇</a:t>
            </a:r>
            <a:r>
              <a:rPr lang="en-US" altLang="ja-JP" sz="2400" b="1" dirty="0" smtClean="0">
                <a:solidFill>
                  <a:schemeClr val="tx1"/>
                </a:solidFill>
                <a:latin typeface="HGS明朝E" panose="02020900000000000000" pitchFamily="18" charset="-128"/>
                <a:ea typeface="HGS明朝E" panose="02020900000000000000" pitchFamily="18" charset="-128"/>
              </a:rPr>
              <a:t>』</a:t>
            </a:r>
            <a:r>
              <a:rPr lang="ja-JP" altLang="en-US" sz="2400" b="1" dirty="0" smtClean="0">
                <a:solidFill>
                  <a:schemeClr val="tx1"/>
                </a:solidFill>
                <a:latin typeface="HGS明朝E" panose="02020900000000000000" pitchFamily="18" charset="-128"/>
                <a:ea typeface="HGS明朝E" panose="02020900000000000000" pitchFamily="18" charset="-128"/>
              </a:rPr>
              <a:t>に</a:t>
            </a:r>
            <a:r>
              <a:rPr lang="zh-CN" altLang="en-US" sz="2400" b="1" dirty="0" smtClean="0">
                <a:solidFill>
                  <a:schemeClr val="tx1"/>
                </a:solidFill>
                <a:latin typeface="HGS明朝E" panose="02020900000000000000" pitchFamily="18" charset="-128"/>
                <a:ea typeface="HGS明朝E" panose="02020900000000000000" pitchFamily="18" charset="-128"/>
              </a:rPr>
              <a:t>全本改編</a:t>
            </a:r>
            <a:r>
              <a:rPr lang="ja-JP" altLang="en-US" sz="2400" b="1" dirty="0" smtClean="0">
                <a:solidFill>
                  <a:schemeClr val="tx1"/>
                </a:solidFill>
                <a:latin typeface="HGS明朝E" panose="02020900000000000000" pitchFamily="18" charset="-128"/>
                <a:ea typeface="HGS明朝E" panose="02020900000000000000" pitchFamily="18" charset="-128"/>
              </a:rPr>
              <a:t>を実施し、改編用</a:t>
            </a:r>
            <a:r>
              <a:rPr lang="en-US" altLang="ja-JP" sz="2400" b="1" dirty="0" smtClean="0">
                <a:solidFill>
                  <a:schemeClr val="tx1"/>
                </a:solidFill>
                <a:latin typeface="HGS明朝E" panose="02020900000000000000" pitchFamily="18" charset="-128"/>
                <a:ea typeface="HGS明朝E" panose="02020900000000000000" pitchFamily="18" charset="-128"/>
              </a:rPr>
              <a:t>『</a:t>
            </a:r>
            <a:r>
              <a:rPr lang="ja-JP" altLang="en-US" sz="2400" b="1" dirty="0" smtClean="0">
                <a:solidFill>
                  <a:schemeClr val="tx1"/>
                </a:solidFill>
                <a:latin typeface="HGS明朝E" panose="02020900000000000000" pitchFamily="18" charset="-128"/>
                <a:ea typeface="HGS明朝E" panose="02020900000000000000" pitchFamily="18" charset="-128"/>
              </a:rPr>
              <a:t>玉篇</a:t>
            </a:r>
            <a:r>
              <a:rPr lang="en-US" altLang="ja-JP" sz="2400" b="1" dirty="0" smtClean="0">
                <a:solidFill>
                  <a:schemeClr val="tx1"/>
                </a:solidFill>
                <a:latin typeface="HGS明朝E" panose="02020900000000000000" pitchFamily="18" charset="-128"/>
                <a:ea typeface="HGS明朝E" panose="02020900000000000000" pitchFamily="18" charset="-128"/>
              </a:rPr>
              <a:t>』</a:t>
            </a:r>
            <a:r>
              <a:rPr lang="ja-JP" altLang="en-US" sz="2400" b="1" dirty="0" smtClean="0">
                <a:solidFill>
                  <a:schemeClr val="tx1"/>
                </a:solidFill>
                <a:latin typeface="HGS明朝E" panose="02020900000000000000" pitchFamily="18" charset="-128"/>
                <a:ea typeface="HGS明朝E" panose="02020900000000000000" pitchFamily="18" charset="-128"/>
              </a:rPr>
              <a:t>は</a:t>
            </a:r>
            <a:r>
              <a:rPr lang="zh-CN" altLang="en-US" sz="2400" b="1" dirty="0" smtClean="0">
                <a:solidFill>
                  <a:schemeClr val="tx1"/>
                </a:solidFill>
                <a:latin typeface="HGS明朝E" panose="02020900000000000000" pitchFamily="18" charset="-128"/>
                <a:ea typeface="HGS明朝E" panose="02020900000000000000" pitchFamily="18" charset="-128"/>
              </a:rPr>
              <a:t>空海自</a:t>
            </a:r>
            <a:r>
              <a:rPr lang="ja-JP" altLang="en-US" sz="2400" b="1" dirty="0" smtClean="0">
                <a:solidFill>
                  <a:schemeClr val="tx1"/>
                </a:solidFill>
                <a:latin typeface="HGS明朝E" panose="02020900000000000000" pitchFamily="18" charset="-128"/>
                <a:ea typeface="HGS明朝E" panose="02020900000000000000" pitchFamily="18" charset="-128"/>
              </a:rPr>
              <a:t>身が唐から持ち帰ったものとなる</a:t>
            </a:r>
            <a:r>
              <a:rPr lang="zh-CN" altLang="en-US" sz="2400" b="1" dirty="0" smtClean="0">
                <a:solidFill>
                  <a:schemeClr val="tx1"/>
                </a:solidFill>
                <a:latin typeface="HGS明朝E" panose="02020900000000000000" pitchFamily="18" charset="-128"/>
                <a:ea typeface="HGS明朝E" panose="02020900000000000000" pitchFamily="18" charset="-128"/>
              </a:rPr>
              <a:t>。</a:t>
            </a:r>
            <a:endParaRPr lang="en-US" altLang="zh-CN" sz="2400" b="1" dirty="0" smtClean="0">
              <a:solidFill>
                <a:schemeClr val="tx1"/>
              </a:solidFill>
              <a:latin typeface="HGS明朝E" panose="02020900000000000000" pitchFamily="18" charset="-128"/>
              <a:ea typeface="HGS明朝E" panose="02020900000000000000" pitchFamily="18" charset="-128"/>
            </a:endParaRPr>
          </a:p>
          <a:p>
            <a:r>
              <a:rPr lang="zh-CN" altLang="en-US" sz="2400" b="1" dirty="0" smtClean="0">
                <a:solidFill>
                  <a:schemeClr val="tx1"/>
                </a:solidFill>
                <a:latin typeface="HGS明朝E" panose="02020900000000000000" pitchFamily="18" charset="-128"/>
                <a:ea typeface="HGS明朝E" panose="02020900000000000000" pitchFamily="18" charset="-128"/>
              </a:rPr>
              <a:t>現存</a:t>
            </a:r>
            <a:r>
              <a:rPr lang="ja-JP" altLang="en-US" sz="2400" b="1" dirty="0">
                <a:solidFill>
                  <a:schemeClr val="tx1"/>
                </a:solidFill>
                <a:latin typeface="HGS明朝E" panose="02020900000000000000" pitchFamily="18" charset="-128"/>
                <a:ea typeface="HGS明朝E" panose="02020900000000000000" pitchFamily="18" charset="-128"/>
              </a:rPr>
              <a:t>「</a:t>
            </a:r>
            <a:r>
              <a:rPr lang="zh-CN" altLang="en-US" sz="2400" b="1" dirty="0" smtClean="0">
                <a:solidFill>
                  <a:schemeClr val="tx1"/>
                </a:solidFill>
                <a:latin typeface="HGS明朝E" panose="02020900000000000000" pitchFamily="18" charset="-128"/>
                <a:ea typeface="HGS明朝E" panose="02020900000000000000" pitchFamily="18" charset="-128"/>
              </a:rPr>
              <a:t>玉篇殘卷</a:t>
            </a:r>
            <a:r>
              <a:rPr lang="ja-JP" altLang="en-US" sz="2400" b="1" dirty="0" smtClean="0">
                <a:solidFill>
                  <a:schemeClr val="tx1"/>
                </a:solidFill>
                <a:latin typeface="HGS明朝E" panose="02020900000000000000" pitchFamily="18" charset="-128"/>
                <a:ea typeface="HGS明朝E" panose="02020900000000000000" pitchFamily="18" charset="-128"/>
              </a:rPr>
              <a:t>」（国宝指定）に数種類が</a:t>
            </a:r>
            <a:r>
              <a:rPr lang="zh-CN" altLang="en-US" sz="2400" b="1" dirty="0" smtClean="0">
                <a:solidFill>
                  <a:schemeClr val="tx1"/>
                </a:solidFill>
                <a:latin typeface="HGS明朝E" panose="02020900000000000000" pitchFamily="18" charset="-128"/>
                <a:ea typeface="HGS明朝E" panose="02020900000000000000" pitchFamily="18" charset="-128"/>
              </a:rPr>
              <a:t>唐</a:t>
            </a:r>
            <a:r>
              <a:rPr lang="ja-JP" altLang="en-US" sz="2400" b="1" dirty="0" smtClean="0">
                <a:solidFill>
                  <a:schemeClr val="tx1"/>
                </a:solidFill>
                <a:latin typeface="HGS明朝E" panose="02020900000000000000" pitchFamily="18" charset="-128"/>
                <a:ea typeface="HGS明朝E" panose="02020900000000000000" pitchFamily="18" charset="-128"/>
              </a:rPr>
              <a:t>代の写本</a:t>
            </a:r>
            <a:r>
              <a:rPr lang="ja-JP" altLang="en-US" sz="2400" b="1" dirty="0">
                <a:solidFill>
                  <a:schemeClr val="tx1"/>
                </a:solidFill>
                <a:latin typeface="HGS明朝E" panose="02020900000000000000" pitchFamily="18" charset="-128"/>
                <a:ea typeface="HGS明朝E" panose="02020900000000000000" pitchFamily="18" charset="-128"/>
              </a:rPr>
              <a:t>と</a:t>
            </a:r>
            <a:r>
              <a:rPr lang="ja-JP" altLang="en-US" sz="2400" b="1" dirty="0" smtClean="0">
                <a:solidFill>
                  <a:schemeClr val="tx1"/>
                </a:solidFill>
                <a:latin typeface="HGS明朝E" panose="02020900000000000000" pitchFamily="18" charset="-128"/>
                <a:ea typeface="HGS明朝E" panose="02020900000000000000" pitchFamily="18" charset="-128"/>
              </a:rPr>
              <a:t>なり、空海手沢本も含まれる。</a:t>
            </a:r>
            <a:endParaRPr lang="ja-JP" altLang="en-US" sz="2400" b="1" dirty="0">
              <a:solidFill>
                <a:schemeClr val="tx1"/>
              </a:solidFill>
              <a:latin typeface="HGS明朝E" panose="02020900000000000000" pitchFamily="18" charset="-128"/>
              <a:ea typeface="HGS明朝E" panose="02020900000000000000" pitchFamily="18" charset="-128"/>
            </a:endParaRPr>
          </a:p>
          <a:p>
            <a:endParaRPr lang="en-US" altLang="ja-JP" sz="2400" b="1" dirty="0" smtClean="0">
              <a:latin typeface="HGS明朝E" panose="02020900000000000000" pitchFamily="18" charset="-128"/>
              <a:ea typeface="HGS明朝E" panose="02020900000000000000" pitchFamily="18" charset="-128"/>
            </a:endParaRPr>
          </a:p>
          <a:p>
            <a:endParaRPr lang="en-US" altLang="zh-CN" sz="2400" b="1" dirty="0">
              <a:latin typeface="HGS明朝E" panose="02020900000000000000" pitchFamily="18" charset="-128"/>
              <a:ea typeface="HGS明朝E" panose="02020900000000000000" pitchFamily="18" charset="-128"/>
            </a:endParaRPr>
          </a:p>
          <a:p>
            <a:endParaRPr lang="en-US" altLang="zh-CN" sz="2400" b="1" dirty="0" smtClean="0">
              <a:latin typeface="HGS明朝E" panose="02020900000000000000" pitchFamily="18" charset="-128"/>
              <a:ea typeface="HGS明朝E" panose="02020900000000000000" pitchFamily="18" charset="-128"/>
            </a:endParaRPr>
          </a:p>
          <a:p>
            <a:endParaRPr lang="en-US" altLang="zh-CN" sz="2400" b="1" dirty="0" smtClean="0">
              <a:latin typeface="HGS明朝E" panose="02020900000000000000" pitchFamily="18" charset="-128"/>
              <a:ea typeface="HGS明朝E" panose="02020900000000000000" pitchFamily="18" charset="-128"/>
            </a:endParaRPr>
          </a:p>
          <a:p>
            <a:endParaRPr lang="en-US" altLang="zh-CN" sz="2400" b="1" dirty="0" smtClean="0">
              <a:latin typeface="HGS明朝E" panose="02020900000000000000" pitchFamily="18" charset="-128"/>
              <a:ea typeface="HGS明朝E" panose="02020900000000000000" pitchFamily="18" charset="-128"/>
            </a:endParaRPr>
          </a:p>
          <a:p>
            <a:pPr marL="0" indent="0">
              <a:buNone/>
            </a:pPr>
            <a:endParaRPr lang="en-US" altLang="zh-CN" sz="2400" b="1" dirty="0" smtClean="0">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401669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zh-CN" altLang="en-US" dirty="0" smtClean="0">
                <a:solidFill>
                  <a:schemeClr val="tx1"/>
                </a:solidFill>
                <a:latin typeface="HGP明朝E" panose="02020900000000000000" pitchFamily="18" charset="-128"/>
                <a:ea typeface="HGP明朝E" panose="02020900000000000000" pitchFamily="18" charset="-128"/>
              </a:rPr>
              <a:t>空海開山</a:t>
            </a:r>
            <a:r>
              <a:rPr kumimoji="1" lang="ja-JP" altLang="en-US" dirty="0" smtClean="0">
                <a:solidFill>
                  <a:schemeClr val="tx1"/>
                </a:solidFill>
                <a:latin typeface="HGP明朝E" panose="02020900000000000000" pitchFamily="18" charset="-128"/>
                <a:ea typeface="HGP明朝E" panose="02020900000000000000" pitchFamily="18" charset="-128"/>
              </a:rPr>
              <a:t>の</a:t>
            </a:r>
            <a:r>
              <a:rPr kumimoji="1" lang="zh-CN" altLang="en-US" dirty="0" smtClean="0">
                <a:solidFill>
                  <a:schemeClr val="tx1"/>
                </a:solidFill>
                <a:latin typeface="HGP明朝E" panose="02020900000000000000" pitchFamily="18" charset="-128"/>
                <a:ea typeface="HGP明朝E" panose="02020900000000000000" pitchFamily="18" charset="-128"/>
              </a:rPr>
              <a:t>日本真言宗高野山道場</a:t>
            </a:r>
            <a:r>
              <a:rPr kumimoji="1" lang="ja-JP" altLang="en-US" dirty="0" smtClean="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四</a:t>
            </a:r>
            <a:r>
              <a:rPr lang="ja-JP" altLang="en-US" dirty="0" smtClean="0">
                <a:solidFill>
                  <a:schemeClr val="tx1"/>
                </a:solidFill>
                <a:latin typeface="HGP明朝E" panose="02020900000000000000" pitchFamily="18" charset="-128"/>
                <a:ea typeface="HGP明朝E" panose="02020900000000000000" pitchFamily="18" charset="-128"/>
              </a:rPr>
              <a:t>国）</a:t>
            </a:r>
            <a:endParaRPr kumimoji="1" lang="ja-JP" altLang="en-US" dirty="0">
              <a:solidFill>
                <a:schemeClr val="tx1"/>
              </a:solidFill>
              <a:latin typeface="HGP明朝E" panose="02020900000000000000" pitchFamily="18" charset="-128"/>
              <a:ea typeface="HGP明朝E" panose="02020900000000000000" pitchFamily="18" charset="-128"/>
            </a:endParaRPr>
          </a:p>
        </p:txBody>
      </p:sp>
      <p:sp>
        <p:nvSpPr>
          <p:cNvPr id="5" name="テキスト プレースホルダー 4"/>
          <p:cNvSpPr>
            <a:spLocks noGrp="1"/>
          </p:cNvSpPr>
          <p:nvPr>
            <p:ph type="body" idx="1"/>
          </p:nvPr>
        </p:nvSpPr>
        <p:spPr/>
        <p:txBody>
          <a:bodyPr/>
          <a:lstStyle/>
          <a:p>
            <a:r>
              <a:rPr lang="zh-CN" altLang="en-US" dirty="0" smtClean="0">
                <a:latin typeface="HGWT_CNKI" panose="02000500000000000000" pitchFamily="2" charset="-122"/>
                <a:ea typeface="HGWT_CNKI" panose="02000500000000000000" pitchFamily="2" charset="-122"/>
              </a:rPr>
              <a:t>          </a:t>
            </a:r>
            <a:r>
              <a:rPr lang="zh-CN" altLang="en-US" dirty="0" smtClean="0">
                <a:solidFill>
                  <a:schemeClr val="tx1"/>
                </a:solidFill>
                <a:latin typeface="HGWT_CNKI" panose="02000500000000000000" pitchFamily="2" charset="-122"/>
                <a:ea typeface="HGWT_CNKI" panose="02000500000000000000" pitchFamily="2" charset="-122"/>
              </a:rPr>
              <a:t>空海</a:t>
            </a:r>
            <a:r>
              <a:rPr lang="ja-JP" altLang="en-US" dirty="0" smtClean="0">
                <a:solidFill>
                  <a:schemeClr val="tx1"/>
                </a:solidFill>
                <a:latin typeface="HGWT_CNKI" panose="02000500000000000000" pitchFamily="2" charset="-122"/>
                <a:ea typeface="HGWT_CNKI" panose="02000500000000000000" pitchFamily="2" charset="-122"/>
              </a:rPr>
              <a:t>の</a:t>
            </a:r>
            <a:r>
              <a:rPr lang="zh-CN" altLang="en-US" dirty="0" smtClean="0">
                <a:solidFill>
                  <a:schemeClr val="tx1"/>
                </a:solidFill>
                <a:latin typeface="HGWT_CNKI" panose="02000500000000000000" pitchFamily="2" charset="-122"/>
                <a:ea typeface="HGWT_CNKI" panose="02000500000000000000" pitchFamily="2" charset="-122"/>
              </a:rPr>
              <a:t>造像</a:t>
            </a:r>
            <a:endParaRPr kumimoji="1" lang="ja-JP" altLang="en-US" dirty="0">
              <a:solidFill>
                <a:schemeClr val="tx1"/>
              </a:solidFill>
              <a:latin typeface="HGWT_CNKI" panose="02000500000000000000" pitchFamily="2" charset="-122"/>
              <a:ea typeface="HGWT_CNKI" panose="02000500000000000000" pitchFamily="2" charset="-122"/>
            </a:endParaRPr>
          </a:p>
        </p:txBody>
      </p:sp>
      <p:pic>
        <p:nvPicPr>
          <p:cNvPr id="9" name="コンテンツ プレースホルダー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333297" y="2853558"/>
            <a:ext cx="4243970" cy="2907938"/>
          </a:xfrm>
        </p:spPr>
      </p:pic>
      <p:sp>
        <p:nvSpPr>
          <p:cNvPr id="7" name="テキスト プレースホルダー 6"/>
          <p:cNvSpPr>
            <a:spLocks noGrp="1"/>
          </p:cNvSpPr>
          <p:nvPr>
            <p:ph type="body" sz="quarter" idx="3"/>
          </p:nvPr>
        </p:nvSpPr>
        <p:spPr/>
        <p:txBody>
          <a:bodyPr/>
          <a:lstStyle/>
          <a:p>
            <a:r>
              <a:rPr kumimoji="1" lang="zh-CN" altLang="en-US" dirty="0" smtClean="0">
                <a:latin typeface="HGWT_CNKI" panose="02000500000000000000" pitchFamily="2" charset="-122"/>
                <a:ea typeface="HGWT_CNKI" panose="02000500000000000000" pitchFamily="2" charset="-122"/>
              </a:rPr>
              <a:t>            </a:t>
            </a:r>
            <a:r>
              <a:rPr kumimoji="1" lang="zh-CN" altLang="en-US" dirty="0" smtClean="0">
                <a:solidFill>
                  <a:schemeClr val="tx1"/>
                </a:solidFill>
                <a:latin typeface="HGWT_CNKI" panose="02000500000000000000" pitchFamily="2" charset="-122"/>
                <a:ea typeface="HGWT_CNKI" panose="02000500000000000000" pitchFamily="2" charset="-122"/>
              </a:rPr>
              <a:t>佛堂</a:t>
            </a:r>
            <a:r>
              <a:rPr kumimoji="1" lang="ja-JP" altLang="en-US" dirty="0" smtClean="0">
                <a:solidFill>
                  <a:schemeClr val="tx1"/>
                </a:solidFill>
                <a:latin typeface="HGWT_CNKI" panose="02000500000000000000" pitchFamily="2" charset="-122"/>
                <a:ea typeface="HGWT_CNKI" panose="02000500000000000000" pitchFamily="2" charset="-122"/>
              </a:rPr>
              <a:t>の</a:t>
            </a:r>
            <a:r>
              <a:rPr kumimoji="1" lang="zh-CN" altLang="en-US" dirty="0" smtClean="0">
                <a:solidFill>
                  <a:schemeClr val="tx1"/>
                </a:solidFill>
                <a:latin typeface="HGWT_CNKI" panose="02000500000000000000" pitchFamily="2" charset="-122"/>
                <a:ea typeface="HGWT_CNKI" panose="02000500000000000000" pitchFamily="2" charset="-122"/>
              </a:rPr>
              <a:t>參道</a:t>
            </a:r>
            <a:endParaRPr kumimoji="1" lang="ja-JP" altLang="en-US" dirty="0">
              <a:solidFill>
                <a:schemeClr val="tx1"/>
              </a:solidFill>
              <a:latin typeface="HGWT_CNKI" panose="02000500000000000000" pitchFamily="2" charset="-122"/>
              <a:ea typeface="HGWT_CNKI" panose="02000500000000000000" pitchFamily="2" charset="-122"/>
            </a:endParaRPr>
          </a:p>
        </p:txBody>
      </p:sp>
      <p:pic>
        <p:nvPicPr>
          <p:cNvPr id="12" name="コンテンツ プレースホルダー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39303" y="2853558"/>
            <a:ext cx="4106917" cy="2907938"/>
          </a:xfrm>
        </p:spPr>
      </p:pic>
    </p:spTree>
    <p:extLst>
      <p:ext uri="{BB962C8B-B14F-4D97-AF65-F5344CB8AC3E}">
        <p14:creationId xmlns:p14="http://schemas.microsoft.com/office/powerpoint/2010/main" val="387234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b="1" dirty="0" smtClean="0">
                <a:solidFill>
                  <a:schemeClr val="tx1"/>
                </a:solidFill>
                <a:latin typeface="HGP明朝E" panose="02020900000000000000" pitchFamily="18" charset="-128"/>
                <a:ea typeface="HGP明朝E" panose="02020900000000000000" pitchFamily="18" charset="-128"/>
              </a:rPr>
              <a:t>影印本</a:t>
            </a:r>
            <a:r>
              <a:rPr lang="en-US" altLang="ja-JP" sz="2800" b="1" dirty="0" smtClean="0">
                <a:solidFill>
                  <a:schemeClr val="tx1"/>
                </a:solidFill>
                <a:latin typeface="HGP明朝E" panose="02020900000000000000" pitchFamily="18" charset="-128"/>
                <a:ea typeface="HGP明朝E" panose="02020900000000000000" pitchFamily="18" charset="-128"/>
              </a:rPr>
              <a:t>:</a:t>
            </a:r>
            <a:r>
              <a:rPr lang="ja-JP" altLang="en-US" sz="2800" b="1" dirty="0" smtClean="0">
                <a:solidFill>
                  <a:schemeClr val="tx1"/>
                </a:solidFill>
                <a:latin typeface="HGP明朝E" panose="02020900000000000000" pitchFamily="18" charset="-128"/>
                <a:ea typeface="HGP明朝E" panose="02020900000000000000" pitchFamily="18" charset="-128"/>
              </a:rPr>
              <a:t>国宝</a:t>
            </a:r>
            <a:r>
              <a:rPr lang="en-US" altLang="ja-JP" sz="2800" b="1" dirty="0" smtClean="0">
                <a:solidFill>
                  <a:schemeClr val="tx1"/>
                </a:solidFill>
                <a:latin typeface="HGP明朝E" panose="02020900000000000000" pitchFamily="18" charset="-128"/>
                <a:ea typeface="HGP明朝E" panose="02020900000000000000" pitchFamily="18" charset="-128"/>
              </a:rPr>
              <a:t>『</a:t>
            </a:r>
            <a:r>
              <a:rPr lang="ja-JP" altLang="ja-JP" sz="2800" b="1" dirty="0" smtClean="0">
                <a:solidFill>
                  <a:schemeClr val="tx1"/>
                </a:solidFill>
                <a:latin typeface="HGP明朝E" panose="02020900000000000000" pitchFamily="18" charset="-128"/>
                <a:ea typeface="HGP明朝E" panose="02020900000000000000" pitchFamily="18" charset="-128"/>
              </a:rPr>
              <a:t>篆</a:t>
            </a:r>
            <a:r>
              <a:rPr lang="zh-CN" altLang="en-US" sz="2800" b="1" dirty="0" smtClean="0">
                <a:solidFill>
                  <a:schemeClr val="tx1"/>
                </a:solidFill>
                <a:latin typeface="HGP明朝E" panose="02020900000000000000" pitchFamily="18" charset="-128"/>
                <a:ea typeface="HGP明朝E" panose="02020900000000000000" pitchFamily="18" charset="-128"/>
              </a:rPr>
              <a:t>隸</a:t>
            </a:r>
            <a:r>
              <a:rPr lang="zh-CN" altLang="en-US" sz="2800" b="1" dirty="0">
                <a:solidFill>
                  <a:schemeClr val="tx1"/>
                </a:solidFill>
                <a:latin typeface="HGP明朝E" panose="02020900000000000000" pitchFamily="18" charset="-128"/>
                <a:ea typeface="HGP明朝E" panose="02020900000000000000" pitchFamily="18" charset="-128"/>
              </a:rPr>
              <a:t>萬</a:t>
            </a:r>
            <a:r>
              <a:rPr lang="ja-JP" altLang="ja-JP" sz="2800" b="1" dirty="0" smtClean="0">
                <a:solidFill>
                  <a:schemeClr val="tx1"/>
                </a:solidFill>
                <a:latin typeface="HGP明朝E" panose="02020900000000000000" pitchFamily="18" charset="-128"/>
                <a:ea typeface="HGP明朝E" panose="02020900000000000000" pitchFamily="18" charset="-128"/>
              </a:rPr>
              <a:t>象名</a:t>
            </a:r>
            <a:r>
              <a:rPr lang="zh-CN" altLang="en-US" sz="2800" b="1" dirty="0" smtClean="0">
                <a:solidFill>
                  <a:schemeClr val="tx1"/>
                </a:solidFill>
                <a:latin typeface="HGP明朝E" panose="02020900000000000000" pitchFamily="18" charset="-128"/>
                <a:ea typeface="HGP明朝E" panose="02020900000000000000" pitchFamily="18" charset="-128"/>
              </a:rPr>
              <a:t>義</a:t>
            </a:r>
            <a:r>
              <a:rPr lang="en-US" altLang="ja-JP" sz="2800" b="1" dirty="0">
                <a:solidFill>
                  <a:schemeClr val="tx1"/>
                </a:solidFill>
                <a:latin typeface="HGP明朝E" panose="02020900000000000000" pitchFamily="18" charset="-128"/>
                <a:ea typeface="HGP明朝E" panose="02020900000000000000" pitchFamily="18" charset="-128"/>
              </a:rPr>
              <a:t>』</a:t>
            </a:r>
            <a:r>
              <a:rPr lang="ja-JP" altLang="ja-JP" sz="2800" b="1" dirty="0" smtClean="0">
                <a:solidFill>
                  <a:schemeClr val="tx1"/>
                </a:solidFill>
                <a:latin typeface="HGP明朝E" panose="02020900000000000000" pitchFamily="18" charset="-128"/>
                <a:ea typeface="HGP明朝E" panose="02020900000000000000" pitchFamily="18" charset="-128"/>
              </a:rPr>
              <a:t>三十卷</a:t>
            </a:r>
            <a:r>
              <a:rPr lang="ja-JP" altLang="en-US" sz="2800" b="1" dirty="0" smtClean="0">
                <a:solidFill>
                  <a:schemeClr val="tx1"/>
                </a:solidFill>
                <a:latin typeface="HGP明朝E" panose="02020900000000000000" pitchFamily="18" charset="-128"/>
                <a:ea typeface="HGP明朝E" panose="02020900000000000000" pitchFamily="18" charset="-128"/>
              </a:rPr>
              <a:t>、</a:t>
            </a:r>
            <a:r>
              <a:rPr lang="en-US" altLang="ja-JP" sz="2800" b="1" dirty="0" smtClean="0">
                <a:solidFill>
                  <a:schemeClr val="tx1"/>
                </a:solidFill>
                <a:latin typeface="HGP明朝E" panose="02020900000000000000" pitchFamily="18" charset="-128"/>
                <a:ea typeface="HGP明朝E" panose="02020900000000000000" pitchFamily="18" charset="-128"/>
              </a:rPr>
              <a:t>1926</a:t>
            </a:r>
            <a:r>
              <a:rPr lang="zh-CN" altLang="en-US" sz="2800" b="1" dirty="0">
                <a:solidFill>
                  <a:schemeClr val="tx1"/>
                </a:solidFill>
                <a:latin typeface="HGP明朝E" panose="02020900000000000000" pitchFamily="18" charset="-128"/>
                <a:ea typeface="HGP明朝E" panose="02020900000000000000" pitchFamily="18" charset="-128"/>
              </a:rPr>
              <a:t>年</a:t>
            </a:r>
            <a:r>
              <a:rPr lang="zh-CN" altLang="ja-JP" sz="2800" b="1" dirty="0" smtClean="0">
                <a:solidFill>
                  <a:schemeClr val="tx1"/>
                </a:solidFill>
                <a:latin typeface="HGP明朝E" panose="02020900000000000000" pitchFamily="18" charset="-128"/>
                <a:ea typeface="HGP明朝E" panose="02020900000000000000" pitchFamily="18" charset="-128"/>
              </a:rPr>
              <a:t>崇</a:t>
            </a:r>
            <a:r>
              <a:rPr lang="zh-CN" altLang="ja-JP" sz="2800" b="1" dirty="0">
                <a:solidFill>
                  <a:schemeClr val="tx1"/>
                </a:solidFill>
                <a:latin typeface="HGP明朝E" panose="02020900000000000000" pitchFamily="18" charset="-128"/>
                <a:ea typeface="HGP明朝E" panose="02020900000000000000" pitchFamily="18" charset="-128"/>
              </a:rPr>
              <a:t>文院</a:t>
            </a:r>
            <a:r>
              <a:rPr lang="zh-CN" altLang="ja-JP" sz="2800" b="1" dirty="0" smtClean="0">
                <a:solidFill>
                  <a:schemeClr val="tx1"/>
                </a:solidFill>
                <a:latin typeface="HGP明朝E" panose="02020900000000000000" pitchFamily="18" charset="-128"/>
                <a:ea typeface="HGP明朝E" panose="02020900000000000000" pitchFamily="18" charset="-128"/>
              </a:rPr>
              <a:t>影印</a:t>
            </a:r>
            <a:r>
              <a:rPr lang="zh-CN" altLang="en-US" sz="2800" b="1" dirty="0" smtClean="0">
                <a:solidFill>
                  <a:schemeClr val="tx1"/>
                </a:solidFill>
                <a:latin typeface="HGP明朝E" panose="02020900000000000000" pitchFamily="18" charset="-128"/>
                <a:ea typeface="HGP明朝E" panose="02020900000000000000" pitchFamily="18" charset="-128"/>
              </a:rPr>
              <a:t>京都</a:t>
            </a:r>
            <a:r>
              <a:rPr lang="zh-CN" altLang="ja-JP" sz="2800" b="1" dirty="0" smtClean="0">
                <a:solidFill>
                  <a:schemeClr val="tx1"/>
                </a:solidFill>
                <a:latin typeface="HGP明朝E" panose="02020900000000000000" pitchFamily="18" charset="-128"/>
                <a:ea typeface="HGP明朝E" panose="02020900000000000000" pitchFamily="18" charset="-128"/>
              </a:rPr>
              <a:t>高山寺藏平安</a:t>
            </a:r>
            <a:r>
              <a:rPr lang="ja-JP" altLang="en-US" sz="2800" b="1" dirty="0" smtClean="0">
                <a:solidFill>
                  <a:schemeClr val="tx1"/>
                </a:solidFill>
                <a:latin typeface="HGP明朝E" panose="02020900000000000000" pitchFamily="18" charset="-128"/>
                <a:ea typeface="HGP明朝E" panose="02020900000000000000" pitchFamily="18" charset="-128"/>
              </a:rPr>
              <a:t>時</a:t>
            </a:r>
            <a:r>
              <a:rPr lang="zh-CN" altLang="ja-JP" sz="2800" b="1" dirty="0" smtClean="0">
                <a:solidFill>
                  <a:schemeClr val="tx1"/>
                </a:solidFill>
                <a:latin typeface="HGP明朝E" panose="02020900000000000000" pitchFamily="18" charset="-128"/>
                <a:ea typeface="HGP明朝E" panose="02020900000000000000" pitchFamily="18" charset="-128"/>
              </a:rPr>
              <a:t>代永久</a:t>
            </a:r>
            <a:r>
              <a:rPr lang="zh-CN" altLang="ja-JP" sz="2800" b="1" dirty="0">
                <a:solidFill>
                  <a:schemeClr val="tx1"/>
                </a:solidFill>
                <a:latin typeface="HGP明朝E" panose="02020900000000000000" pitchFamily="18" charset="-128"/>
                <a:ea typeface="HGP明朝E" panose="02020900000000000000" pitchFamily="18" charset="-128"/>
              </a:rPr>
              <a:t>二年（</a:t>
            </a:r>
            <a:r>
              <a:rPr lang="en-US" altLang="ja-JP" sz="2800" b="1" dirty="0">
                <a:solidFill>
                  <a:schemeClr val="tx1"/>
                </a:solidFill>
                <a:latin typeface="HGP明朝E" panose="02020900000000000000" pitchFamily="18" charset="-128"/>
                <a:ea typeface="HGP明朝E" panose="02020900000000000000" pitchFamily="18" charset="-128"/>
              </a:rPr>
              <a:t>1114</a:t>
            </a:r>
            <a:r>
              <a:rPr lang="zh-CN" altLang="ja-JP" sz="2800" b="1" dirty="0" smtClean="0">
                <a:solidFill>
                  <a:schemeClr val="tx1"/>
                </a:solidFill>
                <a:latin typeface="HGP明朝E" panose="02020900000000000000" pitchFamily="18" charset="-128"/>
                <a:ea typeface="HGP明朝E" panose="02020900000000000000" pitchFamily="18" charset="-128"/>
              </a:rPr>
              <a:t>）</a:t>
            </a:r>
            <a:r>
              <a:rPr lang="ja-JP" altLang="en-US" sz="2800" b="1" dirty="0" smtClean="0">
                <a:solidFill>
                  <a:schemeClr val="tx1"/>
                </a:solidFill>
                <a:latin typeface="HGP明朝E" panose="02020900000000000000" pitchFamily="18" charset="-128"/>
                <a:ea typeface="HGP明朝E" panose="02020900000000000000" pitchFamily="18" charset="-128"/>
              </a:rPr>
              <a:t>鈔本、</a:t>
            </a:r>
            <a:r>
              <a:rPr lang="zh-CN" altLang="ja-JP" sz="2800" b="1" dirty="0" smtClean="0">
                <a:solidFill>
                  <a:schemeClr val="tx1"/>
                </a:solidFill>
                <a:latin typeface="HGP明朝E" panose="02020900000000000000" pitchFamily="18" charset="-128"/>
                <a:ea typeface="HGP明朝E" panose="02020900000000000000" pitchFamily="18" charset="-128"/>
              </a:rPr>
              <a:t>十七册</a:t>
            </a:r>
            <a:r>
              <a:rPr lang="ja-JP" altLang="en-US" sz="2800" b="1" dirty="0" smtClean="0">
                <a:solidFill>
                  <a:schemeClr val="tx1"/>
                </a:solidFill>
                <a:latin typeface="HGP明朝E" panose="02020900000000000000" pitchFamily="18" charset="-128"/>
                <a:ea typeface="HGP明朝E" panose="02020900000000000000" pitchFamily="18" charset="-128"/>
              </a:rPr>
              <a:t>線</a:t>
            </a:r>
            <a:r>
              <a:rPr lang="zh-CN" altLang="ja-JP" sz="2800" b="1" dirty="0" smtClean="0">
                <a:solidFill>
                  <a:schemeClr val="tx1"/>
                </a:solidFill>
                <a:latin typeface="HGP明朝E" panose="02020900000000000000" pitchFamily="18" charset="-128"/>
                <a:ea typeface="HGP明朝E" panose="02020900000000000000" pitchFamily="18" charset="-128"/>
              </a:rPr>
              <a:t>装本</a:t>
            </a:r>
            <a:r>
              <a:rPr lang="ja-JP" altLang="en-US" sz="2800" b="1" dirty="0">
                <a:solidFill>
                  <a:schemeClr val="tx1"/>
                </a:solidFill>
                <a:latin typeface="HGP明朝E" panose="02020900000000000000" pitchFamily="18" charset="-128"/>
                <a:ea typeface="HGP明朝E" panose="02020900000000000000" pitchFamily="18" charset="-128"/>
              </a:rPr>
              <a:t>、</a:t>
            </a:r>
            <a:r>
              <a:rPr lang="zh-CN" altLang="ja-JP" sz="2800" b="1" dirty="0" smtClean="0">
                <a:solidFill>
                  <a:schemeClr val="tx1"/>
                </a:solidFill>
                <a:latin typeface="HGP明朝E" panose="02020900000000000000" pitchFamily="18" charset="-128"/>
                <a:ea typeface="HGP明朝E" panose="02020900000000000000" pitchFamily="18" charset="-128"/>
              </a:rPr>
              <a:t>山田孝雄解</a:t>
            </a:r>
            <a:r>
              <a:rPr lang="zh-CN" altLang="en-US" sz="2800" b="1" dirty="0" smtClean="0">
                <a:solidFill>
                  <a:schemeClr val="tx1"/>
                </a:solidFill>
                <a:latin typeface="HGP明朝E" panose="02020900000000000000" pitchFamily="18" charset="-128"/>
                <a:ea typeface="HGP明朝E" panose="02020900000000000000" pitchFamily="18" charset="-128"/>
              </a:rPr>
              <a:t>題</a:t>
            </a:r>
            <a:r>
              <a:rPr lang="zh-CN" altLang="ja-JP" sz="2800" b="1" dirty="0" smtClean="0">
                <a:solidFill>
                  <a:schemeClr val="tx1"/>
                </a:solidFill>
                <a:latin typeface="HGP明朝E" panose="02020900000000000000" pitchFamily="18" charset="-128"/>
                <a:ea typeface="HGP明朝E" panose="02020900000000000000" pitchFamily="18" charset="-128"/>
              </a:rPr>
              <a:t>。</a:t>
            </a:r>
            <a:endParaRPr kumimoji="1" lang="ja-JP" altLang="en-US" sz="2800" dirty="0">
              <a:solidFill>
                <a:schemeClr val="tx1"/>
              </a:solidFill>
              <a:latin typeface="HGP明朝E" panose="02020900000000000000" pitchFamily="18" charset="-128"/>
              <a:ea typeface="HGP明朝E" panose="02020900000000000000" pitchFamily="18"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2060146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b="1" dirty="0">
                <a:solidFill>
                  <a:schemeClr val="tx1"/>
                </a:solidFill>
                <a:latin typeface="HGP明朝E" panose="02020900000000000000" pitchFamily="18" charset="-128"/>
                <a:ea typeface="HGP明朝E" panose="02020900000000000000" pitchFamily="18" charset="-128"/>
              </a:rPr>
              <a:t>影印本</a:t>
            </a:r>
            <a:r>
              <a:rPr lang="en-US" altLang="ja-JP" sz="2800" b="1" dirty="0">
                <a:solidFill>
                  <a:schemeClr val="tx1"/>
                </a:solidFill>
                <a:latin typeface="HGP明朝E" panose="02020900000000000000" pitchFamily="18" charset="-128"/>
                <a:ea typeface="HGP明朝E" panose="02020900000000000000" pitchFamily="18" charset="-128"/>
              </a:rPr>
              <a:t>: 『</a:t>
            </a:r>
            <a:r>
              <a:rPr lang="zh-CN" altLang="ja-JP" sz="2800" b="1" dirty="0" smtClean="0">
                <a:solidFill>
                  <a:schemeClr val="tx1"/>
                </a:solidFill>
                <a:latin typeface="HGP明朝E" panose="02020900000000000000" pitchFamily="18" charset="-128"/>
                <a:ea typeface="HGP明朝E" panose="02020900000000000000" pitchFamily="18" charset="-128"/>
              </a:rPr>
              <a:t>弘法大</a:t>
            </a:r>
            <a:r>
              <a:rPr lang="zh-CN" altLang="en-US" sz="2800" b="1" dirty="0" smtClean="0">
                <a:solidFill>
                  <a:schemeClr val="tx1"/>
                </a:solidFill>
                <a:latin typeface="HGP明朝E" panose="02020900000000000000" pitchFamily="18" charset="-128"/>
                <a:ea typeface="HGP明朝E" panose="02020900000000000000" pitchFamily="18" charset="-128"/>
              </a:rPr>
              <a:t>師</a:t>
            </a:r>
            <a:r>
              <a:rPr lang="zh-CN" altLang="ja-JP" sz="2800" b="1" dirty="0" smtClean="0">
                <a:solidFill>
                  <a:schemeClr val="tx1"/>
                </a:solidFill>
                <a:latin typeface="HGP明朝E" panose="02020900000000000000" pitchFamily="18" charset="-128"/>
                <a:ea typeface="HGP明朝E" panose="02020900000000000000" pitchFamily="18" charset="-128"/>
              </a:rPr>
              <a:t>空海全集</a:t>
            </a:r>
            <a:r>
              <a:rPr lang="en-US" altLang="ja-JP" sz="2800" b="1" dirty="0" smtClean="0">
                <a:solidFill>
                  <a:schemeClr val="tx1"/>
                </a:solidFill>
                <a:latin typeface="HGP明朝E" panose="02020900000000000000" pitchFamily="18" charset="-128"/>
                <a:ea typeface="HGP明朝E" panose="02020900000000000000" pitchFamily="18" charset="-128"/>
              </a:rPr>
              <a:t>』</a:t>
            </a:r>
            <a:r>
              <a:rPr lang="zh-CN" altLang="ja-JP" sz="2800" b="1" dirty="0" smtClean="0">
                <a:solidFill>
                  <a:schemeClr val="tx1"/>
                </a:solidFill>
                <a:latin typeface="HGP明朝E" panose="02020900000000000000" pitchFamily="18" charset="-128"/>
                <a:ea typeface="HGP明朝E" panose="02020900000000000000" pitchFamily="18" charset="-128"/>
              </a:rPr>
              <a:t>第七卷所收</a:t>
            </a:r>
            <a:r>
              <a:rPr lang="en-US" altLang="ja-JP" sz="2800" b="1" dirty="0" smtClean="0">
                <a:solidFill>
                  <a:schemeClr val="tx1"/>
                </a:solidFill>
                <a:latin typeface="HGP明朝E" panose="02020900000000000000" pitchFamily="18" charset="-128"/>
                <a:ea typeface="HGP明朝E" panose="02020900000000000000" pitchFamily="18" charset="-128"/>
              </a:rPr>
              <a:t>『</a:t>
            </a:r>
            <a:r>
              <a:rPr lang="zh-CN" altLang="ja-JP" sz="2800" b="1" dirty="0" smtClean="0">
                <a:solidFill>
                  <a:schemeClr val="tx1"/>
                </a:solidFill>
                <a:latin typeface="HGP明朝E" panose="02020900000000000000" pitchFamily="18" charset="-128"/>
                <a:ea typeface="HGP明朝E" panose="02020900000000000000" pitchFamily="18" charset="-128"/>
              </a:rPr>
              <a:t>篆</a:t>
            </a:r>
            <a:r>
              <a:rPr lang="zh-CN" altLang="en-US" sz="2800" b="1" dirty="0" smtClean="0">
                <a:solidFill>
                  <a:schemeClr val="tx1"/>
                </a:solidFill>
                <a:latin typeface="HGP明朝E" panose="02020900000000000000" pitchFamily="18" charset="-128"/>
                <a:ea typeface="HGP明朝E" panose="02020900000000000000" pitchFamily="18" charset="-128"/>
              </a:rPr>
              <a:t>隸萬</a:t>
            </a:r>
            <a:r>
              <a:rPr lang="zh-CN" altLang="ja-JP" sz="2800" b="1" dirty="0" smtClean="0">
                <a:solidFill>
                  <a:schemeClr val="tx1"/>
                </a:solidFill>
                <a:latin typeface="HGP明朝E" panose="02020900000000000000" pitchFamily="18" charset="-128"/>
                <a:ea typeface="HGP明朝E" panose="02020900000000000000" pitchFamily="18" charset="-128"/>
              </a:rPr>
              <a:t>象名</a:t>
            </a:r>
            <a:r>
              <a:rPr lang="zh-CN" altLang="en-US" sz="2800" b="1" dirty="0" smtClean="0">
                <a:solidFill>
                  <a:schemeClr val="tx1"/>
                </a:solidFill>
                <a:latin typeface="HGP明朝E" panose="02020900000000000000" pitchFamily="18" charset="-128"/>
                <a:ea typeface="HGP明朝E" panose="02020900000000000000" pitchFamily="18" charset="-128"/>
              </a:rPr>
              <a:t>義</a:t>
            </a:r>
            <a:r>
              <a:rPr lang="en-US" altLang="ja-JP" sz="2800" b="1" dirty="0">
                <a:solidFill>
                  <a:schemeClr val="tx1"/>
                </a:solidFill>
                <a:latin typeface="HGP明朝E" panose="02020900000000000000" pitchFamily="18" charset="-128"/>
                <a:ea typeface="HGP明朝E" panose="02020900000000000000" pitchFamily="18" charset="-128"/>
              </a:rPr>
              <a:t>』</a:t>
            </a:r>
            <a:r>
              <a:rPr lang="zh-CN" altLang="ja-JP" sz="2800" b="1" dirty="0" smtClean="0">
                <a:solidFill>
                  <a:schemeClr val="tx1"/>
                </a:solidFill>
                <a:latin typeface="HGP明朝E" panose="02020900000000000000" pitchFamily="18" charset="-128"/>
                <a:ea typeface="HGP明朝E" panose="02020900000000000000" pitchFamily="18" charset="-128"/>
              </a:rPr>
              <a:t>三十卷</a:t>
            </a:r>
            <a:r>
              <a:rPr lang="ja-JP" altLang="en-US" sz="2800" b="1" dirty="0" err="1" smtClean="0">
                <a:solidFill>
                  <a:schemeClr val="tx1"/>
                </a:solidFill>
                <a:latin typeface="HGP明朝E" panose="02020900000000000000" pitchFamily="18" charset="-128"/>
                <a:ea typeface="HGP明朝E" panose="02020900000000000000" pitchFamily="18" charset="-128"/>
              </a:rPr>
              <a:t>、</a:t>
            </a:r>
            <a:r>
              <a:rPr lang="zh-CN" altLang="ja-JP" sz="2800" b="1" dirty="0" smtClean="0">
                <a:solidFill>
                  <a:schemeClr val="tx1"/>
                </a:solidFill>
                <a:latin typeface="HGP明朝E" panose="02020900000000000000" pitchFamily="18" charset="-128"/>
                <a:ea typeface="HGP明朝E" panose="02020900000000000000" pitchFamily="18" charset="-128"/>
              </a:rPr>
              <a:t>高山</a:t>
            </a:r>
            <a:r>
              <a:rPr lang="ja-JP" altLang="en-US" sz="2800" b="1" dirty="0" smtClean="0">
                <a:solidFill>
                  <a:schemeClr val="tx1"/>
                </a:solidFill>
                <a:latin typeface="HGP明朝E" panose="02020900000000000000" pitchFamily="18" charset="-128"/>
                <a:ea typeface="HGP明朝E" panose="02020900000000000000" pitchFamily="18" charset="-128"/>
              </a:rPr>
              <a:t>寺所蔵本の影印出版、</a:t>
            </a:r>
            <a:r>
              <a:rPr lang="en-US" altLang="ja-JP" sz="2800" b="1" dirty="0" smtClean="0">
                <a:solidFill>
                  <a:schemeClr val="tx1"/>
                </a:solidFill>
                <a:latin typeface="HGP明朝E" panose="02020900000000000000" pitchFamily="18" charset="-128"/>
                <a:ea typeface="HGP明朝E" panose="02020900000000000000" pitchFamily="18" charset="-128"/>
              </a:rPr>
              <a:t> </a:t>
            </a:r>
            <a:r>
              <a:rPr lang="en-US" altLang="ja-JP" sz="2800" b="1" dirty="0">
                <a:solidFill>
                  <a:schemeClr val="tx1"/>
                </a:solidFill>
                <a:latin typeface="HGP明朝E" panose="02020900000000000000" pitchFamily="18" charset="-128"/>
                <a:ea typeface="HGP明朝E" panose="02020900000000000000" pitchFamily="18" charset="-128"/>
              </a:rPr>
              <a:t>1984</a:t>
            </a:r>
            <a:r>
              <a:rPr lang="zh-CN" altLang="en-US" sz="2800" b="1" dirty="0">
                <a:solidFill>
                  <a:schemeClr val="tx1"/>
                </a:solidFill>
                <a:latin typeface="HGP明朝E" panose="02020900000000000000" pitchFamily="18" charset="-128"/>
                <a:ea typeface="HGP明朝E" panose="02020900000000000000" pitchFamily="18" charset="-128"/>
              </a:rPr>
              <a:t>年</a:t>
            </a:r>
            <a:r>
              <a:rPr lang="zh-CN" altLang="ja-JP" sz="2800" b="1" dirty="0" smtClean="0">
                <a:solidFill>
                  <a:schemeClr val="tx1"/>
                </a:solidFill>
                <a:latin typeface="HGP明朝E" panose="02020900000000000000" pitchFamily="18" charset="-128"/>
                <a:ea typeface="HGP明朝E" panose="02020900000000000000" pitchFamily="18" charset="-128"/>
              </a:rPr>
              <a:t>筑摩</a:t>
            </a:r>
            <a:r>
              <a:rPr lang="zh-CN" altLang="en-US" sz="2800" b="1" dirty="0" smtClean="0">
                <a:solidFill>
                  <a:schemeClr val="tx1"/>
                </a:solidFill>
                <a:latin typeface="HGP明朝E" panose="02020900000000000000" pitchFamily="18" charset="-128"/>
                <a:ea typeface="HGP明朝E" panose="02020900000000000000" pitchFamily="18" charset="-128"/>
              </a:rPr>
              <a:t>書</a:t>
            </a:r>
            <a:r>
              <a:rPr lang="zh-CN" altLang="ja-JP" sz="2800" b="1" dirty="0" smtClean="0">
                <a:solidFill>
                  <a:schemeClr val="tx1"/>
                </a:solidFill>
                <a:latin typeface="HGP明朝E" panose="02020900000000000000" pitchFamily="18" charset="-128"/>
                <a:ea typeface="HGP明朝E" panose="02020900000000000000" pitchFamily="18" charset="-128"/>
              </a:rPr>
              <a:t>房</a:t>
            </a:r>
            <a:r>
              <a:rPr lang="ja-JP" altLang="en-US" sz="2800" b="1" dirty="0" err="1" smtClean="0">
                <a:solidFill>
                  <a:schemeClr val="tx1"/>
                </a:solidFill>
                <a:latin typeface="HGP明朝E" panose="02020900000000000000" pitchFamily="18" charset="-128"/>
                <a:ea typeface="HGP明朝E" panose="02020900000000000000" pitchFamily="18" charset="-128"/>
              </a:rPr>
              <a:t>、</a:t>
            </a:r>
            <a:r>
              <a:rPr lang="ja-JP" altLang="en-US" sz="2800" b="1" dirty="0" smtClean="0">
                <a:solidFill>
                  <a:schemeClr val="tx1"/>
                </a:solidFill>
                <a:latin typeface="HGP明朝E" panose="02020900000000000000" pitchFamily="18" charset="-128"/>
                <a:ea typeface="HGP明朝E" panose="02020900000000000000" pitchFamily="18" charset="-128"/>
              </a:rPr>
              <a:t>築島</a:t>
            </a:r>
            <a:r>
              <a:rPr lang="zh-CN" altLang="ja-JP" sz="2800" b="1" dirty="0" smtClean="0">
                <a:solidFill>
                  <a:schemeClr val="tx1"/>
                </a:solidFill>
                <a:latin typeface="HGP明朝E" panose="02020900000000000000" pitchFamily="18" charset="-128"/>
                <a:ea typeface="HGP明朝E" panose="02020900000000000000" pitchFamily="18" charset="-128"/>
              </a:rPr>
              <a:t>裕解</a:t>
            </a:r>
            <a:r>
              <a:rPr lang="ja-JP" altLang="en-US" sz="2800" b="1" dirty="0" smtClean="0">
                <a:solidFill>
                  <a:schemeClr val="tx1"/>
                </a:solidFill>
                <a:latin typeface="HGP明朝E" panose="02020900000000000000" pitchFamily="18" charset="-128"/>
                <a:ea typeface="HGP明朝E" panose="02020900000000000000" pitchFamily="18" charset="-128"/>
              </a:rPr>
              <a:t>説、</a:t>
            </a:r>
            <a:r>
              <a:rPr lang="zh-CN" altLang="ja-JP" sz="2800" b="1" dirty="0">
                <a:solidFill>
                  <a:schemeClr val="tx1"/>
                </a:solidFill>
                <a:latin typeface="HGP明朝E" panose="02020900000000000000" pitchFamily="18" charset="-128"/>
                <a:ea typeface="HGP明朝E" panose="02020900000000000000" pitchFamily="18" charset="-128"/>
              </a:rPr>
              <a:t>精装本一册</a:t>
            </a:r>
            <a:r>
              <a:rPr lang="zh-CN" altLang="ja-JP" sz="2800" b="1" dirty="0" smtClean="0">
                <a:solidFill>
                  <a:schemeClr val="tx1"/>
                </a:solidFill>
                <a:latin typeface="HGP明朝E" panose="02020900000000000000" pitchFamily="18" charset="-128"/>
                <a:ea typeface="HGP明朝E" panose="02020900000000000000" pitchFamily="18" charset="-128"/>
              </a:rPr>
              <a:t>。</a:t>
            </a:r>
            <a:endParaRPr kumimoji="1" lang="ja-JP" altLang="en-US" sz="2800" dirty="0">
              <a:solidFill>
                <a:schemeClr val="tx1"/>
              </a:solidFill>
              <a:latin typeface="HGP明朝E" panose="02020900000000000000" pitchFamily="18" charset="-128"/>
              <a:ea typeface="HGP明朝E" panose="02020900000000000000" pitchFamily="18"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8080" y="2133600"/>
            <a:ext cx="5037666" cy="3917244"/>
          </a:xfrm>
        </p:spPr>
      </p:pic>
    </p:spTree>
    <p:extLst>
      <p:ext uri="{BB962C8B-B14F-4D97-AF65-F5344CB8AC3E}">
        <p14:creationId xmlns:p14="http://schemas.microsoft.com/office/powerpoint/2010/main" val="2689036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zh-CN" altLang="en-US" sz="2800" dirty="0" smtClean="0">
                <a:latin typeface="HGS明朝E" panose="02020900000000000000" pitchFamily="18" charset="-128"/>
                <a:ea typeface="HGS明朝E" panose="02020900000000000000" pitchFamily="18" charset="-128"/>
              </a:rPr>
              <a:t>篆隸萬象名義（空海）</a:t>
            </a:r>
            <a:endParaRPr kumimoji="1" lang="ja-JP" altLang="en-US" sz="2800" dirty="0">
              <a:latin typeface="HGS明朝E" panose="02020900000000000000" pitchFamily="18" charset="-128"/>
              <a:ea typeface="HGS明朝E" panose="02020900000000000000" pitchFamily="18" charset="-128"/>
            </a:endParaRPr>
          </a:p>
        </p:txBody>
      </p:sp>
      <p:sp>
        <p:nvSpPr>
          <p:cNvPr id="6" name="テキスト プレースホルダー 5"/>
          <p:cNvSpPr>
            <a:spLocks noGrp="1"/>
          </p:cNvSpPr>
          <p:nvPr>
            <p:ph type="body" sz="half" idx="2"/>
          </p:nvPr>
        </p:nvSpPr>
        <p:spPr/>
        <p:txBody>
          <a:bodyPr>
            <a:normAutofit/>
          </a:bodyPr>
          <a:lstStyle/>
          <a:p>
            <a:r>
              <a:rPr kumimoji="1" lang="zh-CN" altLang="en-US" sz="2400" dirty="0" smtClean="0">
                <a:latin typeface="HGP明朝E" panose="02020900000000000000" pitchFamily="18" charset="-128"/>
                <a:ea typeface="HGP明朝E" panose="02020900000000000000" pitchFamily="18" charset="-128"/>
              </a:rPr>
              <a:t>木部</a:t>
            </a:r>
            <a:endParaRPr kumimoji="1" lang="en-US" altLang="zh-CN" sz="2400" dirty="0" smtClean="0">
              <a:latin typeface="HGP明朝E" panose="02020900000000000000" pitchFamily="18" charset="-128"/>
              <a:ea typeface="HGP明朝E" panose="02020900000000000000" pitchFamily="18" charset="-128"/>
            </a:endParaRPr>
          </a:p>
          <a:p>
            <a:r>
              <a:rPr lang="zh-CN" altLang="en-US" sz="2400" dirty="0" smtClean="0">
                <a:latin typeface="HGP明朝E" panose="02020900000000000000" pitchFamily="18" charset="-128"/>
                <a:ea typeface="HGP明朝E" panose="02020900000000000000" pitchFamily="18" charset="-128"/>
              </a:rPr>
              <a:t>本：補袞反。杪，薄，四支，微，淺，垂，衰，隨，續。</a:t>
            </a:r>
            <a:endParaRPr kumimoji="1" lang="ja-JP" altLang="en-US" sz="2400" dirty="0">
              <a:latin typeface="HGP明朝E" panose="02020900000000000000" pitchFamily="18" charset="-128"/>
              <a:ea typeface="HGP明朝E" panose="02020900000000000000" pitchFamily="18" charset="-128"/>
            </a:endParaRPr>
          </a:p>
        </p:txBody>
      </p:sp>
      <p:pic>
        <p:nvPicPr>
          <p:cNvPr id="15" name="コンテンツ プレースホルダー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323013" y="1210469"/>
            <a:ext cx="5181600" cy="3886200"/>
          </a:xfrm>
        </p:spPr>
      </p:pic>
    </p:spTree>
    <p:extLst>
      <p:ext uri="{BB962C8B-B14F-4D97-AF65-F5344CB8AC3E}">
        <p14:creationId xmlns:p14="http://schemas.microsoft.com/office/powerpoint/2010/main" val="984261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1"/>
                </a:solidFill>
                <a:latin typeface="HGP明朝E" panose="02020900000000000000" pitchFamily="18" charset="-128"/>
                <a:ea typeface="HGP明朝E" panose="02020900000000000000" pitchFamily="18" charset="-128"/>
              </a:rPr>
              <a:t>三</a:t>
            </a:r>
            <a:r>
              <a:rPr lang="zh-CN" altLang="en-US" dirty="0" smtClean="0">
                <a:solidFill>
                  <a:schemeClr val="tx1"/>
                </a:solidFill>
                <a:latin typeface="HGP明朝E" panose="02020900000000000000" pitchFamily="18" charset="-128"/>
                <a:ea typeface="HGP明朝E" panose="02020900000000000000" pitchFamily="18" charset="-128"/>
              </a:rPr>
              <a:t>、日本</a:t>
            </a:r>
            <a:r>
              <a:rPr lang="ja-JP" altLang="en-US" dirty="0" smtClean="0">
                <a:solidFill>
                  <a:schemeClr val="tx1"/>
                </a:solidFill>
                <a:latin typeface="HGP明朝E" panose="02020900000000000000" pitchFamily="18" charset="-128"/>
                <a:ea typeface="HGP明朝E" panose="02020900000000000000" pitchFamily="18" charset="-128"/>
              </a:rPr>
              <a:t>の</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玉篇</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改編史</a:t>
            </a:r>
            <a:r>
              <a:rPr lang="ja-JP" altLang="en-US" dirty="0" smtClean="0">
                <a:solidFill>
                  <a:schemeClr val="tx1"/>
                </a:solidFill>
                <a:latin typeface="HGP明朝E" panose="02020900000000000000" pitchFamily="18" charset="-128"/>
                <a:ea typeface="HGP明朝E" panose="02020900000000000000" pitchFamily="18" charset="-128"/>
              </a:rPr>
              <a:t>（上）</a:t>
            </a:r>
            <a:r>
              <a:rPr lang="zh-CN" altLang="en-US" dirty="0" smtClean="0">
                <a:solidFill>
                  <a:schemeClr val="tx1"/>
                </a:solidFill>
                <a:latin typeface="HGP明朝E" panose="02020900000000000000" pitchFamily="18" charset="-128"/>
                <a:ea typeface="HGP明朝E" panose="02020900000000000000" pitchFamily="18" charset="-128"/>
              </a:rPr>
              <a:t>：</a:t>
            </a:r>
            <a:r>
              <a:rPr lang="ja-JP" altLang="en-US" dirty="0">
                <a:solidFill>
                  <a:schemeClr val="tx1"/>
                </a:solidFill>
                <a:latin typeface="HGP明朝E" panose="02020900000000000000" pitchFamily="18" charset="-128"/>
                <a:ea typeface="HGP明朝E" panose="02020900000000000000" pitchFamily="18" charset="-128"/>
              </a:rPr>
              <a:t>奈良・</a:t>
            </a:r>
            <a:r>
              <a:rPr lang="zh-CN" altLang="en-US" dirty="0" smtClean="0">
                <a:solidFill>
                  <a:schemeClr val="tx1"/>
                </a:solidFill>
                <a:latin typeface="HGP明朝E" panose="02020900000000000000" pitchFamily="18" charset="-128"/>
                <a:ea typeface="HGP明朝E" panose="02020900000000000000" pitchFamily="18" charset="-128"/>
              </a:rPr>
              <a:t>平安</a:t>
            </a:r>
            <a:r>
              <a:rPr lang="zh-CN" altLang="en-US" dirty="0">
                <a:solidFill>
                  <a:schemeClr val="tx1"/>
                </a:solidFill>
                <a:latin typeface="HGP明朝E" panose="02020900000000000000" pitchFamily="18" charset="-128"/>
                <a:ea typeface="HGP明朝E" panose="02020900000000000000" pitchFamily="18" charset="-128"/>
              </a:rPr>
              <a:t>時代</a:t>
            </a:r>
            <a:r>
              <a:rPr lang="zh-CN" altLang="en-US" dirty="0" smtClean="0">
                <a:solidFill>
                  <a:schemeClr val="tx1"/>
                </a:solidFill>
                <a:latin typeface="HGP明朝E" panose="02020900000000000000" pitchFamily="18" charset="-128"/>
                <a:ea typeface="HGP明朝E" panose="02020900000000000000" pitchFamily="18" charset="-128"/>
              </a:rPr>
              <a:t>（</a:t>
            </a:r>
            <a:r>
              <a:rPr lang="en-US" altLang="zh-CN" dirty="0">
                <a:solidFill>
                  <a:schemeClr val="tx1"/>
                </a:solidFill>
                <a:latin typeface="HGP明朝E" panose="02020900000000000000" pitchFamily="18" charset="-128"/>
                <a:ea typeface="HGP明朝E" panose="02020900000000000000" pitchFamily="18" charset="-128"/>
              </a:rPr>
              <a:t>4</a:t>
            </a:r>
            <a:r>
              <a:rPr lang="zh-CN" altLang="en-US" dirty="0" smtClean="0">
                <a:solidFill>
                  <a:schemeClr val="tx1"/>
                </a:solidFill>
                <a:latin typeface="HGP明朝E" panose="02020900000000000000" pitchFamily="18" charset="-128"/>
                <a:ea typeface="HGP明朝E" panose="02020900000000000000" pitchFamily="18" charset="-128"/>
              </a:rPr>
              <a:t>）</a:t>
            </a:r>
            <a:endParaRPr kumimoji="1" lang="ja-JP" altLang="en-US"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a:bodyPr>
          <a:lstStyle/>
          <a:p>
            <a:r>
              <a:rPr kumimoji="1" lang="zh-CN" altLang="en-US" sz="2400" b="1" dirty="0" smtClean="0">
                <a:solidFill>
                  <a:schemeClr val="tx1"/>
                </a:solidFill>
                <a:latin typeface="HGP明朝E" panose="02020900000000000000" pitchFamily="18" charset="-128"/>
                <a:ea typeface="HGP明朝E" panose="02020900000000000000" pitchFamily="18" charset="-128"/>
              </a:rPr>
              <a:t>日本現存</a:t>
            </a:r>
            <a:r>
              <a:rPr kumimoji="1" lang="ja-JP" altLang="en-US" sz="2400" b="1" dirty="0" smtClean="0">
                <a:solidFill>
                  <a:schemeClr val="tx1"/>
                </a:solidFill>
                <a:latin typeface="HGP明朝E" panose="02020900000000000000" pitchFamily="18" charset="-128"/>
                <a:ea typeface="HGP明朝E" panose="02020900000000000000" pitchFamily="18" charset="-128"/>
              </a:rPr>
              <a:t>の</a:t>
            </a:r>
            <a:r>
              <a:rPr kumimoji="1" lang="zh-CN" altLang="en-US" sz="2400" b="1" dirty="0" smtClean="0">
                <a:solidFill>
                  <a:schemeClr val="tx1"/>
                </a:solidFill>
                <a:latin typeface="HGP明朝E" panose="02020900000000000000" pitchFamily="18" charset="-128"/>
                <a:ea typeface="HGP明朝E" panose="02020900000000000000" pitchFamily="18" charset="-128"/>
              </a:rPr>
              <a:t>顧野王</a:t>
            </a:r>
            <a:r>
              <a:rPr lang="en-US" altLang="ja-JP" sz="2400" b="1" dirty="0">
                <a:solidFill>
                  <a:schemeClr val="tx1"/>
                </a:solidFill>
                <a:latin typeface="HGP明朝E" panose="02020900000000000000" pitchFamily="18" charset="-128"/>
                <a:ea typeface="HGP明朝E" panose="02020900000000000000" pitchFamily="18" charset="-128"/>
              </a:rPr>
              <a:t>『</a:t>
            </a:r>
            <a:r>
              <a:rPr kumimoji="1" lang="zh-CN" altLang="en-US"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原本は</a:t>
            </a:r>
            <a:r>
              <a:rPr lang="zh-CN" altLang="en-US" sz="2400" b="1" dirty="0" smtClean="0">
                <a:solidFill>
                  <a:schemeClr val="tx1"/>
                </a:solidFill>
                <a:latin typeface="HGP明朝E" panose="02020900000000000000" pitchFamily="18" charset="-128"/>
                <a:ea typeface="HGP明朝E" panose="02020900000000000000" pitchFamily="18" charset="-128"/>
              </a:rPr>
              <a:t>零</a:t>
            </a:r>
            <a:r>
              <a:rPr kumimoji="1" lang="zh-CN" altLang="en-US" sz="2400" b="1" dirty="0" smtClean="0">
                <a:solidFill>
                  <a:schemeClr val="tx1"/>
                </a:solidFill>
                <a:latin typeface="HGP明朝E" panose="02020900000000000000" pitchFamily="18" charset="-128"/>
                <a:ea typeface="HGP明朝E" panose="02020900000000000000" pitchFamily="18" charset="-128"/>
              </a:rPr>
              <a:t>卷</a:t>
            </a:r>
            <a:r>
              <a:rPr kumimoji="1" lang="en-US" altLang="zh-CN" sz="2400" b="1" dirty="0" smtClean="0">
                <a:solidFill>
                  <a:schemeClr val="tx1"/>
                </a:solidFill>
                <a:latin typeface="HGP明朝E" panose="02020900000000000000" pitchFamily="18" charset="-128"/>
                <a:ea typeface="HGP明朝E" panose="02020900000000000000" pitchFamily="18" charset="-128"/>
              </a:rPr>
              <a:t>11</a:t>
            </a:r>
            <a:r>
              <a:rPr lang="ja-JP" altLang="en-US" sz="2400" b="1" dirty="0" smtClean="0">
                <a:solidFill>
                  <a:schemeClr val="tx1"/>
                </a:solidFill>
                <a:latin typeface="HGP明朝E" panose="02020900000000000000" pitchFamily="18" charset="-128"/>
                <a:ea typeface="HGP明朝E" panose="02020900000000000000" pitchFamily="18" charset="-128"/>
              </a:rPr>
              <a:t>件、所</a:t>
            </a:r>
            <a:r>
              <a:rPr kumimoji="1" lang="zh-CN" altLang="en-US" sz="2400" b="1" dirty="0" smtClean="0">
                <a:solidFill>
                  <a:schemeClr val="tx1"/>
                </a:solidFill>
                <a:latin typeface="HGP明朝E" panose="02020900000000000000" pitchFamily="18" charset="-128"/>
                <a:ea typeface="HGP明朝E" panose="02020900000000000000" pitchFamily="18" charset="-128"/>
              </a:rPr>
              <a:t>藏</a:t>
            </a:r>
            <a:r>
              <a:rPr lang="ja-JP" altLang="en-US" sz="2400" b="1" dirty="0">
                <a:solidFill>
                  <a:schemeClr val="tx1"/>
                </a:solidFill>
                <a:latin typeface="HGP明朝E" panose="02020900000000000000" pitchFamily="18" charset="-128"/>
                <a:ea typeface="HGP明朝E" panose="02020900000000000000" pitchFamily="18" charset="-128"/>
              </a:rPr>
              <a:t>九</a:t>
            </a:r>
            <a:r>
              <a:rPr lang="ja-JP" altLang="en-US" sz="2400" b="1" dirty="0" smtClean="0">
                <a:solidFill>
                  <a:schemeClr val="tx1"/>
                </a:solidFill>
                <a:latin typeface="HGP明朝E" panose="02020900000000000000" pitchFamily="18" charset="-128"/>
                <a:ea typeface="HGP明朝E" panose="02020900000000000000" pitchFamily="18" charset="-128"/>
              </a:rPr>
              <a:t>か所</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全巻は９</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１９</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２２</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２７の四</a:t>
            </a:r>
            <a:r>
              <a:rPr lang="zh-CN" altLang="en-US" sz="2400" b="1" dirty="0" smtClean="0">
                <a:solidFill>
                  <a:schemeClr val="tx1"/>
                </a:solidFill>
                <a:latin typeface="HGP明朝E" panose="02020900000000000000" pitchFamily="18" charset="-128"/>
                <a:ea typeface="HGP明朝E" panose="02020900000000000000" pitchFamily="18" charset="-128"/>
              </a:rPr>
              <a:t>卷</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残</a:t>
            </a:r>
            <a:r>
              <a:rPr lang="zh-CN" altLang="en-US" sz="2400" b="1" dirty="0" smtClean="0">
                <a:solidFill>
                  <a:schemeClr val="tx1"/>
                </a:solidFill>
                <a:latin typeface="HGP明朝E" panose="02020900000000000000" pitchFamily="18" charset="-128"/>
                <a:ea typeface="HGP明朝E" panose="02020900000000000000" pitchFamily="18" charset="-128"/>
              </a:rPr>
              <a:t>卷</a:t>
            </a:r>
            <a:r>
              <a:rPr lang="ja-JP" altLang="en-US" sz="2400" b="1" dirty="0" smtClean="0">
                <a:solidFill>
                  <a:schemeClr val="tx1"/>
                </a:solidFill>
                <a:latin typeface="HGP明朝E" panose="02020900000000000000" pitchFamily="18" charset="-128"/>
                <a:ea typeface="HGP明朝E" panose="02020900000000000000" pitchFamily="18" charset="-128"/>
              </a:rPr>
              <a:t>は８</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１８</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２４の</a:t>
            </a:r>
            <a:r>
              <a:rPr lang="ja-JP" altLang="en-US" sz="2400" b="1" dirty="0">
                <a:solidFill>
                  <a:schemeClr val="tx1"/>
                </a:solidFill>
                <a:latin typeface="HGP明朝E" panose="02020900000000000000" pitchFamily="18" charset="-128"/>
                <a:ea typeface="HGP明朝E" panose="02020900000000000000" pitchFamily="18" charset="-128"/>
              </a:rPr>
              <a:t>三</a:t>
            </a:r>
            <a:r>
              <a:rPr lang="zh-CN" altLang="en-US" sz="2400" b="1" dirty="0" smtClean="0">
                <a:solidFill>
                  <a:schemeClr val="tx1"/>
                </a:solidFill>
                <a:latin typeface="HGP明朝E" panose="02020900000000000000" pitchFamily="18" charset="-128"/>
                <a:ea typeface="HGP明朝E" panose="02020900000000000000" pitchFamily="18" charset="-128"/>
              </a:rPr>
              <a:t>卷。</a:t>
            </a:r>
            <a:r>
              <a:rPr lang="ja-JP" altLang="en-US" sz="2400" b="1" dirty="0" smtClean="0">
                <a:solidFill>
                  <a:schemeClr val="tx1"/>
                </a:solidFill>
                <a:latin typeface="HGP明朝E" panose="02020900000000000000" pitchFamily="18" charset="-128"/>
                <a:ea typeface="HGP明朝E" panose="02020900000000000000" pitchFamily="18" charset="-128"/>
              </a:rPr>
              <a:t>全所</a:t>
            </a:r>
            <a:r>
              <a:rPr lang="zh-CN" altLang="en-US" sz="2400" b="1" dirty="0" smtClean="0">
                <a:solidFill>
                  <a:schemeClr val="tx1"/>
                </a:solidFill>
                <a:latin typeface="HGP明朝E" panose="02020900000000000000" pitchFamily="18" charset="-128"/>
                <a:ea typeface="HGP明朝E" panose="02020900000000000000" pitchFamily="18" charset="-128"/>
              </a:rPr>
              <a:t>收字</a:t>
            </a:r>
            <a:r>
              <a:rPr lang="ja-JP" altLang="en-US" sz="2400" b="1" dirty="0" smtClean="0">
                <a:solidFill>
                  <a:schemeClr val="tx1"/>
                </a:solidFill>
                <a:latin typeface="HGP明朝E" panose="02020900000000000000" pitchFamily="18" charset="-128"/>
                <a:ea typeface="HGP明朝E" panose="02020900000000000000" pitchFamily="18" charset="-128"/>
              </a:rPr>
              <a:t>頭２０７３個、総字数約</a:t>
            </a:r>
            <a:r>
              <a:rPr lang="en-US" altLang="ja-JP" sz="2400" b="1" dirty="0" smtClean="0">
                <a:solidFill>
                  <a:schemeClr val="tx1"/>
                </a:solidFill>
                <a:latin typeface="HGP明朝E" panose="02020900000000000000" pitchFamily="18" charset="-128"/>
                <a:ea typeface="HGP明朝E" panose="02020900000000000000" pitchFamily="18" charset="-128"/>
              </a:rPr>
              <a:t>13</a:t>
            </a:r>
            <a:r>
              <a:rPr lang="ja-JP" altLang="en-US" sz="2400" b="1" dirty="0" smtClean="0">
                <a:solidFill>
                  <a:schemeClr val="tx1"/>
                </a:solidFill>
                <a:latin typeface="HGP明朝E" panose="02020900000000000000" pitchFamily="18" charset="-128"/>
                <a:ea typeface="HGP明朝E" panose="02020900000000000000" pitchFamily="18" charset="-128"/>
              </a:rPr>
              <a:t>萬字、</a:t>
            </a:r>
            <a:r>
              <a:rPr lang="zh-CN" altLang="en-US" sz="2400" b="1" dirty="0" smtClean="0">
                <a:solidFill>
                  <a:schemeClr val="tx1"/>
                </a:solidFill>
                <a:latin typeface="HGP明朝E" panose="02020900000000000000" pitchFamily="18" charset="-128"/>
                <a:ea typeface="HGP明朝E" panose="02020900000000000000" pitchFamily="18" charset="-128"/>
              </a:rPr>
              <a:t>原</a:t>
            </a:r>
            <a:r>
              <a:rPr lang="ja-JP" altLang="en-US" sz="2400" b="1" dirty="0" smtClean="0">
                <a:solidFill>
                  <a:schemeClr val="tx1"/>
                </a:solidFill>
                <a:latin typeface="HGP明朝E" panose="02020900000000000000" pitchFamily="18" charset="-128"/>
                <a:ea typeface="HGP明朝E" panose="02020900000000000000" pitchFamily="18" charset="-128"/>
              </a:rPr>
              <a:t>本の</a:t>
            </a:r>
            <a:r>
              <a:rPr lang="zh-CN" altLang="en-US" sz="2400" b="1" dirty="0" smtClean="0">
                <a:solidFill>
                  <a:schemeClr val="tx1"/>
                </a:solidFill>
                <a:latin typeface="HGP明朝E" panose="02020900000000000000" pitchFamily="18" charset="-128"/>
                <a:ea typeface="HGP明朝E" panose="02020900000000000000" pitchFamily="18" charset="-128"/>
              </a:rPr>
              <a:t>約八分</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zh-CN" altLang="en-US" sz="2400" b="1" dirty="0" smtClean="0">
                <a:solidFill>
                  <a:schemeClr val="tx1"/>
                </a:solidFill>
                <a:latin typeface="HGP明朝E" panose="02020900000000000000" pitchFamily="18" charset="-128"/>
                <a:ea typeface="HGP明朝E" panose="02020900000000000000" pitchFamily="18" charset="-128"/>
              </a:rPr>
              <a:t>一。</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a:solidFill>
                  <a:schemeClr val="tx1"/>
                </a:solidFill>
                <a:latin typeface="HGP明朝E" panose="02020900000000000000" pitchFamily="18" charset="-128"/>
                <a:ea typeface="HGP明朝E" panose="02020900000000000000" pitchFamily="18" charset="-128"/>
              </a:rPr>
              <a:t>明治時代</a:t>
            </a:r>
            <a:r>
              <a:rPr lang="zh-CN" altLang="en-US" sz="2400" b="1" dirty="0" smtClean="0">
                <a:solidFill>
                  <a:schemeClr val="tx1"/>
                </a:solidFill>
                <a:latin typeface="HGP明朝E" panose="02020900000000000000" pitchFamily="18" charset="-128"/>
                <a:ea typeface="HGP明朝E" panose="02020900000000000000" pitchFamily="18" charset="-128"/>
              </a:rPr>
              <a:t>駐</a:t>
            </a:r>
            <a:r>
              <a:rPr lang="zh-CN" altLang="ja-JP" sz="2400" b="1" dirty="0" smtClean="0">
                <a:solidFill>
                  <a:schemeClr val="tx1"/>
                </a:solidFill>
                <a:latin typeface="HGP明朝E" panose="02020900000000000000" pitchFamily="18" charset="-128"/>
                <a:ea typeface="HGP明朝E" panose="02020900000000000000" pitchFamily="18" charset="-128"/>
              </a:rPr>
              <a:t>日公使黎庶昌</a:t>
            </a:r>
            <a:r>
              <a:rPr lang="ja-JP" altLang="en-US" sz="2400" b="1" dirty="0" smtClean="0">
                <a:solidFill>
                  <a:schemeClr val="tx1"/>
                </a:solidFill>
                <a:latin typeface="HGP明朝E" panose="02020900000000000000" pitchFamily="18" charset="-128"/>
                <a:ea typeface="HGP明朝E" panose="02020900000000000000" pitchFamily="18" charset="-128"/>
              </a:rPr>
              <a:t>は</a:t>
            </a:r>
            <a:r>
              <a:rPr lang="zh-CN" altLang="ja-JP" sz="2400" b="1" dirty="0" smtClean="0">
                <a:solidFill>
                  <a:schemeClr val="tx1"/>
                </a:solidFill>
                <a:latin typeface="HGP明朝E" panose="02020900000000000000" pitchFamily="18" charset="-128"/>
                <a:ea typeface="HGP明朝E" panose="02020900000000000000" pitchFamily="18" charset="-128"/>
              </a:rPr>
              <a:t>“予</a:t>
            </a:r>
            <a:r>
              <a:rPr lang="zh-CN" altLang="en-US" sz="2400" b="1" dirty="0" smtClean="0">
                <a:solidFill>
                  <a:schemeClr val="tx1"/>
                </a:solidFill>
                <a:latin typeface="HGP明朝E" panose="02020900000000000000" pitchFamily="18" charset="-128"/>
                <a:ea typeface="HGP明朝E" panose="02020900000000000000" pitchFamily="18" charset="-128"/>
              </a:rPr>
              <a:t>觀</a:t>
            </a:r>
            <a:r>
              <a:rPr lang="zh-CN" altLang="ja-JP" sz="2400" b="1" dirty="0" smtClean="0">
                <a:solidFill>
                  <a:schemeClr val="tx1"/>
                </a:solidFill>
                <a:latin typeface="HGP明朝E" panose="02020900000000000000" pitchFamily="18" charset="-128"/>
                <a:ea typeface="HGP明朝E" panose="02020900000000000000" pitchFamily="18" charset="-128"/>
              </a:rPr>
              <a:t>其注文翔</a:t>
            </a:r>
            <a:r>
              <a:rPr lang="zh-CN" altLang="en-US" sz="2400" b="1" dirty="0" smtClean="0">
                <a:solidFill>
                  <a:schemeClr val="tx1"/>
                </a:solidFill>
                <a:latin typeface="HGP明朝E" panose="02020900000000000000" pitchFamily="18" charset="-128"/>
                <a:ea typeface="HGP明朝E" panose="02020900000000000000" pitchFamily="18" charset="-128"/>
              </a:rPr>
              <a:t>實</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zh-CN" altLang="ja-JP" sz="2400" b="1" dirty="0">
                <a:solidFill>
                  <a:schemeClr val="tx1"/>
                </a:solidFill>
                <a:latin typeface="HGP明朝E" panose="02020900000000000000" pitchFamily="18" charset="-128"/>
                <a:ea typeface="HGP明朝E" panose="02020900000000000000" pitchFamily="18" charset="-128"/>
              </a:rPr>
              <a:t>内多‘野王案</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a:solidFill>
                  <a:schemeClr val="tx1"/>
                </a:solidFill>
                <a:latin typeface="HGP明朝E" panose="02020900000000000000" pitchFamily="18" charset="-128"/>
                <a:ea typeface="HGP明朝E" panose="02020900000000000000" pitchFamily="18" charset="-128"/>
              </a:rPr>
              <a:t>云云</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真</a:t>
            </a:r>
            <a:r>
              <a:rPr lang="zh-CN" altLang="en-US" sz="2400" b="1" dirty="0" smtClean="0">
                <a:solidFill>
                  <a:schemeClr val="tx1"/>
                </a:solidFill>
                <a:latin typeface="HGP明朝E" panose="02020900000000000000" pitchFamily="18" charset="-128"/>
                <a:ea typeface="HGP明朝E" panose="02020900000000000000" pitchFamily="18" charset="-128"/>
              </a:rPr>
              <a:t>迺顧</a:t>
            </a:r>
            <a:r>
              <a:rPr lang="zh-CN" altLang="ja-JP" sz="2400" b="1" dirty="0" smtClean="0">
                <a:solidFill>
                  <a:schemeClr val="tx1"/>
                </a:solidFill>
                <a:latin typeface="HGP明朝E" panose="02020900000000000000" pitchFamily="18" charset="-128"/>
                <a:ea typeface="HGP明朝E" panose="02020900000000000000" pitchFamily="18" charset="-128"/>
              </a:rPr>
              <a:t>氏原帙也</a:t>
            </a:r>
            <a:r>
              <a:rPr lang="zh-CN"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經</a:t>
            </a:r>
            <a:r>
              <a:rPr lang="ja-JP" altLang="ja-JP" sz="2400" b="1" dirty="0" smtClean="0">
                <a:solidFill>
                  <a:schemeClr val="tx1"/>
                </a:solidFill>
                <a:latin typeface="HGP明朝E" panose="02020900000000000000" pitchFamily="18" charset="-128"/>
                <a:ea typeface="HGP明朝E" panose="02020900000000000000" pitchFamily="18" charset="-128"/>
              </a:rPr>
              <a:t>籍</a:t>
            </a:r>
            <a:r>
              <a:rPr lang="zh-CN" altLang="en-US" sz="2400" b="1" dirty="0" smtClean="0">
                <a:solidFill>
                  <a:schemeClr val="tx1"/>
                </a:solidFill>
                <a:latin typeface="HGP明朝E" panose="02020900000000000000" pitchFamily="18" charset="-128"/>
                <a:ea typeface="HGP明朝E" panose="02020900000000000000" pitchFamily="18" charset="-128"/>
              </a:rPr>
              <a:t>訪</a:t>
            </a:r>
            <a:r>
              <a:rPr lang="ja-JP" altLang="ja-JP" sz="2400" b="1" dirty="0" smtClean="0">
                <a:solidFill>
                  <a:schemeClr val="tx1"/>
                </a:solidFill>
                <a:latin typeface="HGP明朝E" panose="02020900000000000000" pitchFamily="18" charset="-128"/>
                <a:ea typeface="HGP明朝E" panose="02020900000000000000" pitchFamily="18" charset="-128"/>
              </a:rPr>
              <a:t>古志・</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ja-JP" altLang="ja-JP" sz="2400" b="1" dirty="0" smtClean="0">
                <a:solidFill>
                  <a:schemeClr val="tx1"/>
                </a:solidFill>
                <a:latin typeface="HGP明朝E" panose="02020900000000000000" pitchFamily="18" charset="-128"/>
                <a:ea typeface="HGP明朝E" panose="02020900000000000000" pitchFamily="18" charset="-128"/>
              </a:rPr>
              <a:t>原本玉篇</a:t>
            </a:r>
            <a:r>
              <a:rPr lang="zh-CN" altLang="en-US" sz="2400" b="1" dirty="0" smtClean="0">
                <a:solidFill>
                  <a:schemeClr val="tx1"/>
                </a:solidFill>
                <a:latin typeface="HGP明朝E" panose="02020900000000000000" pitchFamily="18" charset="-128"/>
                <a:ea typeface="HGP明朝E" panose="02020900000000000000" pitchFamily="18" charset="-128"/>
              </a:rPr>
              <a:t>後</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と紹介し、</a:t>
            </a:r>
            <a:r>
              <a:rPr lang="zh-CN" altLang="en-US" sz="2400" b="1" dirty="0" smtClean="0">
                <a:solidFill>
                  <a:schemeClr val="tx1"/>
                </a:solidFill>
                <a:latin typeface="HGP明朝E" panose="02020900000000000000" pitchFamily="18" charset="-128"/>
                <a:ea typeface="HGP明朝E" panose="02020900000000000000" pitchFamily="18" charset="-128"/>
              </a:rPr>
              <a:t>駐</a:t>
            </a:r>
            <a:r>
              <a:rPr lang="zh-CN" altLang="ja-JP" sz="2400" b="1" dirty="0" smtClean="0">
                <a:solidFill>
                  <a:schemeClr val="tx1"/>
                </a:solidFill>
                <a:latin typeface="HGP明朝E" panose="02020900000000000000" pitchFamily="18" charset="-128"/>
                <a:ea typeface="HGP明朝E" panose="02020900000000000000" pitchFamily="18" charset="-128"/>
              </a:rPr>
              <a:t>日</a:t>
            </a:r>
            <a:r>
              <a:rPr lang="zh-CN" altLang="ja-JP" sz="2400" b="1" dirty="0">
                <a:solidFill>
                  <a:schemeClr val="tx1"/>
                </a:solidFill>
                <a:latin typeface="HGP明朝E" panose="02020900000000000000" pitchFamily="18" charset="-128"/>
                <a:ea typeface="HGP明朝E" panose="02020900000000000000" pitchFamily="18" charset="-128"/>
              </a:rPr>
              <a:t>公使</a:t>
            </a:r>
            <a:r>
              <a:rPr lang="ja-JP" altLang="en-US" sz="2400" dirty="0" smtClean="0">
                <a:solidFill>
                  <a:schemeClr val="tx1"/>
                </a:solidFill>
                <a:latin typeface="HGP明朝E" panose="02020900000000000000" pitchFamily="18" charset="-128"/>
                <a:ea typeface="HGP明朝E" panose="02020900000000000000" pitchFamily="18" charset="-128"/>
              </a:rPr>
              <a:t>何如璋の随員</a:t>
            </a:r>
            <a:r>
              <a:rPr lang="ja-JP" altLang="en-US" sz="2400" dirty="0">
                <a:solidFill>
                  <a:schemeClr val="tx1"/>
                </a:solidFill>
                <a:latin typeface="HGP明朝E" panose="02020900000000000000" pitchFamily="18" charset="-128"/>
                <a:ea typeface="HGP明朝E" panose="02020900000000000000" pitchFamily="18" charset="-128"/>
              </a:rPr>
              <a:t>である</a:t>
            </a:r>
            <a:r>
              <a:rPr lang="zh-CN" altLang="en-US" sz="2400" b="1" dirty="0" smtClean="0">
                <a:solidFill>
                  <a:schemeClr val="tx1"/>
                </a:solidFill>
                <a:latin typeface="HGP明朝E" panose="02020900000000000000" pitchFamily="18" charset="-128"/>
                <a:ea typeface="HGP明朝E" panose="02020900000000000000" pitchFamily="18" charset="-128"/>
              </a:rPr>
              <a:t>楊</a:t>
            </a:r>
            <a:r>
              <a:rPr lang="ja-JP" altLang="ja-JP" sz="2400" b="1" dirty="0" smtClean="0">
                <a:solidFill>
                  <a:schemeClr val="tx1"/>
                </a:solidFill>
                <a:latin typeface="HGP明朝E" panose="02020900000000000000" pitchFamily="18" charset="-128"/>
                <a:ea typeface="HGP明朝E" panose="02020900000000000000" pitchFamily="18" charset="-128"/>
              </a:rPr>
              <a:t>守敬</a:t>
            </a:r>
            <a:r>
              <a:rPr lang="ja-JP" altLang="en-US" sz="2400" b="1" dirty="0" smtClean="0">
                <a:solidFill>
                  <a:schemeClr val="tx1"/>
                </a:solidFill>
                <a:latin typeface="HGP明朝E" panose="02020900000000000000" pitchFamily="18" charset="-128"/>
                <a:ea typeface="HGP明朝E" panose="02020900000000000000" pitchFamily="18" charset="-128"/>
              </a:rPr>
              <a:t>は</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a:solidFill>
                  <a:schemeClr val="tx1"/>
                </a:solidFill>
                <a:latin typeface="HGP明朝E" panose="02020900000000000000" pitchFamily="18" charset="-128"/>
                <a:ea typeface="HGP明朝E" panose="02020900000000000000" pitchFamily="18" charset="-128"/>
              </a:rPr>
              <a:t>大抵</a:t>
            </a:r>
            <a:r>
              <a:rPr lang="ja-JP" altLang="ja-JP" sz="2400" b="1" dirty="0" smtClean="0">
                <a:solidFill>
                  <a:schemeClr val="tx1"/>
                </a:solidFill>
                <a:latin typeface="HGP明朝E" panose="02020900000000000000" pitchFamily="18" charset="-128"/>
                <a:ea typeface="HGP明朝E" panose="02020900000000000000" pitchFamily="18" charset="-128"/>
              </a:rPr>
              <a:t>不相先</a:t>
            </a:r>
            <a:r>
              <a:rPr lang="zh-CN" altLang="en-US" sz="2400" b="1" dirty="0" smtClean="0">
                <a:solidFill>
                  <a:schemeClr val="tx1"/>
                </a:solidFill>
                <a:latin typeface="HGP明朝E" panose="02020900000000000000" pitchFamily="18" charset="-128"/>
                <a:ea typeface="HGP明朝E" panose="02020900000000000000" pitchFamily="18" charset="-128"/>
              </a:rPr>
              <a:t>後，</a:t>
            </a:r>
            <a:r>
              <a:rPr lang="ja-JP" altLang="ja-JP" sz="2400" b="1" dirty="0" smtClean="0">
                <a:solidFill>
                  <a:schemeClr val="tx1"/>
                </a:solidFill>
                <a:latin typeface="HGP明朝E" panose="02020900000000000000" pitchFamily="18" charset="-128"/>
                <a:ea typeface="HGP明朝E" panose="02020900000000000000" pitchFamily="18" charset="-128"/>
              </a:rPr>
              <a:t>然</a:t>
            </a:r>
            <a:r>
              <a:rPr lang="ja-JP" altLang="ja-JP" sz="2400" b="1" dirty="0">
                <a:solidFill>
                  <a:schemeClr val="tx1"/>
                </a:solidFill>
                <a:latin typeface="HGP明朝E" panose="02020900000000000000" pitchFamily="18" charset="-128"/>
                <a:ea typeface="HGP明朝E" panose="02020900000000000000" pitchFamily="18" charset="-128"/>
              </a:rPr>
              <a:t>皆千年以上物也。”（《</a:t>
            </a:r>
            <a:r>
              <a:rPr lang="ja-JP" altLang="ja-JP" sz="2400" b="1" dirty="0" smtClean="0">
                <a:solidFill>
                  <a:schemeClr val="tx1"/>
                </a:solidFill>
                <a:latin typeface="HGP明朝E" panose="02020900000000000000" pitchFamily="18" charset="-128"/>
                <a:ea typeface="HGP明朝E" panose="02020900000000000000" pitchFamily="18" charset="-128"/>
              </a:rPr>
              <a:t>日本</a:t>
            </a:r>
            <a:r>
              <a:rPr lang="zh-CN" altLang="en-US" sz="2400" b="1" dirty="0" smtClean="0">
                <a:solidFill>
                  <a:schemeClr val="tx1"/>
                </a:solidFill>
                <a:latin typeface="HGP明朝E" panose="02020900000000000000" pitchFamily="18" charset="-128"/>
                <a:ea typeface="HGP明朝E" panose="02020900000000000000" pitchFamily="18" charset="-128"/>
              </a:rPr>
              <a:t>訪書</a:t>
            </a:r>
            <a:r>
              <a:rPr lang="ja-JP" altLang="ja-JP" sz="2400" b="1" dirty="0" smtClean="0">
                <a:solidFill>
                  <a:schemeClr val="tx1"/>
                </a:solidFill>
                <a:latin typeface="HGP明朝E" panose="02020900000000000000" pitchFamily="18" charset="-128"/>
                <a:ea typeface="HGP明朝E" panose="02020900000000000000" pitchFamily="18" charset="-128"/>
              </a:rPr>
              <a:t>志</a:t>
            </a:r>
            <a:r>
              <a:rPr lang="ja-JP"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玉篇</a:t>
            </a:r>
            <a:r>
              <a:rPr lang="zh-CN" altLang="en-US" sz="2400" b="1" dirty="0" smtClean="0">
                <a:solidFill>
                  <a:schemeClr val="tx1"/>
                </a:solidFill>
                <a:latin typeface="HGP明朝E" panose="02020900000000000000" pitchFamily="18" charset="-128"/>
                <a:ea typeface="HGP明朝E" panose="02020900000000000000" pitchFamily="18" charset="-128"/>
              </a:rPr>
              <a:t>殘</a:t>
            </a:r>
            <a:r>
              <a:rPr lang="ja-JP" altLang="ja-JP" sz="2400" b="1" dirty="0" smtClean="0">
                <a:solidFill>
                  <a:schemeClr val="tx1"/>
                </a:solidFill>
                <a:latin typeface="HGP明朝E" panose="02020900000000000000" pitchFamily="18" charset="-128"/>
                <a:ea typeface="HGP明朝E" panose="02020900000000000000" pitchFamily="18" charset="-128"/>
              </a:rPr>
              <a:t>本四卷</a:t>
            </a:r>
            <a:r>
              <a:rPr lang="ja-JP"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と評価した</a:t>
            </a:r>
            <a:r>
              <a:rPr lang="zh-CN" altLang="en-US"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玉篇零卷</a:t>
            </a:r>
            <a:r>
              <a:rPr lang="ja-JP" altLang="en-US" sz="2400" b="1" dirty="0" smtClean="0">
                <a:solidFill>
                  <a:schemeClr val="tx1"/>
                </a:solidFill>
                <a:latin typeface="HGP明朝E" panose="02020900000000000000" pitchFamily="18" charset="-128"/>
                <a:ea typeface="HGP明朝E" panose="02020900000000000000" pitchFamily="18" charset="-128"/>
              </a:rPr>
              <a:t>」は「国宝」に指定されている</a:t>
            </a:r>
            <a:r>
              <a:rPr lang="ja-JP" altLang="ja-JP"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endParaRPr lang="en-US" altLang="zh-CN" sz="2400" b="1" dirty="0" smtClean="0">
              <a:latin typeface="HGWT_CNKI" panose="02000500000000000000" pitchFamily="2" charset="-122"/>
              <a:ea typeface="HGWT_CNKI" panose="02000500000000000000" pitchFamily="2" charset="-122"/>
            </a:endParaRPr>
          </a:p>
        </p:txBody>
      </p:sp>
    </p:spTree>
    <p:extLst>
      <p:ext uri="{BB962C8B-B14F-4D97-AF65-F5344CB8AC3E}">
        <p14:creationId xmlns:p14="http://schemas.microsoft.com/office/powerpoint/2010/main" val="270294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latin typeface="HGP明朝E" panose="02020900000000000000" pitchFamily="18" charset="-128"/>
                <a:ea typeface="HGP明朝E" panose="02020900000000000000" pitchFamily="18" charset="-128"/>
              </a:rPr>
              <a:t>　　　</a:t>
            </a:r>
            <a:r>
              <a:rPr lang="en-US" altLang="ja-JP" sz="2800" dirty="0" smtClean="0">
                <a:solidFill>
                  <a:schemeClr val="tx1"/>
                </a:solidFill>
                <a:latin typeface="HGP明朝E" panose="02020900000000000000" pitchFamily="18" charset="-128"/>
                <a:ea typeface="HGP明朝E" panose="02020900000000000000" pitchFamily="18" charset="-128"/>
              </a:rPr>
              <a:t>『</a:t>
            </a:r>
            <a:r>
              <a:rPr lang="zh-CN" altLang="en-US" sz="2800" dirty="0" smtClean="0">
                <a:solidFill>
                  <a:schemeClr val="tx1"/>
                </a:solidFill>
                <a:latin typeface="HGP明朝E" panose="02020900000000000000" pitchFamily="18" charset="-128"/>
                <a:ea typeface="HGP明朝E" panose="02020900000000000000" pitchFamily="18" charset="-128"/>
              </a:rPr>
              <a:t>玉篇</a:t>
            </a:r>
            <a:r>
              <a:rPr lang="en-US" altLang="ja-JP" sz="2800" dirty="0">
                <a:solidFill>
                  <a:schemeClr val="tx1"/>
                </a:solidFill>
                <a:latin typeface="HGP明朝E" panose="02020900000000000000" pitchFamily="18" charset="-128"/>
                <a:ea typeface="HGP明朝E" panose="02020900000000000000" pitchFamily="18" charset="-128"/>
              </a:rPr>
              <a:t>』</a:t>
            </a:r>
            <a:r>
              <a:rPr lang="zh-CN" altLang="en-US" sz="2800" dirty="0" smtClean="0">
                <a:solidFill>
                  <a:schemeClr val="tx1"/>
                </a:solidFill>
                <a:latin typeface="HGP明朝E" panose="02020900000000000000" pitchFamily="18" charset="-128"/>
                <a:ea typeface="HGP明朝E" panose="02020900000000000000" pitchFamily="18" charset="-128"/>
              </a:rPr>
              <a:t>卷</a:t>
            </a:r>
            <a:r>
              <a:rPr lang="ja-JP" altLang="en-US" sz="2800" dirty="0">
                <a:solidFill>
                  <a:schemeClr val="tx1"/>
                </a:solidFill>
                <a:latin typeface="HGP明朝E" panose="02020900000000000000" pitchFamily="18" charset="-128"/>
                <a:ea typeface="HGP明朝E" panose="02020900000000000000" pitchFamily="18" charset="-128"/>
              </a:rPr>
              <a:t>九</a:t>
            </a:r>
            <a:r>
              <a:rPr lang="zh-CN" altLang="en-US" sz="2800" dirty="0" smtClean="0">
                <a:solidFill>
                  <a:schemeClr val="tx1"/>
                </a:solidFill>
                <a:latin typeface="HGP明朝E" panose="02020900000000000000" pitchFamily="18" charset="-128"/>
                <a:ea typeface="HGP明朝E" panose="02020900000000000000" pitchFamily="18" charset="-128"/>
              </a:rPr>
              <a:t>言部零卷</a:t>
            </a:r>
            <a:r>
              <a:rPr lang="ja-JP" altLang="en-US" sz="2800" dirty="0">
                <a:solidFill>
                  <a:schemeClr val="tx1"/>
                </a:solidFill>
                <a:latin typeface="HGP明朝E" panose="02020900000000000000" pitchFamily="18" charset="-128"/>
                <a:ea typeface="HGP明朝E" panose="02020900000000000000" pitchFamily="18" charset="-128"/>
              </a:rPr>
              <a:t>　</a:t>
            </a:r>
            <a:r>
              <a:rPr lang="ja-JP" altLang="en-US" sz="2800" dirty="0" smtClean="0">
                <a:solidFill>
                  <a:schemeClr val="tx1"/>
                </a:solidFill>
                <a:latin typeface="HGP明朝E" panose="02020900000000000000" pitchFamily="18" charset="-128"/>
                <a:ea typeface="HGP明朝E" panose="02020900000000000000" pitchFamily="18" charset="-128"/>
              </a:rPr>
              <a:t>早稲田</a:t>
            </a:r>
            <a:r>
              <a:rPr lang="zh-CN" altLang="en-US" sz="2800" dirty="0" smtClean="0">
                <a:solidFill>
                  <a:schemeClr val="tx1"/>
                </a:solidFill>
                <a:latin typeface="HGP明朝E" panose="02020900000000000000" pitchFamily="18" charset="-128"/>
                <a:ea typeface="HGP明朝E" panose="02020900000000000000" pitchFamily="18" charset="-128"/>
              </a:rPr>
              <a:t>大</a:t>
            </a:r>
            <a:r>
              <a:rPr lang="ja-JP" altLang="en-US" sz="2800" dirty="0" smtClean="0">
                <a:solidFill>
                  <a:schemeClr val="tx1"/>
                </a:solidFill>
                <a:latin typeface="HGP明朝E" panose="02020900000000000000" pitchFamily="18" charset="-128"/>
                <a:ea typeface="HGP明朝E" panose="02020900000000000000" pitchFamily="18" charset="-128"/>
              </a:rPr>
              <a:t>学図書館所蔵</a:t>
            </a:r>
            <a:endParaRPr kumimoji="1" lang="ja-JP" altLang="en-US" sz="2800" dirty="0">
              <a:solidFill>
                <a:schemeClr val="tx1"/>
              </a:solidFill>
              <a:latin typeface="HGP明朝E" panose="02020900000000000000" pitchFamily="18" charset="-128"/>
              <a:ea typeface="HGP明朝E" panose="02020900000000000000" pitchFamily="18"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4045665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latin typeface="HGP明朝E" panose="02020900000000000000" pitchFamily="18" charset="-128"/>
                <a:ea typeface="HGP明朝E" panose="02020900000000000000" pitchFamily="18" charset="-128"/>
              </a:rPr>
              <a:t>　　　　</a:t>
            </a:r>
            <a:r>
              <a:rPr lang="en-US" altLang="ja-JP" sz="2800" dirty="0" smtClean="0">
                <a:latin typeface="HGP明朝E" panose="02020900000000000000" pitchFamily="18" charset="-128"/>
                <a:ea typeface="HGP明朝E" panose="02020900000000000000" pitchFamily="18" charset="-128"/>
              </a:rPr>
              <a:t>『</a:t>
            </a:r>
            <a:r>
              <a:rPr lang="zh-CN" altLang="en-US" sz="2800" dirty="0" smtClean="0">
                <a:latin typeface="HGP明朝E" panose="02020900000000000000" pitchFamily="18" charset="-128"/>
                <a:ea typeface="HGP明朝E" panose="02020900000000000000" pitchFamily="18" charset="-128"/>
              </a:rPr>
              <a:t>玉篇</a:t>
            </a:r>
            <a:r>
              <a:rPr lang="en-US" altLang="ja-JP" sz="2800" dirty="0">
                <a:latin typeface="HGP明朝E" panose="02020900000000000000" pitchFamily="18" charset="-128"/>
                <a:ea typeface="HGP明朝E" panose="02020900000000000000" pitchFamily="18" charset="-128"/>
              </a:rPr>
              <a:t>』</a:t>
            </a:r>
            <a:r>
              <a:rPr lang="zh-CN" altLang="en-US" sz="2800" dirty="0" smtClean="0">
                <a:latin typeface="HGP明朝E" panose="02020900000000000000" pitchFamily="18" charset="-128"/>
                <a:ea typeface="HGP明朝E" panose="02020900000000000000" pitchFamily="18" charset="-128"/>
              </a:rPr>
              <a:t>卷</a:t>
            </a:r>
            <a:r>
              <a:rPr lang="ja-JP" altLang="en-US" sz="2800" dirty="0" smtClean="0">
                <a:latin typeface="HGP明朝E" panose="02020900000000000000" pitchFamily="18" charset="-128"/>
                <a:ea typeface="HGP明朝E" panose="02020900000000000000" pitchFamily="18" charset="-128"/>
              </a:rPr>
              <a:t>２７</a:t>
            </a:r>
            <a:r>
              <a:rPr lang="zh-CN" altLang="en-US" sz="2800" dirty="0" smtClean="0">
                <a:latin typeface="HGP明朝E" panose="02020900000000000000" pitchFamily="18" charset="-128"/>
                <a:ea typeface="HGP明朝E" panose="02020900000000000000" pitchFamily="18" charset="-128"/>
              </a:rPr>
              <a:t>糸部零卷</a:t>
            </a:r>
            <a:r>
              <a:rPr lang="ja-JP" altLang="en-US" sz="2800" dirty="0">
                <a:latin typeface="HGP明朝E" panose="02020900000000000000" pitchFamily="18" charset="-128"/>
                <a:ea typeface="HGP明朝E" panose="02020900000000000000" pitchFamily="18" charset="-128"/>
              </a:rPr>
              <a:t>　</a:t>
            </a:r>
            <a:r>
              <a:rPr lang="ja-JP" altLang="en-US" sz="2800" dirty="0" smtClean="0">
                <a:latin typeface="HGP明朝E" panose="02020900000000000000" pitchFamily="18" charset="-128"/>
                <a:ea typeface="HGP明朝E" panose="02020900000000000000" pitchFamily="18" charset="-128"/>
              </a:rPr>
              <a:t>　</a:t>
            </a:r>
            <a:r>
              <a:rPr lang="zh-CN" altLang="en-US" sz="2800" dirty="0" smtClean="0">
                <a:latin typeface="HGP明朝E" panose="02020900000000000000" pitchFamily="18" charset="-128"/>
                <a:ea typeface="HGP明朝E" panose="02020900000000000000" pitchFamily="18" charset="-128"/>
              </a:rPr>
              <a:t>京都高山寺</a:t>
            </a:r>
            <a:r>
              <a:rPr lang="ja-JP" altLang="en-US" sz="2800" dirty="0" smtClean="0">
                <a:latin typeface="HGP明朝E" panose="02020900000000000000" pitchFamily="18" charset="-128"/>
                <a:ea typeface="HGP明朝E" panose="02020900000000000000" pitchFamily="18" charset="-128"/>
              </a:rPr>
              <a:t>所</a:t>
            </a:r>
            <a:r>
              <a:rPr lang="ja-JP" altLang="en-US" sz="2800" dirty="0">
                <a:latin typeface="HGP明朝E" panose="02020900000000000000" pitchFamily="18" charset="-128"/>
                <a:ea typeface="HGP明朝E" panose="02020900000000000000" pitchFamily="18" charset="-128"/>
              </a:rPr>
              <a:t>蔵</a:t>
            </a:r>
            <a:endParaRPr kumimoji="1" lang="ja-JP" altLang="en-US" sz="2800" dirty="0">
              <a:latin typeface="HGP明朝E" panose="02020900000000000000" pitchFamily="18" charset="-128"/>
              <a:ea typeface="HGP明朝E" panose="02020900000000000000" pitchFamily="18" charset="-128"/>
            </a:endParaRPr>
          </a:p>
        </p:txBody>
      </p:sp>
      <p:pic>
        <p:nvPicPr>
          <p:cNvPr id="8" name="コンテンツ プレースホルダー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9733" y="2133600"/>
            <a:ext cx="8436334" cy="3778250"/>
          </a:xfrm>
        </p:spPr>
      </p:pic>
    </p:spTree>
    <p:extLst>
      <p:ext uri="{BB962C8B-B14F-4D97-AF65-F5344CB8AC3E}">
        <p14:creationId xmlns:p14="http://schemas.microsoft.com/office/powerpoint/2010/main" val="532161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latin typeface="HGP明朝E" panose="02020900000000000000" pitchFamily="18" charset="-128"/>
                <a:ea typeface="HGP明朝E" panose="02020900000000000000" pitchFamily="18" charset="-128"/>
              </a:rPr>
              <a:t>　</a:t>
            </a:r>
            <a:r>
              <a:rPr lang="ja-JP" altLang="en-US" sz="2800" dirty="0" smtClean="0">
                <a:solidFill>
                  <a:schemeClr val="tx1"/>
                </a:solidFill>
                <a:latin typeface="HGP明朝E" panose="02020900000000000000" pitchFamily="18" charset="-128"/>
                <a:ea typeface="HGP明朝E" panose="02020900000000000000" pitchFamily="18" charset="-128"/>
              </a:rPr>
              <a:t>　</a:t>
            </a:r>
            <a:r>
              <a:rPr lang="en-US" altLang="ja-JP" sz="2800" dirty="0" smtClean="0">
                <a:solidFill>
                  <a:schemeClr val="tx1"/>
                </a:solidFill>
                <a:latin typeface="HGP明朝E" panose="02020900000000000000" pitchFamily="18" charset="-128"/>
                <a:ea typeface="HGP明朝E" panose="02020900000000000000" pitchFamily="18" charset="-128"/>
              </a:rPr>
              <a:t>『</a:t>
            </a:r>
            <a:r>
              <a:rPr lang="zh-CN" altLang="en-US" sz="2800" dirty="0" smtClean="0">
                <a:solidFill>
                  <a:schemeClr val="tx1"/>
                </a:solidFill>
                <a:latin typeface="HGP明朝E" panose="02020900000000000000" pitchFamily="18" charset="-128"/>
                <a:ea typeface="HGP明朝E" panose="02020900000000000000" pitchFamily="18" charset="-128"/>
              </a:rPr>
              <a:t>玉篇</a:t>
            </a:r>
            <a:r>
              <a:rPr lang="en-US" altLang="ja-JP" sz="2800" dirty="0">
                <a:solidFill>
                  <a:schemeClr val="tx1"/>
                </a:solidFill>
                <a:latin typeface="HGP明朝E" panose="02020900000000000000" pitchFamily="18" charset="-128"/>
                <a:ea typeface="HGP明朝E" panose="02020900000000000000" pitchFamily="18" charset="-128"/>
              </a:rPr>
              <a:t>』</a:t>
            </a:r>
            <a:r>
              <a:rPr lang="zh-CN" altLang="en-US" sz="2800" dirty="0" smtClean="0">
                <a:solidFill>
                  <a:schemeClr val="tx1"/>
                </a:solidFill>
                <a:latin typeface="HGP明朝E" panose="02020900000000000000" pitchFamily="18" charset="-128"/>
                <a:ea typeface="HGP明朝E" panose="02020900000000000000" pitchFamily="18" charset="-128"/>
              </a:rPr>
              <a:t>卷</a:t>
            </a:r>
            <a:r>
              <a:rPr lang="ja-JP" altLang="en-US" sz="2800" dirty="0" smtClean="0">
                <a:solidFill>
                  <a:schemeClr val="tx1"/>
                </a:solidFill>
                <a:latin typeface="HGP明朝E" panose="02020900000000000000" pitchFamily="18" charset="-128"/>
                <a:ea typeface="HGP明朝E" panose="02020900000000000000" pitchFamily="18" charset="-128"/>
              </a:rPr>
              <a:t>２４</a:t>
            </a:r>
            <a:r>
              <a:rPr lang="zh-CN" altLang="en-US" sz="2800" dirty="0" smtClean="0">
                <a:solidFill>
                  <a:schemeClr val="tx1"/>
                </a:solidFill>
                <a:latin typeface="HGP明朝E" panose="02020900000000000000" pitchFamily="18" charset="-128"/>
                <a:ea typeface="HGP明朝E" panose="02020900000000000000" pitchFamily="18" charset="-128"/>
              </a:rPr>
              <a:t>魚部</a:t>
            </a:r>
            <a:r>
              <a:rPr lang="zh-CN" altLang="en-US" sz="2800" dirty="0">
                <a:solidFill>
                  <a:schemeClr val="tx1"/>
                </a:solidFill>
                <a:latin typeface="HGP明朝E" panose="02020900000000000000" pitchFamily="18" charset="-128"/>
                <a:ea typeface="HGP明朝E" panose="02020900000000000000" pitchFamily="18" charset="-128"/>
              </a:rPr>
              <a:t>（</a:t>
            </a:r>
            <a:r>
              <a:rPr lang="en-US" altLang="zh-CN" sz="2800" dirty="0" smtClean="0">
                <a:solidFill>
                  <a:schemeClr val="tx1"/>
                </a:solidFill>
                <a:latin typeface="HGP明朝E" panose="02020900000000000000" pitchFamily="18" charset="-128"/>
                <a:ea typeface="HGP明朝E" panose="02020900000000000000" pitchFamily="18" charset="-128"/>
              </a:rPr>
              <a:t>21</a:t>
            </a:r>
            <a:r>
              <a:rPr lang="zh-CN" altLang="en-US" sz="2800" dirty="0" smtClean="0">
                <a:solidFill>
                  <a:schemeClr val="tx1"/>
                </a:solidFill>
                <a:latin typeface="HGP明朝E" panose="02020900000000000000" pitchFamily="18" charset="-128"/>
                <a:ea typeface="HGP明朝E" panose="02020900000000000000" pitchFamily="18" charset="-128"/>
              </a:rPr>
              <a:t>字）零卷</a:t>
            </a:r>
            <a:r>
              <a:rPr lang="ja-JP" altLang="en-US" sz="2800" dirty="0">
                <a:solidFill>
                  <a:schemeClr val="tx1"/>
                </a:solidFill>
                <a:latin typeface="HGP明朝E" panose="02020900000000000000" pitchFamily="18" charset="-128"/>
                <a:ea typeface="HGP明朝E" panose="02020900000000000000" pitchFamily="18" charset="-128"/>
              </a:rPr>
              <a:t>　</a:t>
            </a:r>
            <a:r>
              <a:rPr lang="zh-CN" altLang="en-US" sz="2800" dirty="0" smtClean="0">
                <a:solidFill>
                  <a:schemeClr val="tx1"/>
                </a:solidFill>
                <a:latin typeface="HGP明朝E" panose="02020900000000000000" pitchFamily="18" charset="-128"/>
                <a:ea typeface="HGP明朝E" panose="02020900000000000000" pitchFamily="18" charset="-128"/>
              </a:rPr>
              <a:t>京都大福光寺</a:t>
            </a:r>
            <a:r>
              <a:rPr lang="ja-JP" altLang="en-US" sz="2800" dirty="0" smtClean="0">
                <a:solidFill>
                  <a:schemeClr val="tx1"/>
                </a:solidFill>
                <a:latin typeface="HGP明朝E" panose="02020900000000000000" pitchFamily="18" charset="-128"/>
                <a:ea typeface="HGP明朝E" panose="02020900000000000000" pitchFamily="18" charset="-128"/>
              </a:rPr>
              <a:t>所蔵</a:t>
            </a:r>
            <a:endParaRPr kumimoji="1" lang="ja-JP" altLang="en-US" sz="2800" dirty="0">
              <a:solidFill>
                <a:schemeClr val="tx1"/>
              </a:solidFill>
              <a:latin typeface="HGP明朝E" panose="02020900000000000000" pitchFamily="18" charset="-128"/>
              <a:ea typeface="HGP明朝E" panose="02020900000000000000" pitchFamily="18" charset="-128"/>
            </a:endParaRPr>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9356" y="2133600"/>
            <a:ext cx="6935113" cy="3778250"/>
          </a:xfrm>
        </p:spPr>
      </p:pic>
    </p:spTree>
    <p:extLst>
      <p:ext uri="{BB962C8B-B14F-4D97-AF65-F5344CB8AC3E}">
        <p14:creationId xmlns:p14="http://schemas.microsoft.com/office/powerpoint/2010/main" val="44805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CN" altLang="en-US" b="1" dirty="0" smtClean="0">
                <a:solidFill>
                  <a:schemeClr val="tx1"/>
                </a:solidFill>
                <a:latin typeface="HGP明朝E" panose="02020900000000000000" pitchFamily="18" charset="-128"/>
                <a:ea typeface="HGP明朝E" panose="02020900000000000000" pitchFamily="18" charset="-128"/>
              </a:rPr>
              <a:t>序</a:t>
            </a:r>
            <a:r>
              <a:rPr lang="ja-JP" altLang="en-US" b="1" dirty="0" smtClean="0">
                <a:solidFill>
                  <a:schemeClr val="tx1"/>
                </a:solidFill>
                <a:latin typeface="HGP明朝E" panose="02020900000000000000" pitchFamily="18" charset="-128"/>
                <a:ea typeface="HGP明朝E" panose="02020900000000000000" pitchFamily="18" charset="-128"/>
              </a:rPr>
              <a:t>説</a:t>
            </a:r>
            <a:r>
              <a:rPr lang="zh-CN" altLang="en-US" b="1" dirty="0" smtClean="0">
                <a:solidFill>
                  <a:schemeClr val="tx1"/>
                </a:solidFill>
                <a:latin typeface="HGP明朝E" panose="02020900000000000000" pitchFamily="18" charset="-128"/>
                <a:ea typeface="HGP明朝E" panose="02020900000000000000" pitchFamily="18" charset="-128"/>
              </a:rPr>
              <a:t>：</a:t>
            </a:r>
            <a:r>
              <a:rPr kumimoji="1" lang="zh-CN" altLang="en-US" b="1" dirty="0" smtClean="0">
                <a:solidFill>
                  <a:schemeClr val="tx1"/>
                </a:solidFill>
                <a:latin typeface="HGP明朝E" panose="02020900000000000000" pitchFamily="18" charset="-128"/>
                <a:ea typeface="HGP明朝E" panose="02020900000000000000" pitchFamily="18" charset="-128"/>
              </a:rPr>
              <a:t>顧野王</a:t>
            </a:r>
            <a:r>
              <a:rPr lang="en-US" altLang="ja-JP" b="1" dirty="0">
                <a:solidFill>
                  <a:schemeClr val="tx1"/>
                </a:solidFill>
                <a:latin typeface="HGP明朝E" panose="02020900000000000000" pitchFamily="18" charset="-128"/>
                <a:ea typeface="HGP明朝E" panose="02020900000000000000" pitchFamily="18" charset="-128"/>
              </a:rPr>
              <a:t>『</a:t>
            </a:r>
            <a:r>
              <a:rPr kumimoji="1" lang="zh-CN" altLang="en-US" b="1" dirty="0" smtClean="0">
                <a:solidFill>
                  <a:schemeClr val="tx1"/>
                </a:solidFill>
                <a:latin typeface="HGP明朝E" panose="02020900000000000000" pitchFamily="18" charset="-128"/>
                <a:ea typeface="HGP明朝E" panose="02020900000000000000" pitchFamily="18" charset="-128"/>
              </a:rPr>
              <a:t>玉篇</a:t>
            </a:r>
            <a:r>
              <a:rPr lang="en-US" altLang="ja-JP" b="1" dirty="0" smtClean="0">
                <a:solidFill>
                  <a:schemeClr val="tx1"/>
                </a:solidFill>
                <a:latin typeface="HGP明朝E" panose="02020900000000000000" pitchFamily="18" charset="-128"/>
                <a:ea typeface="HGP明朝E" panose="02020900000000000000" pitchFamily="18" charset="-128"/>
              </a:rPr>
              <a:t>』</a:t>
            </a:r>
            <a:r>
              <a:rPr kumimoji="1" lang="ja-JP" altLang="en-US" b="1" dirty="0" smtClean="0">
                <a:solidFill>
                  <a:schemeClr val="tx1"/>
                </a:solidFill>
                <a:latin typeface="HGP明朝E" panose="02020900000000000000" pitchFamily="18" charset="-128"/>
                <a:ea typeface="HGP明朝E" panose="02020900000000000000" pitchFamily="18" charset="-128"/>
              </a:rPr>
              <a:t>と</a:t>
            </a:r>
            <a:r>
              <a:rPr kumimoji="1" lang="zh-CN" altLang="en-US" b="1" dirty="0" smtClean="0">
                <a:solidFill>
                  <a:schemeClr val="tx1"/>
                </a:solidFill>
                <a:latin typeface="HGP明朝E" panose="02020900000000000000" pitchFamily="18" charset="-128"/>
                <a:ea typeface="HGP明朝E" panose="02020900000000000000" pitchFamily="18" charset="-128"/>
              </a:rPr>
              <a:t>中</a:t>
            </a:r>
            <a:r>
              <a:rPr kumimoji="1" lang="ja-JP" altLang="en-US" b="1" dirty="0" smtClean="0">
                <a:solidFill>
                  <a:schemeClr val="tx1"/>
                </a:solidFill>
                <a:latin typeface="HGP明朝E" panose="02020900000000000000" pitchFamily="18" charset="-128"/>
                <a:ea typeface="HGP明朝E" panose="02020900000000000000" pitchFamily="18" charset="-128"/>
              </a:rPr>
              <a:t>国での</a:t>
            </a:r>
            <a:r>
              <a:rPr kumimoji="1" lang="zh-CN" altLang="en-US" b="1" dirty="0" smtClean="0">
                <a:solidFill>
                  <a:schemeClr val="tx1"/>
                </a:solidFill>
                <a:latin typeface="HGP明朝E" panose="02020900000000000000" pitchFamily="18" charset="-128"/>
                <a:ea typeface="HGP明朝E" panose="02020900000000000000" pitchFamily="18" charset="-128"/>
              </a:rPr>
              <a:t>改編</a:t>
            </a:r>
            <a:r>
              <a:rPr kumimoji="1" lang="ja-JP" altLang="en-US" b="1" dirty="0" smtClean="0">
                <a:solidFill>
                  <a:schemeClr val="tx1"/>
                </a:solidFill>
                <a:latin typeface="HGP明朝E" panose="02020900000000000000" pitchFamily="18" charset="-128"/>
                <a:ea typeface="HGP明朝E" panose="02020900000000000000" pitchFamily="18" charset="-128"/>
              </a:rPr>
              <a:t>史</a:t>
            </a:r>
            <a:r>
              <a:rPr lang="zh-CN" altLang="en-US" b="1" dirty="0" smtClean="0">
                <a:solidFill>
                  <a:schemeClr val="tx1"/>
                </a:solidFill>
                <a:latin typeface="HGP明朝E" panose="02020900000000000000" pitchFamily="18" charset="-128"/>
                <a:ea typeface="HGP明朝E" panose="02020900000000000000" pitchFamily="18" charset="-128"/>
              </a:rPr>
              <a:t>（</a:t>
            </a:r>
            <a:r>
              <a:rPr lang="ja-JP" altLang="en-US" b="1" dirty="0" smtClean="0">
                <a:solidFill>
                  <a:schemeClr val="tx1"/>
                </a:solidFill>
                <a:latin typeface="HGP明朝E" panose="02020900000000000000" pitchFamily="18" charset="-128"/>
                <a:ea typeface="HGP明朝E" panose="02020900000000000000" pitchFamily="18" charset="-128"/>
              </a:rPr>
              <a:t>１</a:t>
            </a:r>
            <a:r>
              <a:rPr lang="zh-CN" altLang="en-US" b="1" dirty="0" smtClean="0">
                <a:solidFill>
                  <a:schemeClr val="tx1"/>
                </a:solidFill>
                <a:latin typeface="HGP明朝E" panose="02020900000000000000" pitchFamily="18" charset="-128"/>
                <a:ea typeface="HGP明朝E" panose="02020900000000000000" pitchFamily="18" charset="-128"/>
              </a:rPr>
              <a:t>）</a:t>
            </a:r>
            <a:endParaRPr kumimoji="1" lang="ja-JP" altLang="en-US" b="1"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lnSpcReduction="10000"/>
          </a:bodyPr>
          <a:lstStyle/>
          <a:p>
            <a:r>
              <a:rPr lang="ja-JP" altLang="en-US" sz="2000" b="1" dirty="0" smtClean="0">
                <a:solidFill>
                  <a:schemeClr val="tx1"/>
                </a:solidFill>
                <a:latin typeface="HGS明朝E" panose="02020900000000000000" pitchFamily="18" charset="-128"/>
                <a:ea typeface="HGS明朝E" panose="02020900000000000000" pitchFamily="18" charset="-128"/>
              </a:rPr>
              <a:t>中国</a:t>
            </a:r>
            <a:r>
              <a:rPr lang="zh-CN" altLang="ja-JP" sz="2000" b="1" dirty="0" smtClean="0">
                <a:solidFill>
                  <a:schemeClr val="tx1"/>
                </a:solidFill>
                <a:latin typeface="HGS明朝E" panose="02020900000000000000" pitchFamily="18" charset="-128"/>
                <a:ea typeface="HGS明朝E" panose="02020900000000000000" pitchFamily="18" charset="-128"/>
              </a:rPr>
              <a:t>南梁</a:t>
            </a:r>
            <a:r>
              <a:rPr lang="ja-JP" altLang="en-US" sz="2000" b="1" dirty="0" smtClean="0">
                <a:solidFill>
                  <a:schemeClr val="tx1"/>
                </a:solidFill>
                <a:latin typeface="HGS明朝E" panose="02020900000000000000" pitchFamily="18" charset="-128"/>
                <a:ea typeface="HGS明朝E" panose="02020900000000000000" pitchFamily="18" charset="-128"/>
              </a:rPr>
              <a:t>時代</a:t>
            </a:r>
            <a:r>
              <a:rPr lang="zh-CN" altLang="ja-JP" sz="2000" b="1" dirty="0" smtClean="0">
                <a:solidFill>
                  <a:schemeClr val="tx1"/>
                </a:solidFill>
                <a:latin typeface="HGS明朝E" panose="02020900000000000000" pitchFamily="18" charset="-128"/>
                <a:ea typeface="HGS明朝E" panose="02020900000000000000" pitchFamily="18" charset="-128"/>
              </a:rPr>
              <a:t>（</a:t>
            </a:r>
            <a:r>
              <a:rPr lang="en-US" altLang="ja-JP" sz="2000" b="1" dirty="0">
                <a:solidFill>
                  <a:schemeClr val="tx1"/>
                </a:solidFill>
                <a:latin typeface="HGS明朝E" panose="02020900000000000000" pitchFamily="18" charset="-128"/>
                <a:ea typeface="HGS明朝E" panose="02020900000000000000" pitchFamily="18" charset="-128"/>
              </a:rPr>
              <a:t>502--557</a:t>
            </a:r>
            <a:r>
              <a:rPr lang="zh-CN" altLang="ja-JP" sz="2000" b="1" dirty="0" smtClean="0">
                <a:solidFill>
                  <a:schemeClr val="tx1"/>
                </a:solidFill>
                <a:latin typeface="HGS明朝E" panose="02020900000000000000" pitchFamily="18" charset="-128"/>
                <a:ea typeface="HGS明朝E" panose="02020900000000000000" pitchFamily="18" charset="-128"/>
              </a:rPr>
              <a:t>）</a:t>
            </a:r>
            <a:r>
              <a:rPr lang="zh-CN" altLang="ja-JP" sz="2000" b="1" dirty="0">
                <a:solidFill>
                  <a:schemeClr val="tx1"/>
                </a:solidFill>
                <a:latin typeface="HGS明朝E" panose="02020900000000000000" pitchFamily="18" charset="-128"/>
                <a:ea typeface="HGS明朝E" panose="02020900000000000000" pitchFamily="18" charset="-128"/>
              </a:rPr>
              <a:t>大同九年（</a:t>
            </a:r>
            <a:r>
              <a:rPr lang="en-US" altLang="ja-JP" sz="2000" b="1" dirty="0">
                <a:solidFill>
                  <a:schemeClr val="tx1"/>
                </a:solidFill>
                <a:latin typeface="HGS明朝E" panose="02020900000000000000" pitchFamily="18" charset="-128"/>
                <a:ea typeface="HGS明朝E" panose="02020900000000000000" pitchFamily="18" charset="-128"/>
              </a:rPr>
              <a:t>543</a:t>
            </a:r>
            <a:r>
              <a:rPr lang="zh-CN" altLang="ja-JP" sz="2000" b="1" dirty="0">
                <a:solidFill>
                  <a:schemeClr val="tx1"/>
                </a:solidFill>
                <a:latin typeface="HGS明朝E" panose="02020900000000000000" pitchFamily="18" charset="-128"/>
                <a:ea typeface="HGS明朝E" panose="02020900000000000000" pitchFamily="18" charset="-128"/>
              </a:rPr>
              <a:t>）</a:t>
            </a:r>
            <a:r>
              <a:rPr lang="en-US" altLang="ja-JP" sz="2000" b="1" dirty="0" smtClean="0">
                <a:solidFill>
                  <a:schemeClr val="tx1"/>
                </a:solidFill>
                <a:latin typeface="HGS明朝E" panose="02020900000000000000" pitchFamily="18" charset="-128"/>
                <a:ea typeface="HGS明朝E" panose="02020900000000000000" pitchFamily="18" charset="-128"/>
              </a:rPr>
              <a:t>3</a:t>
            </a:r>
            <a:r>
              <a:rPr lang="zh-CN" altLang="ja-JP" sz="2000" b="1" dirty="0" smtClean="0">
                <a:solidFill>
                  <a:schemeClr val="tx1"/>
                </a:solidFill>
                <a:latin typeface="HGS明朝E" panose="02020900000000000000" pitchFamily="18" charset="-128"/>
                <a:ea typeface="HGS明朝E" panose="02020900000000000000" pitchFamily="18" charset="-128"/>
              </a:rPr>
              <a:t>月</a:t>
            </a:r>
            <a:r>
              <a:rPr lang="ja-JP" altLang="en-US" sz="2000" b="1" dirty="0" err="1" smtClean="0">
                <a:solidFill>
                  <a:schemeClr val="tx1"/>
                </a:solidFill>
                <a:latin typeface="HGS明朝E" panose="02020900000000000000" pitchFamily="18" charset="-128"/>
                <a:ea typeface="HGS明朝E" panose="02020900000000000000" pitchFamily="18" charset="-128"/>
              </a:rPr>
              <a:t>、</a:t>
            </a:r>
            <a:r>
              <a:rPr lang="zh-CN" altLang="ja-JP" sz="2000" b="1" dirty="0" smtClean="0">
                <a:solidFill>
                  <a:schemeClr val="tx1"/>
                </a:solidFill>
                <a:latin typeface="HGS明朝E" panose="02020900000000000000" pitchFamily="18" charset="-128"/>
                <a:ea typeface="HGS明朝E" panose="02020900000000000000" pitchFamily="18" charset="-128"/>
              </a:rPr>
              <a:t>太</a:t>
            </a:r>
            <a:r>
              <a:rPr lang="ja-JP" altLang="en-US" sz="2000" b="1" dirty="0">
                <a:solidFill>
                  <a:schemeClr val="tx1"/>
                </a:solidFill>
                <a:latin typeface="HGS明朝E" panose="02020900000000000000" pitchFamily="18" charset="-128"/>
                <a:ea typeface="HGS明朝E" panose="02020900000000000000" pitchFamily="18" charset="-128"/>
              </a:rPr>
              <a:t>学</a:t>
            </a:r>
            <a:r>
              <a:rPr lang="zh-CN" altLang="ja-JP" sz="2000" b="1" dirty="0" smtClean="0">
                <a:solidFill>
                  <a:schemeClr val="tx1"/>
                </a:solidFill>
                <a:latin typeface="HGS明朝E" panose="02020900000000000000" pitchFamily="18" charset="-128"/>
                <a:ea typeface="HGS明朝E" panose="02020900000000000000" pitchFamily="18" charset="-128"/>
              </a:rPr>
              <a:t>博士</a:t>
            </a:r>
            <a:r>
              <a:rPr lang="zh-CN" altLang="en-US" sz="2000" b="1" dirty="0" smtClean="0">
                <a:solidFill>
                  <a:schemeClr val="tx1"/>
                </a:solidFill>
                <a:latin typeface="HGS明朝E" panose="02020900000000000000" pitchFamily="18" charset="-128"/>
                <a:ea typeface="HGS明朝E" panose="02020900000000000000" pitchFamily="18" charset="-128"/>
              </a:rPr>
              <a:t>顧</a:t>
            </a:r>
            <a:r>
              <a:rPr lang="zh-CN" altLang="ja-JP" sz="2000" b="1" dirty="0">
                <a:solidFill>
                  <a:schemeClr val="tx1"/>
                </a:solidFill>
                <a:latin typeface="HGS明朝E" panose="02020900000000000000" pitchFamily="18" charset="-128"/>
                <a:ea typeface="HGS明朝E" panose="02020900000000000000" pitchFamily="18" charset="-128"/>
              </a:rPr>
              <a:t>野王（</a:t>
            </a:r>
            <a:r>
              <a:rPr lang="en-US" altLang="ja-JP" sz="2000" b="1" dirty="0">
                <a:solidFill>
                  <a:schemeClr val="tx1"/>
                </a:solidFill>
                <a:latin typeface="HGS明朝E" panose="02020900000000000000" pitchFamily="18" charset="-128"/>
                <a:ea typeface="HGS明朝E" panose="02020900000000000000" pitchFamily="18" charset="-128"/>
              </a:rPr>
              <a:t>519--581</a:t>
            </a:r>
            <a:r>
              <a:rPr lang="zh-CN" altLang="ja-JP"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a:solidFill>
                  <a:schemeClr val="tx1"/>
                </a:solidFill>
                <a:latin typeface="HGS明朝E" panose="02020900000000000000" pitchFamily="18" charset="-128"/>
                <a:ea typeface="HGS明朝E" panose="02020900000000000000" pitchFamily="18" charset="-128"/>
              </a:rPr>
              <a:t>は</a:t>
            </a:r>
            <a:r>
              <a:rPr lang="zh-CN" altLang="en-US" sz="2000" b="1" dirty="0" smtClean="0">
                <a:solidFill>
                  <a:schemeClr val="tx1"/>
                </a:solidFill>
                <a:latin typeface="HGS明朝E" panose="02020900000000000000" pitchFamily="18" charset="-128"/>
                <a:ea typeface="HGS明朝E" panose="02020900000000000000" pitchFamily="18" charset="-128"/>
              </a:rPr>
              <a:t>都</a:t>
            </a:r>
            <a:r>
              <a:rPr lang="ja-JP" altLang="en-US" sz="2000" b="1" dirty="0">
                <a:solidFill>
                  <a:schemeClr val="tx1"/>
                </a:solidFill>
                <a:latin typeface="HGS明朝E" panose="02020900000000000000" pitchFamily="18" charset="-128"/>
                <a:ea typeface="HGS明朝E" panose="02020900000000000000" pitchFamily="18" charset="-128"/>
              </a:rPr>
              <a:t>の</a:t>
            </a:r>
            <a:r>
              <a:rPr lang="zh-CN" altLang="ja-JP" sz="2000" b="1" dirty="0" smtClean="0">
                <a:solidFill>
                  <a:schemeClr val="tx1"/>
                </a:solidFill>
                <a:latin typeface="HGS明朝E" panose="02020900000000000000" pitchFamily="18" charset="-128"/>
                <a:ea typeface="HGS明朝E" panose="02020900000000000000" pitchFamily="18" charset="-128"/>
              </a:rPr>
              <a:t>建</a:t>
            </a:r>
            <a:r>
              <a:rPr lang="zh-CN" altLang="ja-JP" sz="2000" b="1" dirty="0">
                <a:solidFill>
                  <a:schemeClr val="tx1"/>
                </a:solidFill>
                <a:latin typeface="HGS明朝E" panose="02020900000000000000" pitchFamily="18" charset="-128"/>
                <a:ea typeface="HGS明朝E" panose="02020900000000000000" pitchFamily="18" charset="-128"/>
              </a:rPr>
              <a:t>康（</a:t>
            </a:r>
            <a:r>
              <a:rPr lang="zh-CN" altLang="ja-JP" sz="2000" b="1" dirty="0" smtClean="0">
                <a:solidFill>
                  <a:schemeClr val="tx1"/>
                </a:solidFill>
                <a:latin typeface="HGS明朝E" panose="02020900000000000000" pitchFamily="18" charset="-128"/>
                <a:ea typeface="HGS明朝E" panose="02020900000000000000" pitchFamily="18" charset="-128"/>
              </a:rPr>
              <a:t>今</a:t>
            </a:r>
            <a:r>
              <a:rPr lang="ja-JP" altLang="en-US" sz="2000" b="1" dirty="0" smtClean="0">
                <a:solidFill>
                  <a:schemeClr val="tx1"/>
                </a:solidFill>
                <a:latin typeface="HGS明朝E" panose="02020900000000000000" pitchFamily="18" charset="-128"/>
                <a:ea typeface="HGS明朝E" panose="02020900000000000000" pitchFamily="18" charset="-128"/>
              </a:rPr>
              <a:t>日の</a:t>
            </a:r>
            <a:r>
              <a:rPr lang="zh-CN" altLang="ja-JP" sz="2000" b="1" dirty="0" smtClean="0">
                <a:solidFill>
                  <a:schemeClr val="tx1"/>
                </a:solidFill>
                <a:latin typeface="HGS明朝E" panose="02020900000000000000" pitchFamily="18" charset="-128"/>
                <a:ea typeface="HGS明朝E" panose="02020900000000000000" pitchFamily="18" charset="-128"/>
              </a:rPr>
              <a:t>南京）</a:t>
            </a:r>
            <a:r>
              <a:rPr lang="ja-JP" altLang="en-US" sz="2000" b="1" dirty="0" smtClean="0">
                <a:solidFill>
                  <a:schemeClr val="tx1"/>
                </a:solidFill>
                <a:latin typeface="HGS明朝E" panose="02020900000000000000" pitchFamily="18" charset="-128"/>
                <a:ea typeface="HGS明朝E" panose="02020900000000000000" pitchFamily="18" charset="-128"/>
              </a:rPr>
              <a:t>で、完成した</a:t>
            </a:r>
            <a:r>
              <a:rPr lang="zh-CN" altLang="ja-JP" sz="2000" b="1" dirty="0" smtClean="0">
                <a:solidFill>
                  <a:schemeClr val="tx1"/>
                </a:solidFill>
                <a:latin typeface="HGS明朝E" panose="02020900000000000000" pitchFamily="18" charset="-128"/>
                <a:ea typeface="HGS明朝E" panose="02020900000000000000" pitchFamily="18" charset="-128"/>
              </a:rPr>
              <a:t>大型字</a:t>
            </a:r>
            <a:r>
              <a:rPr lang="ja-JP" altLang="en-US" sz="2000" b="1" dirty="0" smtClean="0">
                <a:solidFill>
                  <a:schemeClr val="tx1"/>
                </a:solidFill>
                <a:latin typeface="HGS明朝E" panose="02020900000000000000" pitchFamily="18" charset="-128"/>
                <a:ea typeface="HGS明朝E" panose="02020900000000000000" pitchFamily="18" charset="-128"/>
              </a:rPr>
              <a:t>書</a:t>
            </a:r>
            <a:r>
              <a:rPr lang="en-US" altLang="ja-JP" sz="2000" b="1" dirty="0">
                <a:solidFill>
                  <a:schemeClr val="tx1"/>
                </a:solidFill>
                <a:latin typeface="HGS明朝E" panose="02020900000000000000" pitchFamily="18" charset="-128"/>
                <a:ea typeface="HGS明朝E" panose="02020900000000000000" pitchFamily="18" charset="-128"/>
              </a:rPr>
              <a:t>『</a:t>
            </a:r>
            <a:r>
              <a:rPr lang="zh-CN" altLang="ja-JP" sz="2000" b="1" dirty="0" smtClean="0">
                <a:solidFill>
                  <a:schemeClr val="tx1"/>
                </a:solidFill>
                <a:latin typeface="HGS明朝E" panose="02020900000000000000" pitchFamily="18" charset="-128"/>
                <a:ea typeface="HGS明朝E" panose="02020900000000000000" pitchFamily="18" charset="-128"/>
              </a:rPr>
              <a:t>玉篇</a:t>
            </a:r>
            <a:r>
              <a:rPr lang="en-US" altLang="ja-JP" sz="2000" b="1" dirty="0">
                <a:solidFill>
                  <a:schemeClr val="tx1"/>
                </a:solidFill>
                <a:latin typeface="HGS明朝E" panose="02020900000000000000" pitchFamily="18" charset="-128"/>
                <a:ea typeface="HGS明朝E" panose="02020900000000000000" pitchFamily="18" charset="-128"/>
              </a:rPr>
              <a:t>』</a:t>
            </a:r>
            <a:r>
              <a:rPr lang="zh-CN" altLang="ja-JP" sz="2000" b="1" dirty="0" smtClean="0">
                <a:solidFill>
                  <a:schemeClr val="tx1"/>
                </a:solidFill>
                <a:latin typeface="HGS明朝E" panose="02020900000000000000" pitchFamily="18" charset="-128"/>
                <a:ea typeface="HGS明朝E" panose="02020900000000000000" pitchFamily="18" charset="-128"/>
              </a:rPr>
              <a:t>三十卷</a:t>
            </a:r>
            <a:r>
              <a:rPr lang="ja-JP" altLang="en-US" sz="2000" b="1" dirty="0" smtClean="0">
                <a:solidFill>
                  <a:schemeClr val="tx1"/>
                </a:solidFill>
                <a:latin typeface="HGS明朝E" panose="02020900000000000000" pitchFamily="18" charset="-128"/>
                <a:ea typeface="HGS明朝E" panose="02020900000000000000" pitchFamily="18" charset="-128"/>
              </a:rPr>
              <a:t>を</a:t>
            </a:r>
            <a:r>
              <a:rPr lang="zh-CN" altLang="ja-JP" sz="2000" b="1" dirty="0" smtClean="0">
                <a:solidFill>
                  <a:schemeClr val="tx1"/>
                </a:solidFill>
                <a:latin typeface="HGS明朝E" panose="02020900000000000000" pitchFamily="18" charset="-128"/>
                <a:ea typeface="HGS明朝E" panose="02020900000000000000" pitchFamily="18" charset="-128"/>
              </a:rPr>
              <a:t>梁武帝</a:t>
            </a:r>
            <a:r>
              <a:rPr lang="zh-CN" altLang="en-US" sz="2000" b="1" dirty="0" smtClean="0">
                <a:solidFill>
                  <a:schemeClr val="tx1"/>
                </a:solidFill>
                <a:latin typeface="HGS明朝E" panose="02020900000000000000" pitchFamily="18" charset="-128"/>
                <a:ea typeface="HGS明朝E" panose="02020900000000000000" pitchFamily="18" charset="-128"/>
              </a:rPr>
              <a:t>蕭</a:t>
            </a:r>
            <a:r>
              <a:rPr lang="zh-CN" altLang="ja-JP" sz="2000" b="1" dirty="0" smtClean="0">
                <a:solidFill>
                  <a:schemeClr val="tx1"/>
                </a:solidFill>
                <a:latin typeface="HGS明朝E" panose="02020900000000000000" pitchFamily="18" charset="-128"/>
                <a:ea typeface="HGS明朝E" panose="02020900000000000000" pitchFamily="18" charset="-128"/>
              </a:rPr>
              <a:t>衍</a:t>
            </a:r>
            <a:r>
              <a:rPr lang="ja-JP" altLang="en-US" sz="2000" b="1" dirty="0" smtClean="0">
                <a:solidFill>
                  <a:schemeClr val="tx1"/>
                </a:solidFill>
                <a:latin typeface="HGS明朝E" panose="02020900000000000000" pitchFamily="18" charset="-128"/>
                <a:ea typeface="HGS明朝E" panose="02020900000000000000" pitchFamily="18" charset="-128"/>
              </a:rPr>
              <a:t>に献上する</a:t>
            </a:r>
            <a:r>
              <a:rPr lang="zh-CN" altLang="ja-JP" sz="2000" b="1" dirty="0" smtClean="0">
                <a:solidFill>
                  <a:schemeClr val="tx1"/>
                </a:solidFill>
                <a:latin typeface="HGS明朝E" panose="02020900000000000000" pitchFamily="18" charset="-128"/>
                <a:ea typeface="HGS明朝E" panose="02020900000000000000" pitchFamily="18" charset="-128"/>
              </a:rPr>
              <a:t>。</a:t>
            </a:r>
            <a:endParaRPr lang="en-US" altLang="zh-CN" sz="2000" b="1" dirty="0" smtClean="0">
              <a:solidFill>
                <a:schemeClr val="tx1"/>
              </a:solidFill>
              <a:latin typeface="HGS明朝E" panose="02020900000000000000" pitchFamily="18" charset="-128"/>
              <a:ea typeface="HGS明朝E" panose="02020900000000000000" pitchFamily="18" charset="-128"/>
            </a:endParaRPr>
          </a:p>
          <a:p>
            <a:r>
              <a:rPr lang="en-US" altLang="ja-JP" sz="2000" b="1" dirty="0">
                <a:solidFill>
                  <a:schemeClr val="tx1"/>
                </a:solidFill>
                <a:latin typeface="HGS明朝E" panose="02020900000000000000" pitchFamily="18" charset="-128"/>
                <a:ea typeface="HGS明朝E" panose="02020900000000000000" pitchFamily="18" charset="-128"/>
              </a:rPr>
              <a:t>『</a:t>
            </a:r>
            <a:r>
              <a:rPr lang="zh-CN" altLang="ja-JP" sz="2000" b="1" dirty="0" smtClean="0">
                <a:solidFill>
                  <a:schemeClr val="tx1"/>
                </a:solidFill>
                <a:latin typeface="HGS明朝E" panose="02020900000000000000" pitchFamily="18" charset="-128"/>
                <a:ea typeface="HGS明朝E" panose="02020900000000000000" pitchFamily="18" charset="-128"/>
              </a:rPr>
              <a:t>玉篇</a:t>
            </a:r>
            <a:r>
              <a:rPr lang="en-US" altLang="ja-JP" sz="2000" b="1" dirty="0">
                <a:solidFill>
                  <a:schemeClr val="tx1"/>
                </a:solidFill>
                <a:latin typeface="HGS明朝E" panose="02020900000000000000" pitchFamily="18" charset="-128"/>
                <a:ea typeface="HGS明朝E" panose="02020900000000000000" pitchFamily="18" charset="-128"/>
              </a:rPr>
              <a:t>』</a:t>
            </a:r>
            <a:r>
              <a:rPr lang="ja-JP" altLang="en-US" sz="2000" b="1" dirty="0" err="1" smtClean="0">
                <a:solidFill>
                  <a:schemeClr val="tx1"/>
                </a:solidFill>
                <a:latin typeface="HGS明朝E" panose="02020900000000000000" pitchFamily="18" charset="-128"/>
                <a:ea typeface="HGS明朝E" panose="02020900000000000000" pitchFamily="18" charset="-128"/>
              </a:rPr>
              <a:t>は東漢時代許</a:t>
            </a:r>
            <a:r>
              <a:rPr lang="ja-JP" altLang="en-US" sz="2000" b="1" dirty="0" smtClean="0">
                <a:solidFill>
                  <a:schemeClr val="tx1"/>
                </a:solidFill>
                <a:latin typeface="HGS明朝E" panose="02020900000000000000" pitchFamily="18" charset="-128"/>
                <a:ea typeface="HGS明朝E" panose="02020900000000000000" pitchFamily="18" charset="-128"/>
              </a:rPr>
              <a:t>慎</a:t>
            </a:r>
            <a:r>
              <a:rPr lang="en-US" altLang="ja-JP"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説</a:t>
            </a:r>
            <a:r>
              <a:rPr lang="zh-CN" altLang="ja-JP" sz="2000" b="1" dirty="0" smtClean="0">
                <a:solidFill>
                  <a:schemeClr val="tx1"/>
                </a:solidFill>
                <a:latin typeface="HGS明朝E" panose="02020900000000000000" pitchFamily="18" charset="-128"/>
                <a:ea typeface="HGS明朝E" panose="02020900000000000000" pitchFamily="18" charset="-128"/>
              </a:rPr>
              <a:t>文</a:t>
            </a:r>
            <a:r>
              <a:rPr lang="zh-CN" altLang="ja-JP" sz="2000" b="1" dirty="0">
                <a:solidFill>
                  <a:schemeClr val="tx1"/>
                </a:solidFill>
                <a:latin typeface="HGS明朝E" panose="02020900000000000000" pitchFamily="18" charset="-128"/>
                <a:ea typeface="HGS明朝E" panose="02020900000000000000" pitchFamily="18" charset="-128"/>
              </a:rPr>
              <a:t>解</a:t>
            </a:r>
            <a:r>
              <a:rPr lang="zh-CN" altLang="ja-JP" sz="2000" b="1" dirty="0" smtClean="0">
                <a:solidFill>
                  <a:schemeClr val="tx1"/>
                </a:solidFill>
                <a:latin typeface="HGS明朝E" panose="02020900000000000000" pitchFamily="18" charset="-128"/>
                <a:ea typeface="HGS明朝E" panose="02020900000000000000" pitchFamily="18" charset="-128"/>
              </a:rPr>
              <a:t>字</a:t>
            </a:r>
            <a:r>
              <a:rPr lang="en-US" altLang="ja-JP" sz="2000" b="1" dirty="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a:t>
            </a:r>
            <a:r>
              <a:rPr lang="en-US" altLang="ja-JP" sz="2000" b="1" dirty="0" smtClean="0">
                <a:solidFill>
                  <a:schemeClr val="tx1"/>
                </a:solidFill>
                <a:latin typeface="HGS明朝E" panose="02020900000000000000" pitchFamily="18" charset="-128"/>
                <a:ea typeface="HGS明朝E" panose="02020900000000000000" pitchFamily="18" charset="-128"/>
              </a:rPr>
              <a:t>100</a:t>
            </a:r>
            <a:r>
              <a:rPr lang="ja-JP" altLang="en-US"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a:solidFill>
                  <a:schemeClr val="tx1"/>
                </a:solidFill>
                <a:latin typeface="HGS明朝E" panose="02020900000000000000" pitchFamily="18" charset="-128"/>
                <a:ea typeface="HGS明朝E" panose="02020900000000000000" pitchFamily="18" charset="-128"/>
              </a:rPr>
              <a:t>の</a:t>
            </a:r>
            <a:r>
              <a:rPr lang="zh-CN" altLang="en-US" sz="2000" b="1" dirty="0" smtClean="0">
                <a:solidFill>
                  <a:schemeClr val="tx1"/>
                </a:solidFill>
                <a:latin typeface="HGS明朝E" panose="02020900000000000000" pitchFamily="18" charset="-128"/>
                <a:ea typeface="HGS明朝E" panose="02020900000000000000" pitchFamily="18" charset="-128"/>
              </a:rPr>
              <a:t>編</a:t>
            </a:r>
            <a:r>
              <a:rPr lang="zh-CN" altLang="ja-JP" sz="2000" b="1" dirty="0" smtClean="0">
                <a:solidFill>
                  <a:schemeClr val="tx1"/>
                </a:solidFill>
                <a:latin typeface="HGS明朝E" panose="02020900000000000000" pitchFamily="18" charset="-128"/>
                <a:ea typeface="HGS明朝E" panose="02020900000000000000" pitchFamily="18" charset="-128"/>
              </a:rPr>
              <a:t>纂方式</a:t>
            </a:r>
            <a:r>
              <a:rPr lang="ja-JP" altLang="en-US" sz="2000" b="1" dirty="0">
                <a:solidFill>
                  <a:schemeClr val="tx1"/>
                </a:solidFill>
                <a:latin typeface="HGS明朝E" panose="02020900000000000000" pitchFamily="18" charset="-128"/>
                <a:ea typeface="HGS明朝E" panose="02020900000000000000" pitchFamily="18" charset="-128"/>
              </a:rPr>
              <a:t>を</a:t>
            </a:r>
            <a:r>
              <a:rPr lang="ja-JP" altLang="en-US" sz="2000" b="1" dirty="0" smtClean="0">
                <a:solidFill>
                  <a:schemeClr val="tx1"/>
                </a:solidFill>
                <a:latin typeface="HGS明朝E" panose="02020900000000000000" pitchFamily="18" charset="-128"/>
                <a:ea typeface="HGS明朝E" panose="02020900000000000000" pitchFamily="18" charset="-128"/>
              </a:rPr>
              <a:t>継承し、</a:t>
            </a:r>
            <a:r>
              <a:rPr lang="en-US" altLang="ja-JP" sz="2000" b="1" dirty="0" smtClean="0">
                <a:solidFill>
                  <a:schemeClr val="tx1"/>
                </a:solidFill>
                <a:latin typeface="HGS明朝E" panose="02020900000000000000" pitchFamily="18" charset="-128"/>
                <a:ea typeface="HGS明朝E" panose="02020900000000000000" pitchFamily="18" charset="-128"/>
              </a:rPr>
              <a:t>542</a:t>
            </a:r>
            <a:r>
              <a:rPr lang="ja-JP" altLang="en-US" sz="2000" b="1" dirty="0" smtClean="0">
                <a:solidFill>
                  <a:schemeClr val="tx1"/>
                </a:solidFill>
                <a:latin typeface="HGS明朝E" panose="02020900000000000000" pitchFamily="18" charset="-128"/>
                <a:ea typeface="HGS明朝E" panose="02020900000000000000" pitchFamily="18" charset="-128"/>
              </a:rPr>
              <a:t>個の</a:t>
            </a:r>
            <a:r>
              <a:rPr lang="zh-CN" altLang="ja-JP" sz="2000" b="1" dirty="0" smtClean="0">
                <a:solidFill>
                  <a:schemeClr val="tx1"/>
                </a:solidFill>
                <a:latin typeface="HGS明朝E" panose="02020900000000000000" pitchFamily="18" charset="-128"/>
                <a:ea typeface="HGS明朝E" panose="02020900000000000000" pitchFamily="18" charset="-128"/>
              </a:rPr>
              <a:t>部首</a:t>
            </a:r>
            <a:r>
              <a:rPr lang="ja-JP" altLang="en-US" sz="2000" b="1" dirty="0">
                <a:solidFill>
                  <a:schemeClr val="tx1"/>
                </a:solidFill>
                <a:latin typeface="HGS明朝E" panose="02020900000000000000" pitchFamily="18" charset="-128"/>
                <a:ea typeface="HGS明朝E" panose="02020900000000000000" pitchFamily="18" charset="-128"/>
              </a:rPr>
              <a:t>に</a:t>
            </a:r>
            <a:r>
              <a:rPr lang="ja-JP" altLang="en-US" sz="2000" b="1" dirty="0" smtClean="0">
                <a:solidFill>
                  <a:schemeClr val="tx1"/>
                </a:solidFill>
                <a:latin typeface="HGS明朝E" panose="02020900000000000000" pitchFamily="18" charset="-128"/>
                <a:ea typeface="HGS明朝E" panose="02020900000000000000" pitchFamily="18" charset="-128"/>
              </a:rPr>
              <a:t>よる配列で</a:t>
            </a:r>
            <a:r>
              <a:rPr lang="ja-JP" altLang="en-US" sz="2000" b="1" dirty="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所</a:t>
            </a:r>
            <a:r>
              <a:rPr lang="zh-CN" altLang="en-US" sz="2000" b="1" dirty="0" smtClean="0">
                <a:solidFill>
                  <a:schemeClr val="tx1"/>
                </a:solidFill>
                <a:latin typeface="HGS明朝E" panose="02020900000000000000" pitchFamily="18" charset="-128"/>
                <a:ea typeface="HGS明朝E" panose="02020900000000000000" pitchFamily="18" charset="-128"/>
              </a:rPr>
              <a:t>收字</a:t>
            </a:r>
            <a:r>
              <a:rPr lang="en-US" altLang="zh-CN" sz="2000" b="1" dirty="0" smtClean="0">
                <a:solidFill>
                  <a:schemeClr val="tx1"/>
                </a:solidFill>
                <a:latin typeface="HGS明朝E" panose="02020900000000000000" pitchFamily="18" charset="-128"/>
                <a:ea typeface="HGS明朝E" panose="02020900000000000000" pitchFamily="18" charset="-128"/>
              </a:rPr>
              <a:t>16917</a:t>
            </a:r>
            <a:r>
              <a:rPr lang="zh-CN" altLang="en-US" sz="2000" b="1" dirty="0" smtClean="0">
                <a:solidFill>
                  <a:schemeClr val="tx1"/>
                </a:solidFill>
                <a:latin typeface="HGS明朝E" panose="02020900000000000000" pitchFamily="18" charset="-128"/>
                <a:ea typeface="HGS明朝E" panose="02020900000000000000" pitchFamily="18" charset="-128"/>
              </a:rPr>
              <a:t>個（</a:t>
            </a:r>
            <a:r>
              <a:rPr lang="ja-JP" altLang="en-US" sz="2000" b="1" dirty="0" smtClean="0">
                <a:solidFill>
                  <a:schemeClr val="tx1"/>
                </a:solidFill>
                <a:latin typeface="HGS明朝E" panose="02020900000000000000" pitchFamily="18" charset="-128"/>
                <a:ea typeface="HGS明朝E" panose="02020900000000000000" pitchFamily="18" charset="-128"/>
              </a:rPr>
              <a:t>唐代</a:t>
            </a:r>
            <a:r>
              <a:rPr lang="zh-CN" altLang="en-US" sz="2000" b="1" dirty="0" smtClean="0">
                <a:solidFill>
                  <a:schemeClr val="tx1"/>
                </a:solidFill>
                <a:latin typeface="HGS明朝E" panose="02020900000000000000" pitchFamily="18" charset="-128"/>
                <a:ea typeface="HGS明朝E" panose="02020900000000000000" pitchFamily="18" charset="-128"/>
              </a:rPr>
              <a:t>封演</a:t>
            </a:r>
            <a:r>
              <a:rPr lang="en-US" altLang="ja-JP" sz="2000" b="1" dirty="0">
                <a:solidFill>
                  <a:schemeClr val="tx1"/>
                </a:solidFill>
                <a:latin typeface="HGS明朝E" panose="02020900000000000000" pitchFamily="18" charset="-128"/>
                <a:ea typeface="HGS明朝E" panose="02020900000000000000" pitchFamily="18" charset="-128"/>
              </a:rPr>
              <a:t>『</a:t>
            </a:r>
            <a:r>
              <a:rPr lang="zh-CN" altLang="en-US" sz="2000" b="1" dirty="0" smtClean="0">
                <a:solidFill>
                  <a:schemeClr val="tx1"/>
                </a:solidFill>
                <a:latin typeface="HGS明朝E" panose="02020900000000000000" pitchFamily="18" charset="-128"/>
                <a:ea typeface="HGS明朝E" panose="02020900000000000000" pitchFamily="18" charset="-128"/>
              </a:rPr>
              <a:t>封氏聞見記</a:t>
            </a:r>
            <a:r>
              <a:rPr lang="ja-JP" altLang="ja-JP" sz="2000" b="1" dirty="0" smtClean="0">
                <a:solidFill>
                  <a:schemeClr val="tx1"/>
                </a:solidFill>
                <a:latin typeface="HGS明朝E" panose="02020900000000000000" pitchFamily="18" charset="-128"/>
                <a:ea typeface="HGS明朝E" panose="02020900000000000000" pitchFamily="18" charset="-128"/>
              </a:rPr>
              <a:t>・</a:t>
            </a:r>
            <a:r>
              <a:rPr lang="zh-CN" altLang="en-US" sz="2000" b="1" dirty="0" smtClean="0">
                <a:solidFill>
                  <a:schemeClr val="tx1"/>
                </a:solidFill>
                <a:latin typeface="HGS明朝E" panose="02020900000000000000" pitchFamily="18" charset="-128"/>
                <a:ea typeface="HGS明朝E" panose="02020900000000000000" pitchFamily="18" charset="-128"/>
              </a:rPr>
              <a:t>文字篇</a:t>
            </a:r>
            <a:r>
              <a:rPr lang="en-US" altLang="ja-JP"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による</a:t>
            </a:r>
            <a:r>
              <a:rPr lang="zh-CN" altLang="en-US"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は</a:t>
            </a:r>
            <a:r>
              <a:rPr lang="en-US" altLang="ja-JP"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説</a:t>
            </a:r>
            <a:r>
              <a:rPr lang="zh-CN" altLang="ja-JP" sz="2000" b="1" dirty="0" smtClean="0">
                <a:solidFill>
                  <a:schemeClr val="tx1"/>
                </a:solidFill>
                <a:latin typeface="HGS明朝E" panose="02020900000000000000" pitchFamily="18" charset="-128"/>
                <a:ea typeface="HGS明朝E" panose="02020900000000000000" pitchFamily="18" charset="-128"/>
              </a:rPr>
              <a:t>文</a:t>
            </a:r>
            <a:r>
              <a:rPr lang="zh-CN" altLang="ja-JP" sz="2000" b="1" dirty="0">
                <a:solidFill>
                  <a:schemeClr val="tx1"/>
                </a:solidFill>
                <a:latin typeface="HGS明朝E" panose="02020900000000000000" pitchFamily="18" charset="-128"/>
                <a:ea typeface="HGS明朝E" panose="02020900000000000000" pitchFamily="18" charset="-128"/>
              </a:rPr>
              <a:t>解</a:t>
            </a:r>
            <a:r>
              <a:rPr lang="zh-CN" altLang="ja-JP" sz="2000" b="1" dirty="0" smtClean="0">
                <a:solidFill>
                  <a:schemeClr val="tx1"/>
                </a:solidFill>
                <a:latin typeface="HGS明朝E" panose="02020900000000000000" pitchFamily="18" charset="-128"/>
                <a:ea typeface="HGS明朝E" panose="02020900000000000000" pitchFamily="18" charset="-128"/>
              </a:rPr>
              <a:t>字</a:t>
            </a:r>
            <a:r>
              <a:rPr lang="en-US" altLang="ja-JP" sz="2000" b="1" dirty="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より</a:t>
            </a:r>
            <a:r>
              <a:rPr lang="zh-CN" altLang="ja-JP" sz="2000" b="1" dirty="0" smtClean="0">
                <a:solidFill>
                  <a:schemeClr val="tx1"/>
                </a:solidFill>
                <a:latin typeface="HGS明朝E" panose="02020900000000000000" pitchFamily="18" charset="-128"/>
                <a:ea typeface="HGS明朝E" panose="02020900000000000000" pitchFamily="18" charset="-128"/>
              </a:rPr>
              <a:t>七</a:t>
            </a:r>
            <a:r>
              <a:rPr lang="ja-JP" altLang="en-US" sz="2000" b="1" dirty="0" smtClean="0">
                <a:solidFill>
                  <a:schemeClr val="tx1"/>
                </a:solidFill>
                <a:latin typeface="HGS明朝E" panose="02020900000000000000" pitchFamily="18" charset="-128"/>
                <a:ea typeface="HGS明朝E" panose="02020900000000000000" pitchFamily="18" charset="-128"/>
              </a:rPr>
              <a:t>千余</a:t>
            </a:r>
            <a:r>
              <a:rPr lang="zh-CN" altLang="ja-JP" sz="2000" b="1" dirty="0" smtClean="0">
                <a:solidFill>
                  <a:schemeClr val="tx1"/>
                </a:solidFill>
                <a:latin typeface="HGS明朝E" panose="02020900000000000000" pitchFamily="18" charset="-128"/>
                <a:ea typeface="HGS明朝E" panose="02020900000000000000" pitchFamily="18" charset="-128"/>
              </a:rPr>
              <a:t>字</a:t>
            </a:r>
            <a:r>
              <a:rPr lang="ja-JP" altLang="en-US" sz="2000" b="1" dirty="0" smtClean="0">
                <a:solidFill>
                  <a:schemeClr val="tx1"/>
                </a:solidFill>
                <a:latin typeface="HGS明朝E" panose="02020900000000000000" pitchFamily="18" charset="-128"/>
                <a:ea typeface="HGS明朝E" panose="02020900000000000000" pitchFamily="18" charset="-128"/>
              </a:rPr>
              <a:t>を増えた</a:t>
            </a:r>
            <a:r>
              <a:rPr lang="zh-CN" altLang="ja-JP"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（字書の機能）</a:t>
            </a:r>
            <a:endParaRPr lang="en-US" altLang="zh-CN" sz="2000" b="1" dirty="0" smtClean="0">
              <a:solidFill>
                <a:schemeClr val="tx1"/>
              </a:solidFill>
              <a:latin typeface="HGS明朝E" panose="02020900000000000000" pitchFamily="18" charset="-128"/>
              <a:ea typeface="HGS明朝E" panose="02020900000000000000" pitchFamily="18" charset="-128"/>
            </a:endParaRPr>
          </a:p>
          <a:p>
            <a:r>
              <a:rPr lang="en-US" altLang="ja-JP" sz="2000" b="1" dirty="0">
                <a:solidFill>
                  <a:schemeClr val="tx1"/>
                </a:solidFill>
                <a:latin typeface="HGS明朝E" panose="02020900000000000000" pitchFamily="18" charset="-128"/>
                <a:ea typeface="HGS明朝E" panose="02020900000000000000" pitchFamily="18" charset="-128"/>
              </a:rPr>
              <a:t>『</a:t>
            </a:r>
            <a:r>
              <a:rPr lang="ja-JP" altLang="ja-JP" sz="2000" b="1" dirty="0" smtClean="0">
                <a:solidFill>
                  <a:schemeClr val="tx1"/>
                </a:solidFill>
                <a:latin typeface="HGS明朝E" panose="02020900000000000000" pitchFamily="18" charset="-128"/>
                <a:ea typeface="HGS明朝E" panose="02020900000000000000" pitchFamily="18" charset="-128"/>
              </a:rPr>
              <a:t>玉篇</a:t>
            </a:r>
            <a:r>
              <a:rPr lang="en-US" altLang="ja-JP" sz="2000" b="1" dirty="0">
                <a:solidFill>
                  <a:schemeClr val="tx1"/>
                </a:solidFill>
                <a:latin typeface="HGS明朝E" panose="02020900000000000000" pitchFamily="18" charset="-128"/>
                <a:ea typeface="HGS明朝E" panose="02020900000000000000" pitchFamily="18" charset="-128"/>
              </a:rPr>
              <a:t>』</a:t>
            </a:r>
            <a:r>
              <a:rPr lang="ja-JP" altLang="en-US" sz="2000" b="1" dirty="0" err="1" smtClean="0">
                <a:solidFill>
                  <a:schemeClr val="tx1"/>
                </a:solidFill>
                <a:latin typeface="HGS明朝E" panose="02020900000000000000" pitchFamily="18" charset="-128"/>
                <a:ea typeface="HGS明朝E" panose="02020900000000000000" pitchFamily="18" charset="-128"/>
              </a:rPr>
              <a:t>は先秦時代以來の文献訓釈</a:t>
            </a:r>
            <a:r>
              <a:rPr lang="ja-JP" altLang="en-US" sz="2000" b="1" dirty="0" smtClean="0">
                <a:solidFill>
                  <a:schemeClr val="tx1"/>
                </a:solidFill>
                <a:latin typeface="HGS明朝E" panose="02020900000000000000" pitchFamily="18" charset="-128"/>
                <a:ea typeface="HGS明朝E" panose="02020900000000000000" pitchFamily="18" charset="-128"/>
              </a:rPr>
              <a:t>資料を大量に引用し、書名・引用文・字義などを豊富に</a:t>
            </a:r>
            <a:r>
              <a:rPr lang="ja-JP" altLang="en-US" sz="2000" b="1" dirty="0">
                <a:solidFill>
                  <a:schemeClr val="tx1"/>
                </a:solidFill>
                <a:latin typeface="HGS明朝E" panose="02020900000000000000" pitchFamily="18" charset="-128"/>
                <a:ea typeface="HGS明朝E" panose="02020900000000000000" pitchFamily="18" charset="-128"/>
              </a:rPr>
              <a:t>収め</a:t>
            </a:r>
            <a:r>
              <a:rPr lang="ja-JP" altLang="en-US" sz="2000" b="1" dirty="0" smtClean="0">
                <a:solidFill>
                  <a:schemeClr val="tx1"/>
                </a:solidFill>
                <a:latin typeface="HGS明朝E" panose="02020900000000000000" pitchFamily="18" charset="-128"/>
                <a:ea typeface="HGS明朝E" panose="02020900000000000000" pitchFamily="18" charset="-128"/>
              </a:rPr>
              <a:t>た。（訓釈書の機能）</a:t>
            </a:r>
            <a:endParaRPr lang="en-US" altLang="ja-JP" sz="2000" b="1" dirty="0" smtClean="0">
              <a:solidFill>
                <a:schemeClr val="tx1"/>
              </a:solidFill>
              <a:latin typeface="HGS明朝E" panose="02020900000000000000" pitchFamily="18" charset="-128"/>
              <a:ea typeface="HGS明朝E" panose="02020900000000000000" pitchFamily="18" charset="-128"/>
            </a:endParaRPr>
          </a:p>
          <a:p>
            <a:r>
              <a:rPr lang="ja-JP" altLang="en-US" sz="2000" b="1" dirty="0" smtClean="0">
                <a:solidFill>
                  <a:schemeClr val="tx1"/>
                </a:solidFill>
                <a:latin typeface="HGS明朝E" panose="02020900000000000000" pitchFamily="18" charset="-128"/>
                <a:ea typeface="HGS明朝E" panose="02020900000000000000" pitchFamily="18" charset="-128"/>
              </a:rPr>
              <a:t>字数が多い関係（全書の注釈は推定四十万字）で、</a:t>
            </a:r>
            <a:r>
              <a:rPr lang="zh-CN" altLang="ja-JP" sz="2000" b="1" dirty="0">
                <a:solidFill>
                  <a:schemeClr val="tx1"/>
                </a:solidFill>
                <a:latin typeface="HGS明朝E" panose="02020900000000000000" pitchFamily="18" charset="-128"/>
                <a:ea typeface="HGS明朝E" panose="02020900000000000000" pitchFamily="18" charset="-128"/>
              </a:rPr>
              <a:t>梁武</a:t>
            </a:r>
            <a:r>
              <a:rPr lang="zh-CN" altLang="ja-JP" sz="2000" b="1" dirty="0" smtClean="0">
                <a:solidFill>
                  <a:schemeClr val="tx1"/>
                </a:solidFill>
                <a:latin typeface="HGS明朝E" panose="02020900000000000000" pitchFamily="18" charset="-128"/>
                <a:ea typeface="HGS明朝E" panose="02020900000000000000" pitchFamily="18" charset="-128"/>
              </a:rPr>
              <a:t>帝</a:t>
            </a:r>
            <a:r>
              <a:rPr lang="ja-JP" altLang="en-US" sz="2000" b="1" dirty="0" smtClean="0">
                <a:solidFill>
                  <a:schemeClr val="tx1"/>
                </a:solidFill>
                <a:latin typeface="HGS明朝E" panose="02020900000000000000" pitchFamily="18" charset="-128"/>
                <a:ea typeface="HGS明朝E" panose="02020900000000000000" pitchFamily="18" charset="-128"/>
              </a:rPr>
              <a:t>の勅令で</a:t>
            </a:r>
            <a:r>
              <a:rPr lang="ja-JP" altLang="ja-JP" sz="2000" b="1" dirty="0" smtClean="0">
                <a:solidFill>
                  <a:schemeClr val="tx1"/>
                </a:solidFill>
                <a:latin typeface="HGS明朝E" panose="02020900000000000000" pitchFamily="18" charset="-128"/>
                <a:ea typeface="HGS明朝E" panose="02020900000000000000" pitchFamily="18" charset="-128"/>
              </a:rPr>
              <a:t>太子洗</a:t>
            </a:r>
            <a:r>
              <a:rPr lang="ja-JP" altLang="en-US" sz="2000" b="1" dirty="0" smtClean="0">
                <a:solidFill>
                  <a:schemeClr val="tx1"/>
                </a:solidFill>
                <a:latin typeface="HGS明朝E" panose="02020900000000000000" pitchFamily="18" charset="-128"/>
                <a:ea typeface="HGS明朝E" panose="02020900000000000000" pitchFamily="18" charset="-128"/>
              </a:rPr>
              <a:t>馬</a:t>
            </a:r>
            <a:r>
              <a:rPr lang="zh-CN" altLang="en-US" sz="2000" b="1" dirty="0" smtClean="0">
                <a:solidFill>
                  <a:schemeClr val="tx1"/>
                </a:solidFill>
                <a:latin typeface="HGS明朝E" panose="02020900000000000000" pitchFamily="18" charset="-128"/>
                <a:ea typeface="HGS明朝E" panose="02020900000000000000" pitchFamily="18" charset="-128"/>
              </a:rPr>
              <a:t>蕭愷</a:t>
            </a:r>
            <a:r>
              <a:rPr lang="ja-JP" altLang="en-US" sz="2000" b="1" dirty="0" smtClean="0">
                <a:solidFill>
                  <a:schemeClr val="tx1"/>
                </a:solidFill>
                <a:latin typeface="HGS明朝E" panose="02020900000000000000" pitchFamily="18" charset="-128"/>
                <a:ea typeface="HGS明朝E" panose="02020900000000000000" pitchFamily="18" charset="-128"/>
              </a:rPr>
              <a:t>が</a:t>
            </a:r>
            <a:r>
              <a:rPr lang="ja-JP" altLang="en-US" sz="2000" b="1" dirty="0">
                <a:solidFill>
                  <a:schemeClr val="tx1"/>
                </a:solidFill>
                <a:latin typeface="HGS明朝E" panose="02020900000000000000" pitchFamily="18" charset="-128"/>
                <a:ea typeface="HGS明朝E" panose="02020900000000000000" pitchFamily="18" charset="-128"/>
              </a:rPr>
              <a:t>「</a:t>
            </a:r>
            <a:r>
              <a:rPr lang="ja-JP" altLang="ja-JP" sz="2000" b="1" dirty="0" smtClean="0">
                <a:solidFill>
                  <a:schemeClr val="tx1"/>
                </a:solidFill>
                <a:latin typeface="HGS明朝E" panose="02020900000000000000" pitchFamily="18" charset="-128"/>
                <a:ea typeface="HGS明朝E" panose="02020900000000000000" pitchFamily="18" charset="-128"/>
              </a:rPr>
              <a:t>更</a:t>
            </a:r>
            <a:r>
              <a:rPr lang="zh-CN" altLang="en-US" sz="2000" b="1" dirty="0" smtClean="0">
                <a:solidFill>
                  <a:schemeClr val="tx1"/>
                </a:solidFill>
                <a:latin typeface="HGS明朝E" panose="02020900000000000000" pitchFamily="18" charset="-128"/>
                <a:ea typeface="HGS明朝E" panose="02020900000000000000" pitchFamily="18" charset="-128"/>
              </a:rPr>
              <a:t>與學</a:t>
            </a:r>
            <a:r>
              <a:rPr lang="ja-JP" altLang="ja-JP" sz="2000" b="1" dirty="0" smtClean="0">
                <a:solidFill>
                  <a:schemeClr val="tx1"/>
                </a:solidFill>
                <a:latin typeface="HGS明朝E" panose="02020900000000000000" pitchFamily="18" charset="-128"/>
                <a:ea typeface="HGS明朝E" panose="02020900000000000000" pitchFamily="18" charset="-128"/>
              </a:rPr>
              <a:t>士</a:t>
            </a:r>
            <a:r>
              <a:rPr lang="zh-CN" altLang="en-US" sz="2000" b="1" dirty="0" smtClean="0">
                <a:solidFill>
                  <a:schemeClr val="tx1"/>
                </a:solidFill>
                <a:latin typeface="HGS明朝E" panose="02020900000000000000" pitchFamily="18" charset="-128"/>
                <a:ea typeface="HGS明朝E" panose="02020900000000000000" pitchFamily="18" charset="-128"/>
              </a:rPr>
              <a:t>刪</a:t>
            </a:r>
            <a:r>
              <a:rPr lang="ja-JP" altLang="ja-JP" sz="2000" b="1" dirty="0" smtClean="0">
                <a:solidFill>
                  <a:schemeClr val="tx1"/>
                </a:solidFill>
                <a:latin typeface="HGS明朝E" panose="02020900000000000000" pitchFamily="18" charset="-128"/>
                <a:ea typeface="HGS明朝E" panose="02020900000000000000" pitchFamily="18" charset="-128"/>
              </a:rPr>
              <a:t>改</a:t>
            </a:r>
            <a:r>
              <a:rPr lang="ja-JP" altLang="en-US" sz="2000" b="1" dirty="0">
                <a:solidFill>
                  <a:schemeClr val="tx1"/>
                </a:solidFill>
                <a:latin typeface="HGS明朝E" panose="02020900000000000000" pitchFamily="18" charset="-128"/>
                <a:ea typeface="HGS明朝E" panose="02020900000000000000" pitchFamily="18" charset="-128"/>
              </a:rPr>
              <a:t>」</a:t>
            </a:r>
            <a:r>
              <a:rPr lang="ja-JP" altLang="ja-JP" sz="2000" b="1" dirty="0" smtClean="0">
                <a:solidFill>
                  <a:schemeClr val="tx1"/>
                </a:solidFill>
                <a:latin typeface="HGS明朝E" panose="02020900000000000000" pitchFamily="18" charset="-128"/>
                <a:ea typeface="HGS明朝E" panose="02020900000000000000" pitchFamily="18" charset="-128"/>
              </a:rPr>
              <a:t>（</a:t>
            </a:r>
            <a:r>
              <a:rPr lang="ja-JP" altLang="ja-JP" sz="2000" b="1" dirty="0">
                <a:solidFill>
                  <a:schemeClr val="tx1"/>
                </a:solidFill>
                <a:latin typeface="HGS明朝E" panose="02020900000000000000" pitchFamily="18" charset="-128"/>
                <a:ea typeface="HGS明朝E" panose="02020900000000000000" pitchFamily="18" charset="-128"/>
              </a:rPr>
              <a:t>《</a:t>
            </a:r>
            <a:r>
              <a:rPr lang="ja-JP" altLang="ja-JP" sz="2000" b="1" dirty="0" smtClean="0">
                <a:solidFill>
                  <a:schemeClr val="tx1"/>
                </a:solidFill>
                <a:latin typeface="HGS明朝E" panose="02020900000000000000" pitchFamily="18" charset="-128"/>
                <a:ea typeface="HGS明朝E" panose="02020900000000000000" pitchFamily="18" charset="-128"/>
              </a:rPr>
              <a:t>梁</a:t>
            </a:r>
            <a:r>
              <a:rPr lang="zh-CN" altLang="en-US" sz="2000" b="1" dirty="0" smtClean="0">
                <a:solidFill>
                  <a:schemeClr val="tx1"/>
                </a:solidFill>
                <a:latin typeface="HGS明朝E" panose="02020900000000000000" pitchFamily="18" charset="-128"/>
                <a:ea typeface="HGS明朝E" panose="02020900000000000000" pitchFamily="18" charset="-128"/>
              </a:rPr>
              <a:t>書</a:t>
            </a:r>
            <a:r>
              <a:rPr lang="ja-JP" altLang="ja-JP" sz="2000" b="1" dirty="0" smtClean="0">
                <a:solidFill>
                  <a:schemeClr val="tx1"/>
                </a:solidFill>
                <a:latin typeface="HGS明朝E" panose="02020900000000000000" pitchFamily="18" charset="-128"/>
                <a:ea typeface="HGS明朝E" panose="02020900000000000000" pitchFamily="18" charset="-128"/>
              </a:rPr>
              <a:t>・</a:t>
            </a:r>
            <a:r>
              <a:rPr lang="zh-CN" altLang="en-US" sz="2000" b="1" dirty="0" smtClean="0">
                <a:solidFill>
                  <a:schemeClr val="tx1"/>
                </a:solidFill>
                <a:latin typeface="HGS明朝E" panose="02020900000000000000" pitchFamily="18" charset="-128"/>
                <a:ea typeface="HGS明朝E" panose="02020900000000000000" pitchFamily="18" charset="-128"/>
              </a:rPr>
              <a:t>蕭子顯傳</a:t>
            </a:r>
            <a:r>
              <a:rPr lang="ja-JP" altLang="ja-JP"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する</a:t>
            </a:r>
            <a:r>
              <a:rPr lang="ja-JP" altLang="ja-JP" sz="2000" b="1" dirty="0" smtClean="0">
                <a:solidFill>
                  <a:schemeClr val="tx1"/>
                </a:solidFill>
                <a:latin typeface="HGS明朝E" panose="02020900000000000000" pitchFamily="18" charset="-128"/>
                <a:ea typeface="HGS明朝E" panose="02020900000000000000" pitchFamily="18" charset="-128"/>
              </a:rPr>
              <a:t>。</a:t>
            </a:r>
            <a:r>
              <a:rPr lang="zh-CN" altLang="en-US" sz="2000" b="1" dirty="0" smtClean="0">
                <a:solidFill>
                  <a:schemeClr val="tx1"/>
                </a:solidFill>
                <a:latin typeface="HGS明朝E" panose="02020900000000000000" pitchFamily="18" charset="-128"/>
                <a:ea typeface="HGS明朝E" panose="02020900000000000000" pitchFamily="18" charset="-128"/>
              </a:rPr>
              <a:t>蕭</a:t>
            </a:r>
            <a:r>
              <a:rPr lang="zh-CN" altLang="en-US" sz="2000" b="1" dirty="0">
                <a:solidFill>
                  <a:schemeClr val="tx1"/>
                </a:solidFill>
                <a:latin typeface="HGS明朝E" panose="02020900000000000000" pitchFamily="18" charset="-128"/>
                <a:ea typeface="HGS明朝E" panose="02020900000000000000" pitchFamily="18" charset="-128"/>
              </a:rPr>
              <a:t>愷</a:t>
            </a:r>
            <a:r>
              <a:rPr lang="ja-JP" altLang="en-US" sz="2000" b="1" dirty="0" smtClean="0">
                <a:solidFill>
                  <a:schemeClr val="tx1"/>
                </a:solidFill>
                <a:latin typeface="HGS明朝E" panose="02020900000000000000" pitchFamily="18" charset="-128"/>
                <a:ea typeface="HGS明朝E" panose="02020900000000000000" pitchFamily="18" charset="-128"/>
              </a:rPr>
              <a:t>の</a:t>
            </a:r>
            <a:r>
              <a:rPr lang="zh-CN" altLang="en-US" sz="2000" b="1" dirty="0" smtClean="0">
                <a:solidFill>
                  <a:schemeClr val="tx1"/>
                </a:solidFill>
                <a:latin typeface="HGS明朝E" panose="02020900000000000000" pitchFamily="18" charset="-128"/>
                <a:ea typeface="HGS明朝E" panose="02020900000000000000" pitchFamily="18" charset="-128"/>
              </a:rPr>
              <a:t>“刪改</a:t>
            </a:r>
            <a:r>
              <a:rPr lang="ja-JP" altLang="en-US" sz="2000" b="1" dirty="0" smtClean="0">
                <a:solidFill>
                  <a:schemeClr val="tx1"/>
                </a:solidFill>
                <a:latin typeface="HGS明朝E" panose="02020900000000000000" pitchFamily="18" charset="-128"/>
                <a:ea typeface="HGS明朝E" panose="02020900000000000000" pitchFamily="18" charset="-128"/>
              </a:rPr>
              <a:t>（削除）</a:t>
            </a:r>
            <a:r>
              <a:rPr lang="zh-CN" altLang="en-US"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は</a:t>
            </a:r>
            <a:r>
              <a:rPr lang="en-US" altLang="ja-JP" sz="2000" b="1" dirty="0">
                <a:solidFill>
                  <a:schemeClr val="tx1"/>
                </a:solidFill>
                <a:latin typeface="HGS明朝E" panose="02020900000000000000" pitchFamily="18" charset="-128"/>
                <a:ea typeface="HGS明朝E" panose="02020900000000000000" pitchFamily="18" charset="-128"/>
              </a:rPr>
              <a:t>『</a:t>
            </a:r>
            <a:r>
              <a:rPr lang="zh-CN" altLang="en-US" sz="2000" b="1" dirty="0" smtClean="0">
                <a:solidFill>
                  <a:schemeClr val="tx1"/>
                </a:solidFill>
                <a:latin typeface="HGS明朝E" panose="02020900000000000000" pitchFamily="18" charset="-128"/>
                <a:ea typeface="HGS明朝E" panose="02020900000000000000" pitchFamily="18" charset="-128"/>
              </a:rPr>
              <a:t>玉篇</a:t>
            </a:r>
            <a:r>
              <a:rPr lang="en-US" altLang="ja-JP" sz="2000" b="1" dirty="0" smtClean="0">
                <a:solidFill>
                  <a:schemeClr val="tx1"/>
                </a:solidFill>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に対する一回目の</a:t>
            </a:r>
            <a:r>
              <a:rPr lang="zh-CN" altLang="en-US" sz="2000" b="1" dirty="0" smtClean="0">
                <a:solidFill>
                  <a:schemeClr val="tx1"/>
                </a:solidFill>
                <a:latin typeface="HGS明朝E" panose="02020900000000000000" pitchFamily="18" charset="-128"/>
                <a:ea typeface="HGS明朝E" panose="02020900000000000000" pitchFamily="18" charset="-128"/>
              </a:rPr>
              <a:t>改編</a:t>
            </a:r>
            <a:r>
              <a:rPr lang="ja-JP" altLang="en-US" sz="2000" b="1" dirty="0" smtClean="0">
                <a:solidFill>
                  <a:schemeClr val="tx1"/>
                </a:solidFill>
                <a:latin typeface="HGS明朝E" panose="02020900000000000000" pitchFamily="18" charset="-128"/>
                <a:ea typeface="HGS明朝E" panose="02020900000000000000" pitchFamily="18" charset="-128"/>
              </a:rPr>
              <a:t>となる</a:t>
            </a:r>
            <a:r>
              <a:rPr lang="zh-CN" altLang="en-US" sz="2000" b="1" dirty="0" smtClean="0">
                <a:solidFill>
                  <a:schemeClr val="tx1"/>
                </a:solidFill>
                <a:latin typeface="HGS明朝E" panose="02020900000000000000" pitchFamily="18" charset="-128"/>
                <a:ea typeface="HGS明朝E" panose="02020900000000000000" pitchFamily="18" charset="-128"/>
              </a:rPr>
              <a:t>。</a:t>
            </a:r>
            <a:endParaRPr lang="ja-JP" altLang="ja-JP" sz="2000" dirty="0">
              <a:solidFill>
                <a:schemeClr val="tx1"/>
              </a:solidFill>
              <a:latin typeface="HGS明朝E" panose="02020900000000000000" pitchFamily="18" charset="-128"/>
              <a:ea typeface="HGS明朝E" panose="02020900000000000000" pitchFamily="18" charset="-128"/>
            </a:endParaRPr>
          </a:p>
          <a:p>
            <a:endParaRPr lang="ja-JP" altLang="ja-JP" sz="3800" dirty="0">
              <a:latin typeface="HGZCS_CNKI" panose="02000500000000000000" pitchFamily="2" charset="-122"/>
              <a:ea typeface="HGZCS_CNKI" panose="02000500000000000000" pitchFamily="2" charset="-122"/>
            </a:endParaRPr>
          </a:p>
          <a:p>
            <a:endParaRPr lang="en-US" altLang="zh-CN" b="1" dirty="0" smtClean="0"/>
          </a:p>
        </p:txBody>
      </p:sp>
    </p:spTree>
    <p:extLst>
      <p:ext uri="{BB962C8B-B14F-4D97-AF65-F5344CB8AC3E}">
        <p14:creationId xmlns:p14="http://schemas.microsoft.com/office/powerpoint/2010/main" val="452138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HGP明朝E" panose="02020900000000000000" pitchFamily="18" charset="-128"/>
                <a:ea typeface="HGP明朝E" panose="02020900000000000000" pitchFamily="18" charset="-128"/>
              </a:rPr>
              <a:t>　</a:t>
            </a:r>
            <a:r>
              <a:rPr lang="ja-JP" altLang="en-US" sz="3200" dirty="0" smtClean="0">
                <a:solidFill>
                  <a:schemeClr val="tx1"/>
                </a:solidFill>
                <a:latin typeface="HGP明朝E" panose="02020900000000000000" pitchFamily="18" charset="-128"/>
                <a:ea typeface="HGP明朝E" panose="02020900000000000000" pitchFamily="18" charset="-128"/>
              </a:rPr>
              <a:t>三</a:t>
            </a:r>
            <a:r>
              <a:rPr lang="zh-CN" altLang="en-US" sz="3200" dirty="0" smtClean="0">
                <a:solidFill>
                  <a:schemeClr val="tx1"/>
                </a:solidFill>
                <a:latin typeface="HGP明朝E" panose="02020900000000000000" pitchFamily="18" charset="-128"/>
                <a:ea typeface="HGP明朝E" panose="02020900000000000000" pitchFamily="18" charset="-128"/>
              </a:rPr>
              <a:t>、日本</a:t>
            </a:r>
            <a:r>
              <a:rPr lang="ja-JP" altLang="en-US" sz="3200" dirty="0" smtClean="0">
                <a:solidFill>
                  <a:schemeClr val="tx1"/>
                </a:solidFill>
                <a:latin typeface="HGP明朝E" panose="02020900000000000000" pitchFamily="18" charset="-128"/>
                <a:ea typeface="HGP明朝E" panose="02020900000000000000" pitchFamily="18" charset="-128"/>
              </a:rPr>
              <a:t>の</a:t>
            </a:r>
            <a:r>
              <a:rPr lang="en-US" altLang="ja-JP" sz="3200" dirty="0">
                <a:solidFill>
                  <a:schemeClr val="tx1"/>
                </a:solidFill>
                <a:latin typeface="HGP明朝E" panose="02020900000000000000" pitchFamily="18" charset="-128"/>
                <a:ea typeface="HGP明朝E" panose="02020900000000000000" pitchFamily="18" charset="-128"/>
              </a:rPr>
              <a:t>『</a:t>
            </a:r>
            <a:r>
              <a:rPr lang="zh-CN" altLang="en-US" sz="3200" dirty="0" smtClean="0">
                <a:solidFill>
                  <a:schemeClr val="tx1"/>
                </a:solidFill>
                <a:latin typeface="HGP明朝E" panose="02020900000000000000" pitchFamily="18" charset="-128"/>
                <a:ea typeface="HGP明朝E" panose="02020900000000000000" pitchFamily="18" charset="-128"/>
              </a:rPr>
              <a:t>玉篇</a:t>
            </a:r>
            <a:r>
              <a:rPr lang="en-US" altLang="ja-JP" sz="3200" dirty="0">
                <a:solidFill>
                  <a:schemeClr val="tx1"/>
                </a:solidFill>
                <a:latin typeface="HGP明朝E" panose="02020900000000000000" pitchFamily="18" charset="-128"/>
                <a:ea typeface="HGP明朝E" panose="02020900000000000000" pitchFamily="18" charset="-128"/>
              </a:rPr>
              <a:t>』</a:t>
            </a:r>
            <a:r>
              <a:rPr lang="zh-CN" altLang="en-US" sz="3200" dirty="0" smtClean="0">
                <a:solidFill>
                  <a:schemeClr val="tx1"/>
                </a:solidFill>
                <a:latin typeface="HGP明朝E" panose="02020900000000000000" pitchFamily="18" charset="-128"/>
                <a:ea typeface="HGP明朝E" panose="02020900000000000000" pitchFamily="18" charset="-128"/>
              </a:rPr>
              <a:t>改編史</a:t>
            </a:r>
            <a:r>
              <a:rPr lang="ja-JP" altLang="en-US" sz="3200" dirty="0" smtClean="0">
                <a:solidFill>
                  <a:schemeClr val="tx1"/>
                </a:solidFill>
                <a:latin typeface="HGP明朝E" panose="02020900000000000000" pitchFamily="18" charset="-128"/>
                <a:ea typeface="HGP明朝E" panose="02020900000000000000" pitchFamily="18" charset="-128"/>
              </a:rPr>
              <a:t>（上）</a:t>
            </a:r>
            <a:r>
              <a:rPr lang="zh-CN" altLang="en-US" sz="3200" dirty="0" smtClean="0">
                <a:solidFill>
                  <a:schemeClr val="tx1"/>
                </a:solidFill>
                <a:latin typeface="HGP明朝E" panose="02020900000000000000" pitchFamily="18" charset="-128"/>
                <a:ea typeface="HGP明朝E" panose="02020900000000000000" pitchFamily="18" charset="-128"/>
              </a:rPr>
              <a:t>：</a:t>
            </a:r>
            <a:r>
              <a:rPr lang="ja-JP" altLang="en-US" sz="3200" dirty="0">
                <a:solidFill>
                  <a:schemeClr val="tx1"/>
                </a:solidFill>
                <a:latin typeface="HGP明朝E" panose="02020900000000000000" pitchFamily="18" charset="-128"/>
                <a:ea typeface="HGP明朝E" panose="02020900000000000000" pitchFamily="18" charset="-128"/>
              </a:rPr>
              <a:t>奈良・</a:t>
            </a:r>
            <a:r>
              <a:rPr lang="zh-CN" altLang="en-US" sz="3200" dirty="0" smtClean="0">
                <a:solidFill>
                  <a:schemeClr val="tx1"/>
                </a:solidFill>
                <a:latin typeface="HGP明朝E" panose="02020900000000000000" pitchFamily="18" charset="-128"/>
                <a:ea typeface="HGP明朝E" panose="02020900000000000000" pitchFamily="18" charset="-128"/>
              </a:rPr>
              <a:t>平安</a:t>
            </a:r>
            <a:r>
              <a:rPr lang="zh-CN" altLang="en-US" sz="3200" dirty="0">
                <a:solidFill>
                  <a:schemeClr val="tx1"/>
                </a:solidFill>
                <a:latin typeface="HGP明朝E" panose="02020900000000000000" pitchFamily="18" charset="-128"/>
                <a:ea typeface="HGP明朝E" panose="02020900000000000000" pitchFamily="18" charset="-128"/>
              </a:rPr>
              <a:t>時代</a:t>
            </a:r>
            <a:r>
              <a:rPr lang="zh-CN" altLang="en-US" sz="3200" dirty="0" smtClean="0">
                <a:solidFill>
                  <a:schemeClr val="tx1"/>
                </a:solidFill>
                <a:latin typeface="HGP明朝E" panose="02020900000000000000" pitchFamily="18" charset="-128"/>
                <a:ea typeface="HGP明朝E" panose="02020900000000000000" pitchFamily="18" charset="-128"/>
              </a:rPr>
              <a:t>（</a:t>
            </a:r>
            <a:r>
              <a:rPr lang="en-US" altLang="zh-CN" sz="3200" dirty="0">
                <a:solidFill>
                  <a:schemeClr val="tx1"/>
                </a:solidFill>
                <a:latin typeface="HGP明朝E" panose="02020900000000000000" pitchFamily="18" charset="-128"/>
                <a:ea typeface="HGP明朝E" panose="02020900000000000000" pitchFamily="18" charset="-128"/>
              </a:rPr>
              <a:t>5</a:t>
            </a:r>
            <a:r>
              <a:rPr lang="zh-CN" altLang="en-US" sz="3200" dirty="0" smtClean="0">
                <a:solidFill>
                  <a:schemeClr val="tx1"/>
                </a:solidFill>
                <a:latin typeface="HGP明朝E" panose="02020900000000000000" pitchFamily="18" charset="-128"/>
                <a:ea typeface="HGP明朝E" panose="02020900000000000000" pitchFamily="18" charset="-128"/>
              </a:rPr>
              <a:t>）</a:t>
            </a:r>
            <a:endParaRPr kumimoji="1" lang="ja-JP" altLang="en-US" sz="3200"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a:bodyPr>
          <a:lstStyle/>
          <a:p>
            <a:r>
              <a:rPr lang="ja-JP" altLang="en-US" sz="2800" b="1" dirty="0">
                <a:solidFill>
                  <a:schemeClr val="tx1"/>
                </a:solidFill>
                <a:latin typeface="HGP明朝E" panose="02020900000000000000" pitchFamily="18" charset="-128"/>
                <a:ea typeface="HGP明朝E" panose="02020900000000000000" pitchFamily="18" charset="-128"/>
              </a:rPr>
              <a:t>相関</a:t>
            </a:r>
            <a:r>
              <a:rPr lang="zh-CN" altLang="en-US" sz="2800" b="1" dirty="0" smtClean="0">
                <a:solidFill>
                  <a:schemeClr val="tx1"/>
                </a:solidFill>
                <a:latin typeface="HGP明朝E" panose="02020900000000000000" pitchFamily="18" charset="-128"/>
                <a:ea typeface="HGP明朝E" panose="02020900000000000000" pitchFamily="18" charset="-128"/>
              </a:rPr>
              <a:t>研究：</a:t>
            </a:r>
            <a:endParaRPr kumimoji="1" lang="en-US" altLang="zh-CN" sz="28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smtClean="0">
                <a:solidFill>
                  <a:schemeClr val="tx1"/>
                </a:solidFill>
                <a:latin typeface="HGP明朝E" panose="02020900000000000000" pitchFamily="18" charset="-128"/>
                <a:ea typeface="HGP明朝E" panose="02020900000000000000" pitchFamily="18" charset="-128"/>
              </a:rPr>
              <a:t>（１）</a:t>
            </a:r>
            <a:r>
              <a:rPr lang="en-US" altLang="ja-JP" sz="2400" b="1" dirty="0" smtClean="0">
                <a:solidFill>
                  <a:schemeClr val="tx1"/>
                </a:solidFill>
                <a:latin typeface="HGP明朝E" panose="02020900000000000000" pitchFamily="18" charset="-128"/>
                <a:ea typeface="HGP明朝E" panose="02020900000000000000" pitchFamily="18" charset="-128"/>
              </a:rPr>
              <a:t>『</a:t>
            </a:r>
            <a:r>
              <a:rPr kumimoji="1" lang="zh-CN" altLang="en-US"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a:solidFill>
                  <a:schemeClr val="tx1"/>
                </a:solidFill>
                <a:latin typeface="HGP明朝E" panose="02020900000000000000" pitchFamily="18" charset="-128"/>
                <a:ea typeface="HGP明朝E" panose="02020900000000000000" pitchFamily="18" charset="-128"/>
              </a:rPr>
              <a:t>』</a:t>
            </a:r>
            <a:r>
              <a:rPr kumimoji="1" lang="zh-CN" altLang="en-US" sz="2400" b="1" dirty="0" smtClean="0">
                <a:solidFill>
                  <a:schemeClr val="tx1"/>
                </a:solidFill>
                <a:latin typeface="HGP明朝E" panose="02020900000000000000" pitchFamily="18" charset="-128"/>
                <a:ea typeface="HGP明朝E" panose="02020900000000000000" pitchFamily="18" charset="-128"/>
              </a:rPr>
              <a:t>零卷</a:t>
            </a:r>
            <a:endParaRPr kumimoji="1" lang="en-US" altLang="zh-CN" sz="2400" b="1" dirty="0" smtClean="0">
              <a:solidFill>
                <a:schemeClr val="tx1"/>
              </a:solidFill>
              <a:latin typeface="HGP明朝E" panose="02020900000000000000" pitchFamily="18" charset="-128"/>
              <a:ea typeface="HGP明朝E" panose="02020900000000000000" pitchFamily="18" charset="-128"/>
            </a:endParaRPr>
          </a:p>
          <a:p>
            <a:r>
              <a:rPr lang="ja-JP" altLang="en-US" sz="2000" b="1" dirty="0">
                <a:solidFill>
                  <a:schemeClr val="tx1"/>
                </a:solidFill>
                <a:latin typeface="HGP明朝E" panose="02020900000000000000" pitchFamily="18" charset="-128"/>
                <a:ea typeface="HGP明朝E" panose="02020900000000000000" pitchFamily="18" charset="-128"/>
              </a:rPr>
              <a:t>テキスト</a:t>
            </a:r>
            <a:r>
              <a:rPr lang="zh-CN" altLang="en-US" sz="2000" b="1" dirty="0" smtClean="0">
                <a:solidFill>
                  <a:schemeClr val="tx1"/>
                </a:solidFill>
                <a:latin typeface="HGP明朝E" panose="02020900000000000000" pitchFamily="18" charset="-128"/>
                <a:ea typeface="HGP明朝E" panose="02020900000000000000" pitchFamily="18" charset="-128"/>
              </a:rPr>
              <a:t>研究、</a:t>
            </a:r>
            <a:r>
              <a:rPr lang="ja-JP" altLang="en-US"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顧野王曰</a:t>
            </a:r>
            <a:r>
              <a:rPr lang="ja-JP" altLang="en-US" sz="2000" b="1" dirty="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研究、音注研究、輯佚研究、異體字研究</a:t>
            </a:r>
            <a:r>
              <a:rPr lang="ja-JP" altLang="en-US" sz="2000" b="1" dirty="0" smtClean="0">
                <a:solidFill>
                  <a:schemeClr val="tx1"/>
                </a:solidFill>
                <a:latin typeface="HGP明朝E" panose="02020900000000000000" pitchFamily="18" charset="-128"/>
                <a:ea typeface="HGP明朝E" panose="02020900000000000000" pitchFamily="18" charset="-128"/>
              </a:rPr>
              <a:t>など。</a:t>
            </a:r>
            <a:endParaRPr lang="en-US" altLang="zh-CN" sz="20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smtClean="0">
                <a:solidFill>
                  <a:schemeClr val="tx1"/>
                </a:solidFill>
                <a:latin typeface="HGP明朝E" panose="02020900000000000000" pitchFamily="18" charset="-128"/>
                <a:ea typeface="HGP明朝E" panose="02020900000000000000" pitchFamily="18" charset="-128"/>
              </a:rPr>
              <a:t>（２）</a:t>
            </a:r>
            <a:r>
              <a:rPr lang="en-US" altLang="zh-CN"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a:solidFill>
                  <a:schemeClr val="tx1"/>
                </a:solidFill>
                <a:latin typeface="HGP明朝E" panose="02020900000000000000" pitchFamily="18" charset="-128"/>
                <a:ea typeface="HGP明朝E" panose="02020900000000000000" pitchFamily="18" charset="-128"/>
              </a:rPr>
              <a:t>篆隸萬象名義</a:t>
            </a:r>
            <a:r>
              <a:rPr lang="en-US" altLang="zh-CN" sz="2400" b="1" dirty="0" smtClean="0">
                <a:solidFill>
                  <a:schemeClr val="tx1"/>
                </a:solidFill>
                <a:latin typeface="HGP明朝E" panose="02020900000000000000" pitchFamily="18" charset="-128"/>
                <a:ea typeface="HGP明朝E" panose="02020900000000000000" pitchFamily="18" charset="-128"/>
              </a:rPr>
              <a:t>》</a:t>
            </a:r>
          </a:p>
          <a:p>
            <a:r>
              <a:rPr lang="ja-JP" altLang="en-US" sz="2000" b="1" dirty="0" smtClean="0">
                <a:solidFill>
                  <a:schemeClr val="tx1"/>
                </a:solidFill>
                <a:latin typeface="HGP明朝E" panose="02020900000000000000" pitchFamily="18" charset="-128"/>
                <a:ea typeface="HGP明朝E" panose="02020900000000000000" pitchFamily="18" charset="-128"/>
              </a:rPr>
              <a:t>テキスト研究、</a:t>
            </a:r>
            <a:r>
              <a:rPr lang="zh-CN" altLang="en-US" sz="2000" b="1" dirty="0" smtClean="0">
                <a:solidFill>
                  <a:schemeClr val="tx1"/>
                </a:solidFill>
                <a:latin typeface="HGP明朝E" panose="02020900000000000000" pitchFamily="18" charset="-128"/>
                <a:ea typeface="HGP明朝E" panose="02020900000000000000" pitchFamily="18" charset="-128"/>
              </a:rPr>
              <a:t>改編研究、</a:t>
            </a:r>
            <a:r>
              <a:rPr lang="ja-JP" altLang="en-US" sz="2000" b="1" dirty="0" smtClean="0">
                <a:solidFill>
                  <a:schemeClr val="tx1"/>
                </a:solidFill>
                <a:latin typeface="HGP明朝E" panose="02020900000000000000" pitchFamily="18" charset="-128"/>
                <a:ea typeface="HGP明朝E" panose="02020900000000000000" pitchFamily="18" charset="-128"/>
              </a:rPr>
              <a:t>所</a:t>
            </a:r>
            <a:r>
              <a:rPr lang="zh-CN" altLang="en-US" sz="2000" b="1" dirty="0" smtClean="0">
                <a:solidFill>
                  <a:schemeClr val="tx1"/>
                </a:solidFill>
                <a:latin typeface="HGP明朝E" panose="02020900000000000000" pitchFamily="18" charset="-128"/>
                <a:ea typeface="HGP明朝E" panose="02020900000000000000" pitchFamily="18" charset="-128"/>
              </a:rPr>
              <a:t>收</a:t>
            </a:r>
            <a:r>
              <a:rPr lang="zh-CN" altLang="en-US" sz="2000" b="1" dirty="0">
                <a:solidFill>
                  <a:schemeClr val="tx1"/>
                </a:solidFill>
                <a:latin typeface="HGP明朝E" panose="02020900000000000000" pitchFamily="18" charset="-128"/>
                <a:ea typeface="HGP明朝E" panose="02020900000000000000" pitchFamily="18" charset="-128"/>
              </a:rPr>
              <a:t>字研究</a:t>
            </a:r>
            <a:r>
              <a:rPr lang="zh-CN" altLang="en-US" sz="2000" b="1" dirty="0" smtClean="0">
                <a:solidFill>
                  <a:schemeClr val="tx1"/>
                </a:solidFill>
                <a:latin typeface="HGP明朝E" panose="02020900000000000000" pitchFamily="18" charset="-128"/>
                <a:ea typeface="HGP明朝E" panose="02020900000000000000" pitchFamily="18" charset="-128"/>
              </a:rPr>
              <a:t>、日本俗字研究</a:t>
            </a:r>
            <a:r>
              <a:rPr lang="ja-JP" altLang="en-US" sz="2000" b="1" dirty="0" smtClean="0">
                <a:solidFill>
                  <a:schemeClr val="tx1"/>
                </a:solidFill>
                <a:latin typeface="HGP明朝E" panose="02020900000000000000" pitchFamily="18" charset="-128"/>
                <a:ea typeface="HGP明朝E" panose="02020900000000000000" pitchFamily="18" charset="-128"/>
              </a:rPr>
              <a:t>など。</a:t>
            </a:r>
            <a:endParaRPr lang="en-US" altLang="zh-CN" sz="20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smtClean="0">
                <a:solidFill>
                  <a:schemeClr val="tx1"/>
                </a:solidFill>
                <a:latin typeface="HGP明朝E" panose="02020900000000000000" pitchFamily="18" charset="-128"/>
                <a:ea typeface="HGP明朝E" panose="02020900000000000000" pitchFamily="18" charset="-128"/>
              </a:rPr>
              <a:t>（３）</a:t>
            </a:r>
            <a:r>
              <a:rPr lang="en-US" altLang="zh-CN"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a:solidFill>
                  <a:schemeClr val="tx1"/>
                </a:solidFill>
                <a:latin typeface="HGP明朝E" panose="02020900000000000000" pitchFamily="18" charset="-128"/>
                <a:ea typeface="HGP明朝E" panose="02020900000000000000" pitchFamily="18" charset="-128"/>
              </a:rPr>
              <a:t>玉篇</a:t>
            </a:r>
            <a:r>
              <a:rPr lang="en-US" altLang="zh-CN"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零卷、</a:t>
            </a:r>
            <a:r>
              <a:rPr lang="en-US" altLang="zh-CN"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a:solidFill>
                  <a:schemeClr val="tx1"/>
                </a:solidFill>
                <a:latin typeface="HGP明朝E" panose="02020900000000000000" pitchFamily="18" charset="-128"/>
                <a:ea typeface="HGP明朝E" panose="02020900000000000000" pitchFamily="18" charset="-128"/>
              </a:rPr>
              <a:t>篆隸萬象名義</a:t>
            </a:r>
            <a:r>
              <a:rPr lang="en-US" altLang="zh-CN"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a:t>
            </a:r>
            <a:r>
              <a:rPr lang="en-US" altLang="zh-CN"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大廣益會玉篇</a:t>
            </a:r>
            <a:r>
              <a:rPr lang="en-US" altLang="zh-CN"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の総合</a:t>
            </a:r>
            <a:r>
              <a:rPr lang="zh-CN" altLang="en-US" sz="2400" b="1" dirty="0" smtClean="0">
                <a:solidFill>
                  <a:schemeClr val="tx1"/>
                </a:solidFill>
                <a:latin typeface="HGP明朝E" panose="02020900000000000000" pitchFamily="18" charset="-128"/>
                <a:ea typeface="HGP明朝E" panose="02020900000000000000" pitchFamily="18" charset="-128"/>
              </a:rPr>
              <a:t>研究</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zh-CN" altLang="en-US" sz="2000" b="1" dirty="0" smtClean="0">
                <a:solidFill>
                  <a:schemeClr val="tx1"/>
                </a:solidFill>
                <a:latin typeface="HGP明朝E" panose="02020900000000000000" pitchFamily="18" charset="-128"/>
                <a:ea typeface="HGP明朝E" panose="02020900000000000000" pitchFamily="18" charset="-128"/>
              </a:rPr>
              <a:t>字體比較研究、</a:t>
            </a:r>
            <a:r>
              <a:rPr lang="ja-JP" altLang="en-US" sz="2000" b="1" dirty="0" smtClean="0">
                <a:solidFill>
                  <a:schemeClr val="tx1"/>
                </a:solidFill>
                <a:latin typeface="HGP明朝E" panose="02020900000000000000" pitchFamily="18" charset="-128"/>
                <a:ea typeface="HGP明朝E" panose="02020900000000000000" pitchFamily="18" charset="-128"/>
              </a:rPr>
              <a:t>釈</a:t>
            </a:r>
            <a:r>
              <a:rPr lang="zh-CN" altLang="en-US" sz="2000" b="1" dirty="0" smtClean="0">
                <a:solidFill>
                  <a:schemeClr val="tx1"/>
                </a:solidFill>
                <a:latin typeface="HGP明朝E" panose="02020900000000000000" pitchFamily="18" charset="-128"/>
                <a:ea typeface="HGP明朝E" panose="02020900000000000000" pitchFamily="18" charset="-128"/>
              </a:rPr>
              <a:t>義比較研究、音切比較研究、漢語史</a:t>
            </a:r>
            <a:r>
              <a:rPr lang="ja-JP" altLang="en-US" sz="2000" b="1" dirty="0" smtClean="0">
                <a:solidFill>
                  <a:schemeClr val="tx1"/>
                </a:solidFill>
                <a:latin typeface="HGP明朝E" panose="02020900000000000000" pitchFamily="18" charset="-128"/>
                <a:ea typeface="HGP明朝E" panose="02020900000000000000" pitchFamily="18" charset="-128"/>
              </a:rPr>
              <a:t>相関</a:t>
            </a:r>
            <a:r>
              <a:rPr lang="zh-CN" altLang="en-US" sz="2000" b="1" dirty="0" smtClean="0">
                <a:solidFill>
                  <a:schemeClr val="tx1"/>
                </a:solidFill>
                <a:latin typeface="HGP明朝E" panose="02020900000000000000" pitchFamily="18" charset="-128"/>
                <a:ea typeface="HGP明朝E" panose="02020900000000000000" pitchFamily="18" charset="-128"/>
              </a:rPr>
              <a:t>研究</a:t>
            </a:r>
            <a:r>
              <a:rPr lang="ja-JP" altLang="en-US" sz="2000" b="1" dirty="0" smtClean="0">
                <a:solidFill>
                  <a:schemeClr val="tx1"/>
                </a:solidFill>
                <a:latin typeface="HGP明朝E" panose="02020900000000000000" pitchFamily="18" charset="-128"/>
                <a:ea typeface="HGP明朝E" panose="02020900000000000000" pitchFamily="18" charset="-128"/>
              </a:rPr>
              <a:t>など。</a:t>
            </a:r>
            <a:endParaRPr lang="en-US" altLang="zh-CN" sz="2000" b="1" dirty="0" smtClean="0">
              <a:solidFill>
                <a:schemeClr val="tx1"/>
              </a:solidFill>
              <a:latin typeface="HGP明朝E" panose="02020900000000000000" pitchFamily="18" charset="-128"/>
              <a:ea typeface="HGP明朝E" panose="02020900000000000000" pitchFamily="18" charset="-128"/>
            </a:endParaRPr>
          </a:p>
          <a:p>
            <a:endParaRPr lang="en-US" altLang="zh-CN" sz="2400" b="1" dirty="0">
              <a:latin typeface="HGWT_CNKI" panose="02000500000000000000" pitchFamily="2" charset="-122"/>
              <a:ea typeface="HGWT_CNKI" panose="02000500000000000000" pitchFamily="2" charset="-122"/>
            </a:endParaRPr>
          </a:p>
          <a:p>
            <a:endParaRPr lang="en-US" altLang="zh-CN" sz="2000" b="1" dirty="0">
              <a:latin typeface="HGWT_CNKI" panose="02000500000000000000" pitchFamily="2" charset="-122"/>
              <a:ea typeface="HGWT_CNKI" panose="02000500000000000000" pitchFamily="2" charset="-122"/>
            </a:endParaRPr>
          </a:p>
          <a:p>
            <a:endParaRPr lang="en-US" altLang="zh-CN" sz="2000" dirty="0">
              <a:latin typeface="HGWT_CNKI" panose="02000500000000000000" pitchFamily="2" charset="-122"/>
              <a:ea typeface="HGWT_CNKI" panose="02000500000000000000" pitchFamily="2" charset="-122"/>
            </a:endParaRPr>
          </a:p>
          <a:p>
            <a:endParaRPr kumimoji="1" lang="en-US" altLang="zh-CN" sz="2400" b="1" dirty="0" smtClean="0">
              <a:latin typeface="HGWT_CNKI" panose="02000500000000000000" pitchFamily="2" charset="-122"/>
              <a:ea typeface="HGWT_CNKI" panose="02000500000000000000" pitchFamily="2" charset="-122"/>
            </a:endParaRPr>
          </a:p>
          <a:p>
            <a:endParaRPr kumimoji="1" lang="en-US" altLang="zh-CN" sz="2400" b="1" dirty="0" smtClean="0">
              <a:latin typeface="HGWT_CNKI" panose="02000500000000000000" pitchFamily="2" charset="-122"/>
              <a:ea typeface="HGWT_CNKI" panose="02000500000000000000" pitchFamily="2" charset="-122"/>
            </a:endParaRPr>
          </a:p>
          <a:p>
            <a:endParaRPr kumimoji="1" lang="ja-JP" altLang="en-US" sz="2400" b="1" dirty="0">
              <a:latin typeface="HGWT_CNKI" panose="02000500000000000000" pitchFamily="2" charset="-122"/>
              <a:ea typeface="HGWT_CNKI" panose="02000500000000000000" pitchFamily="2" charset="-122"/>
            </a:endParaRPr>
          </a:p>
        </p:txBody>
      </p:sp>
    </p:spTree>
    <p:extLst>
      <p:ext uri="{BB962C8B-B14F-4D97-AF65-F5344CB8AC3E}">
        <p14:creationId xmlns:p14="http://schemas.microsoft.com/office/powerpoint/2010/main" val="2494718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solidFill>
                  <a:schemeClr val="tx1"/>
                </a:solidFill>
                <a:latin typeface="HGP明朝E" panose="02020900000000000000" pitchFamily="18" charset="-128"/>
                <a:ea typeface="HGP明朝E" panose="02020900000000000000" pitchFamily="18" charset="-128"/>
              </a:rPr>
              <a:t>四</a:t>
            </a:r>
            <a:r>
              <a:rPr lang="zh-CN" altLang="en-US" sz="3200" dirty="0" smtClean="0">
                <a:solidFill>
                  <a:schemeClr val="tx1"/>
                </a:solidFill>
                <a:latin typeface="HGP明朝E" panose="02020900000000000000" pitchFamily="18" charset="-128"/>
                <a:ea typeface="HGP明朝E" panose="02020900000000000000" pitchFamily="18" charset="-128"/>
              </a:rPr>
              <a:t>、日本</a:t>
            </a:r>
            <a:r>
              <a:rPr lang="ja-JP" altLang="en-US" sz="3200" dirty="0" smtClean="0">
                <a:solidFill>
                  <a:schemeClr val="tx1"/>
                </a:solidFill>
                <a:latin typeface="HGP明朝E" panose="02020900000000000000" pitchFamily="18" charset="-128"/>
                <a:ea typeface="HGP明朝E" panose="02020900000000000000" pitchFamily="18" charset="-128"/>
              </a:rPr>
              <a:t>の</a:t>
            </a:r>
            <a:r>
              <a:rPr lang="en-US" altLang="ja-JP" sz="3200" dirty="0">
                <a:solidFill>
                  <a:schemeClr val="tx1"/>
                </a:solidFill>
                <a:latin typeface="HGP明朝E" panose="02020900000000000000" pitchFamily="18" charset="-128"/>
                <a:ea typeface="HGP明朝E" panose="02020900000000000000" pitchFamily="18" charset="-128"/>
              </a:rPr>
              <a:t>『</a:t>
            </a:r>
            <a:r>
              <a:rPr lang="zh-CN" altLang="en-US" sz="3200" dirty="0" smtClean="0">
                <a:solidFill>
                  <a:schemeClr val="tx1"/>
                </a:solidFill>
                <a:latin typeface="HGP明朝E" panose="02020900000000000000" pitchFamily="18" charset="-128"/>
                <a:ea typeface="HGP明朝E" panose="02020900000000000000" pitchFamily="18" charset="-128"/>
              </a:rPr>
              <a:t>玉篇</a:t>
            </a:r>
            <a:r>
              <a:rPr lang="en-US" altLang="ja-JP" sz="3200" dirty="0">
                <a:solidFill>
                  <a:schemeClr val="tx1"/>
                </a:solidFill>
                <a:latin typeface="HGP明朝E" panose="02020900000000000000" pitchFamily="18" charset="-128"/>
                <a:ea typeface="HGP明朝E" panose="02020900000000000000" pitchFamily="18" charset="-128"/>
              </a:rPr>
              <a:t>』</a:t>
            </a:r>
            <a:r>
              <a:rPr lang="zh-CN" altLang="en-US" sz="3200" dirty="0" smtClean="0">
                <a:solidFill>
                  <a:schemeClr val="tx1"/>
                </a:solidFill>
                <a:latin typeface="HGP明朝E" panose="02020900000000000000" pitchFamily="18" charset="-128"/>
                <a:ea typeface="HGP明朝E" panose="02020900000000000000" pitchFamily="18" charset="-128"/>
              </a:rPr>
              <a:t>改編史</a:t>
            </a:r>
            <a:r>
              <a:rPr lang="ja-JP" altLang="en-US" sz="3200" dirty="0">
                <a:solidFill>
                  <a:schemeClr val="tx1"/>
                </a:solidFill>
                <a:latin typeface="HGP明朝E" panose="02020900000000000000" pitchFamily="18" charset="-128"/>
                <a:ea typeface="HGP明朝E" panose="02020900000000000000" pitchFamily="18" charset="-128"/>
              </a:rPr>
              <a:t>（</a:t>
            </a:r>
            <a:r>
              <a:rPr lang="ja-JP" altLang="en-US" sz="3200" dirty="0" smtClean="0">
                <a:solidFill>
                  <a:schemeClr val="tx1"/>
                </a:solidFill>
                <a:latin typeface="HGP明朝E" panose="02020900000000000000" pitchFamily="18" charset="-128"/>
                <a:ea typeface="HGP明朝E" panose="02020900000000000000" pitchFamily="18" charset="-128"/>
              </a:rPr>
              <a:t>中）</a:t>
            </a:r>
            <a:r>
              <a:rPr lang="zh-CN" altLang="en-US" sz="3200" dirty="0" smtClean="0">
                <a:solidFill>
                  <a:schemeClr val="tx1"/>
                </a:solidFill>
                <a:latin typeface="HGP明朝E" panose="02020900000000000000" pitchFamily="18" charset="-128"/>
                <a:ea typeface="HGP明朝E" panose="02020900000000000000" pitchFamily="18" charset="-128"/>
              </a:rPr>
              <a:t>：室町</a:t>
            </a:r>
            <a:r>
              <a:rPr lang="ja-JP" altLang="en-US" sz="3200" dirty="0" smtClean="0">
                <a:solidFill>
                  <a:schemeClr val="tx1"/>
                </a:solidFill>
                <a:latin typeface="HGP明朝E" panose="02020900000000000000" pitchFamily="18" charset="-128"/>
                <a:ea typeface="HGP明朝E" panose="02020900000000000000" pitchFamily="18" charset="-128"/>
              </a:rPr>
              <a:t>・</a:t>
            </a:r>
            <a:r>
              <a:rPr lang="ja-JP" altLang="en-US" sz="3200" b="1" dirty="0" smtClean="0">
                <a:solidFill>
                  <a:schemeClr val="tx1"/>
                </a:solidFill>
                <a:latin typeface="HGP明朝E" panose="02020900000000000000" pitchFamily="18" charset="-128"/>
                <a:ea typeface="HGP明朝E" panose="02020900000000000000" pitchFamily="18" charset="-128"/>
              </a:rPr>
              <a:t>江戸</a:t>
            </a:r>
            <a:r>
              <a:rPr lang="zh-CN" altLang="en-US" sz="3200" dirty="0" smtClean="0">
                <a:solidFill>
                  <a:schemeClr val="tx1"/>
                </a:solidFill>
                <a:latin typeface="HGP明朝E" panose="02020900000000000000" pitchFamily="18" charset="-128"/>
                <a:ea typeface="HGP明朝E" panose="02020900000000000000" pitchFamily="18" charset="-128"/>
              </a:rPr>
              <a:t>時代</a:t>
            </a:r>
            <a:r>
              <a:rPr lang="ja-JP" altLang="en-US" sz="3200" b="1" dirty="0" smtClean="0">
                <a:solidFill>
                  <a:schemeClr val="tx1"/>
                </a:solidFill>
                <a:latin typeface="HGP明朝E" panose="02020900000000000000" pitchFamily="18" charset="-128"/>
                <a:ea typeface="HGP明朝E" panose="02020900000000000000" pitchFamily="18" charset="-128"/>
              </a:rPr>
              <a:t>（１）</a:t>
            </a:r>
            <a:endParaRPr kumimoji="1" lang="ja-JP" altLang="en-US" sz="3200"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Autofit/>
          </a:bodyPr>
          <a:lstStyle/>
          <a:p>
            <a:r>
              <a:rPr lang="zh-CN" altLang="en-US" sz="2400" b="1" dirty="0">
                <a:solidFill>
                  <a:schemeClr val="tx1"/>
                </a:solidFill>
                <a:latin typeface="HGS明朝E" panose="02020900000000000000" pitchFamily="18" charset="-128"/>
                <a:ea typeface="HGS明朝E" panose="02020900000000000000" pitchFamily="18" charset="-128"/>
              </a:rPr>
              <a:t>和刻本</a:t>
            </a:r>
            <a:r>
              <a:rPr lang="en-US" altLang="ja-JP" sz="2400" b="1" dirty="0" smtClean="0">
                <a:solidFill>
                  <a:schemeClr val="tx1"/>
                </a:solidFill>
                <a:latin typeface="HGS明朝E" panose="02020900000000000000" pitchFamily="18" charset="-128"/>
                <a:ea typeface="HGS明朝E" panose="02020900000000000000" pitchFamily="18" charset="-128"/>
              </a:rPr>
              <a:t>『</a:t>
            </a:r>
            <a:r>
              <a:rPr lang="zh-CN" altLang="en-US" sz="2400" b="1" dirty="0" smtClean="0">
                <a:solidFill>
                  <a:schemeClr val="tx1"/>
                </a:solidFill>
                <a:latin typeface="HGS明朝E" panose="02020900000000000000" pitchFamily="18" charset="-128"/>
                <a:ea typeface="HGS明朝E" panose="02020900000000000000" pitchFamily="18" charset="-128"/>
              </a:rPr>
              <a:t>大廣益會玉篇</a:t>
            </a:r>
            <a:r>
              <a:rPr lang="en-US" altLang="ja-JP" sz="2400" b="1" dirty="0" smtClean="0">
                <a:solidFill>
                  <a:schemeClr val="tx1"/>
                </a:solidFill>
                <a:latin typeface="HGS明朝E" panose="02020900000000000000" pitchFamily="18" charset="-128"/>
                <a:ea typeface="HGS明朝E" panose="02020900000000000000" pitchFamily="18" charset="-128"/>
              </a:rPr>
              <a:t>』</a:t>
            </a:r>
            <a:r>
              <a:rPr lang="ja-JP" altLang="en-US" sz="2400" b="1" dirty="0" smtClean="0">
                <a:solidFill>
                  <a:schemeClr val="tx1"/>
                </a:solidFill>
                <a:latin typeface="HGS明朝E" panose="02020900000000000000" pitchFamily="18" charset="-128"/>
                <a:ea typeface="HGS明朝E" panose="02020900000000000000" pitchFamily="18" charset="-128"/>
              </a:rPr>
              <a:t>の</a:t>
            </a:r>
            <a:r>
              <a:rPr lang="ja-JP" altLang="en-US" sz="2400" b="1" dirty="0">
                <a:solidFill>
                  <a:schemeClr val="tx1"/>
                </a:solidFill>
                <a:latin typeface="HGS明朝E" panose="02020900000000000000" pitchFamily="18" charset="-128"/>
                <a:ea typeface="HGS明朝E" panose="02020900000000000000" pitchFamily="18" charset="-128"/>
              </a:rPr>
              <a:t>刊行</a:t>
            </a:r>
            <a:endParaRPr lang="en-US" altLang="zh-CN" sz="2400" b="1" dirty="0" smtClean="0">
              <a:solidFill>
                <a:schemeClr val="tx1"/>
              </a:solidFill>
              <a:latin typeface="HGS明朝E" panose="02020900000000000000" pitchFamily="18" charset="-128"/>
              <a:ea typeface="HGS明朝E" panose="02020900000000000000" pitchFamily="18" charset="-128"/>
            </a:endParaRPr>
          </a:p>
          <a:p>
            <a:r>
              <a:rPr lang="zh-CN" altLang="en-US" b="1" dirty="0" smtClean="0">
                <a:solidFill>
                  <a:schemeClr val="tx1"/>
                </a:solidFill>
                <a:latin typeface="HGS明朝E" panose="02020900000000000000" pitchFamily="18" charset="-128"/>
                <a:ea typeface="HGS明朝E" panose="02020900000000000000" pitchFamily="18" charset="-128"/>
              </a:rPr>
              <a:t>北宋</a:t>
            </a:r>
            <a:r>
              <a:rPr lang="ja-JP" altLang="en-US" b="1" dirty="0" smtClean="0">
                <a:solidFill>
                  <a:schemeClr val="tx1"/>
                </a:solidFill>
                <a:latin typeface="HGS明朝E" panose="02020900000000000000" pitchFamily="18" charset="-128"/>
                <a:ea typeface="HGS明朝E" panose="02020900000000000000" pitchFamily="18" charset="-128"/>
              </a:rPr>
              <a:t>初年、官版</a:t>
            </a:r>
            <a:r>
              <a:rPr lang="en-US" altLang="ja-JP" b="1" dirty="0">
                <a:solidFill>
                  <a:schemeClr val="tx1"/>
                </a:solidFill>
                <a:latin typeface="HGS明朝E" panose="02020900000000000000" pitchFamily="18" charset="-128"/>
                <a:ea typeface="HGS明朝E" panose="02020900000000000000" pitchFamily="18" charset="-128"/>
              </a:rPr>
              <a:t>『</a:t>
            </a:r>
            <a:r>
              <a:rPr lang="zh-CN" altLang="en-US" b="1" dirty="0" smtClean="0">
                <a:solidFill>
                  <a:schemeClr val="tx1"/>
                </a:solidFill>
                <a:latin typeface="HGS明朝E" panose="02020900000000000000" pitchFamily="18" charset="-128"/>
                <a:ea typeface="HGS明朝E" panose="02020900000000000000" pitchFamily="18" charset="-128"/>
              </a:rPr>
              <a:t>大廣益會玉篇</a:t>
            </a:r>
            <a:r>
              <a:rPr lang="en-US" altLang="ja-JP" b="1" dirty="0">
                <a:solidFill>
                  <a:schemeClr val="tx1"/>
                </a:solidFill>
                <a:latin typeface="HGS明朝E" panose="02020900000000000000" pitchFamily="18" charset="-128"/>
                <a:ea typeface="HGS明朝E" panose="02020900000000000000" pitchFamily="18" charset="-128"/>
              </a:rPr>
              <a:t>』</a:t>
            </a:r>
            <a:r>
              <a:rPr lang="zh-CN" altLang="en-US" b="1" dirty="0" smtClean="0">
                <a:solidFill>
                  <a:schemeClr val="tx1"/>
                </a:solidFill>
                <a:latin typeface="HGS明朝E" panose="02020900000000000000" pitchFamily="18" charset="-128"/>
                <a:ea typeface="HGS明朝E" panose="02020900000000000000" pitchFamily="18" charset="-128"/>
              </a:rPr>
              <a:t>（</a:t>
            </a:r>
            <a:r>
              <a:rPr lang="en-US" altLang="zh-CN" b="1" dirty="0" smtClean="0">
                <a:solidFill>
                  <a:schemeClr val="tx1"/>
                </a:solidFill>
                <a:latin typeface="HGS明朝E" panose="02020900000000000000" pitchFamily="18" charset="-128"/>
                <a:ea typeface="HGS明朝E" panose="02020900000000000000" pitchFamily="18" charset="-128"/>
              </a:rPr>
              <a:t>1013</a:t>
            </a:r>
            <a:r>
              <a:rPr lang="zh-CN" altLang="en-US" b="1" dirty="0" smtClean="0">
                <a:solidFill>
                  <a:schemeClr val="tx1"/>
                </a:solidFill>
                <a:latin typeface="HGS明朝E" panose="02020900000000000000" pitchFamily="18" charset="-128"/>
                <a:ea typeface="HGS明朝E" panose="02020900000000000000" pitchFamily="18" charset="-128"/>
              </a:rPr>
              <a:t>）</a:t>
            </a:r>
            <a:r>
              <a:rPr lang="ja-JP" altLang="en-US" b="1" dirty="0">
                <a:solidFill>
                  <a:schemeClr val="tx1"/>
                </a:solidFill>
                <a:latin typeface="HGS明朝E" panose="02020900000000000000" pitchFamily="18" charset="-128"/>
                <a:ea typeface="HGS明朝E" panose="02020900000000000000" pitchFamily="18" charset="-128"/>
              </a:rPr>
              <a:t>が</a:t>
            </a:r>
            <a:r>
              <a:rPr lang="zh-CN" altLang="en-US" b="1" dirty="0" smtClean="0">
                <a:solidFill>
                  <a:schemeClr val="tx1"/>
                </a:solidFill>
                <a:latin typeface="HGS明朝E" panose="02020900000000000000" pitchFamily="18" charset="-128"/>
                <a:ea typeface="HGS明朝E" panose="02020900000000000000" pitchFamily="18" charset="-128"/>
              </a:rPr>
              <a:t>刊行</a:t>
            </a:r>
            <a:r>
              <a:rPr lang="ja-JP" altLang="en-US" b="1" dirty="0">
                <a:solidFill>
                  <a:schemeClr val="tx1"/>
                </a:solidFill>
                <a:latin typeface="HGS明朝E" panose="02020900000000000000" pitchFamily="18" charset="-128"/>
                <a:ea typeface="HGS明朝E" panose="02020900000000000000" pitchFamily="18" charset="-128"/>
              </a:rPr>
              <a:t>され</a:t>
            </a:r>
            <a:r>
              <a:rPr lang="ja-JP" altLang="en-US" b="1" dirty="0" smtClean="0">
                <a:solidFill>
                  <a:schemeClr val="tx1"/>
                </a:solidFill>
                <a:latin typeface="HGS明朝E" panose="02020900000000000000" pitchFamily="18" charset="-128"/>
                <a:ea typeface="HGS明朝E" panose="02020900000000000000" pitchFamily="18" charset="-128"/>
              </a:rPr>
              <a:t>、平安時代末期の</a:t>
            </a:r>
            <a:r>
              <a:rPr lang="zh-CN" altLang="en-US" b="1" dirty="0" smtClean="0">
                <a:solidFill>
                  <a:schemeClr val="tx1"/>
                </a:solidFill>
                <a:latin typeface="HGS明朝E" panose="02020900000000000000" pitchFamily="18" charset="-128"/>
                <a:ea typeface="HGS明朝E" panose="02020900000000000000" pitchFamily="18" charset="-128"/>
              </a:rPr>
              <a:t>長元二年（</a:t>
            </a:r>
            <a:r>
              <a:rPr lang="en-US" altLang="zh-CN" b="1" dirty="0" smtClean="0">
                <a:solidFill>
                  <a:schemeClr val="tx1"/>
                </a:solidFill>
                <a:latin typeface="HGS明朝E" panose="02020900000000000000" pitchFamily="18" charset="-128"/>
                <a:ea typeface="HGS明朝E" panose="02020900000000000000" pitchFamily="18" charset="-128"/>
              </a:rPr>
              <a:t>1029</a:t>
            </a:r>
            <a:r>
              <a:rPr lang="zh-CN" altLang="ja-JP" b="1" dirty="0" smtClean="0">
                <a:solidFill>
                  <a:schemeClr val="tx1"/>
                </a:solidFill>
                <a:latin typeface="HGS明朝E" panose="02020900000000000000" pitchFamily="18" charset="-128"/>
                <a:ea typeface="HGS明朝E" panose="02020900000000000000" pitchFamily="18" charset="-128"/>
              </a:rPr>
              <a:t>）</a:t>
            </a:r>
            <a:r>
              <a:rPr lang="zh-CN" altLang="en-US" b="1" dirty="0" smtClean="0">
                <a:solidFill>
                  <a:schemeClr val="tx1"/>
                </a:solidFill>
                <a:latin typeface="HGS明朝E" panose="02020900000000000000" pitchFamily="18" charset="-128"/>
                <a:ea typeface="HGS明朝E" panose="02020900000000000000" pitchFamily="18" charset="-128"/>
              </a:rPr>
              <a:t>日本</a:t>
            </a:r>
            <a:r>
              <a:rPr lang="ja-JP" altLang="en-US" b="1" dirty="0" smtClean="0">
                <a:solidFill>
                  <a:schemeClr val="tx1"/>
                </a:solidFill>
                <a:latin typeface="HGS明朝E" panose="02020900000000000000" pitchFamily="18" charset="-128"/>
                <a:ea typeface="HGS明朝E" panose="02020900000000000000" pitchFamily="18" charset="-128"/>
              </a:rPr>
              <a:t>に輸入された記録があり、部数も多い</a:t>
            </a:r>
            <a:r>
              <a:rPr lang="zh-CN" altLang="en-US" b="1" dirty="0" smtClean="0">
                <a:solidFill>
                  <a:schemeClr val="tx1"/>
                </a:solidFill>
                <a:latin typeface="HGS明朝E" panose="02020900000000000000" pitchFamily="18" charset="-128"/>
                <a:ea typeface="HGS明朝E" panose="02020900000000000000" pitchFamily="18" charset="-128"/>
              </a:rPr>
              <a:t>。</a:t>
            </a:r>
            <a:endParaRPr lang="en-US" altLang="zh-CN" b="1" dirty="0">
              <a:solidFill>
                <a:schemeClr val="tx1"/>
              </a:solidFill>
              <a:latin typeface="HGS明朝E" panose="02020900000000000000" pitchFamily="18" charset="-128"/>
              <a:ea typeface="HGS明朝E" panose="02020900000000000000" pitchFamily="18" charset="-128"/>
            </a:endParaRPr>
          </a:p>
          <a:p>
            <a:r>
              <a:rPr lang="ja-JP" altLang="en-US" b="1" dirty="0" smtClean="0">
                <a:solidFill>
                  <a:schemeClr val="tx1"/>
                </a:solidFill>
                <a:latin typeface="HGS明朝E" panose="02020900000000000000" pitchFamily="18" charset="-128"/>
                <a:ea typeface="HGS明朝E" panose="02020900000000000000" pitchFamily="18" charset="-128"/>
              </a:rPr>
              <a:t>最初の</a:t>
            </a:r>
            <a:r>
              <a:rPr lang="zh-CN" altLang="en-US" b="1" dirty="0" smtClean="0">
                <a:solidFill>
                  <a:schemeClr val="tx1"/>
                </a:solidFill>
                <a:latin typeface="HGS明朝E" panose="02020900000000000000" pitchFamily="18" charset="-128"/>
                <a:ea typeface="HGS明朝E" panose="02020900000000000000" pitchFamily="18" charset="-128"/>
              </a:rPr>
              <a:t>和刻本</a:t>
            </a:r>
            <a:r>
              <a:rPr lang="en-US" altLang="ja-JP" b="1" dirty="0">
                <a:solidFill>
                  <a:schemeClr val="tx1"/>
                </a:solidFill>
                <a:latin typeface="HGS明朝E" panose="02020900000000000000" pitchFamily="18" charset="-128"/>
                <a:ea typeface="HGS明朝E" panose="02020900000000000000" pitchFamily="18" charset="-128"/>
              </a:rPr>
              <a:t>『</a:t>
            </a:r>
            <a:r>
              <a:rPr lang="zh-CN" altLang="en-US" b="1" dirty="0" smtClean="0">
                <a:solidFill>
                  <a:schemeClr val="tx1"/>
                </a:solidFill>
                <a:latin typeface="HGS明朝E" panose="02020900000000000000" pitchFamily="18" charset="-128"/>
                <a:ea typeface="HGS明朝E" panose="02020900000000000000" pitchFamily="18" charset="-128"/>
              </a:rPr>
              <a:t>大廣益會玉篇</a:t>
            </a:r>
            <a:r>
              <a:rPr lang="en-US" altLang="ja-JP" b="1" dirty="0">
                <a:solidFill>
                  <a:schemeClr val="tx1"/>
                </a:solidFill>
                <a:latin typeface="HGS明朝E" panose="02020900000000000000" pitchFamily="18" charset="-128"/>
                <a:ea typeface="HGS明朝E" panose="02020900000000000000" pitchFamily="18" charset="-128"/>
              </a:rPr>
              <a:t>』</a:t>
            </a:r>
            <a:r>
              <a:rPr lang="en-US" altLang="zh-CN" b="1" dirty="0" smtClean="0">
                <a:solidFill>
                  <a:schemeClr val="tx1"/>
                </a:solidFill>
                <a:latin typeface="HGS明朝E" panose="02020900000000000000" pitchFamily="18" charset="-128"/>
                <a:ea typeface="HGS明朝E" panose="02020900000000000000" pitchFamily="18" charset="-128"/>
              </a:rPr>
              <a:t> </a:t>
            </a:r>
            <a:r>
              <a:rPr lang="ja-JP" altLang="en-US" b="1" dirty="0" smtClean="0">
                <a:solidFill>
                  <a:schemeClr val="tx1"/>
                </a:solidFill>
                <a:latin typeface="HGS明朝E" panose="02020900000000000000" pitchFamily="18" charset="-128"/>
                <a:ea typeface="HGS明朝E" panose="02020900000000000000" pitchFamily="18" charset="-128"/>
              </a:rPr>
              <a:t>は</a:t>
            </a:r>
            <a:r>
              <a:rPr lang="zh-CN" altLang="ja-JP" b="1" dirty="0" smtClean="0">
                <a:solidFill>
                  <a:schemeClr val="tx1"/>
                </a:solidFill>
                <a:latin typeface="HGS明朝E" panose="02020900000000000000" pitchFamily="18" charset="-128"/>
                <a:ea typeface="HGS明朝E" panose="02020900000000000000" pitchFamily="18" charset="-128"/>
              </a:rPr>
              <a:t>室町</a:t>
            </a:r>
            <a:r>
              <a:rPr lang="zh-CN" altLang="en-US" b="1" dirty="0" smtClean="0">
                <a:solidFill>
                  <a:schemeClr val="tx1"/>
                </a:solidFill>
                <a:latin typeface="HGS明朝E" panose="02020900000000000000" pitchFamily="18" charset="-128"/>
                <a:ea typeface="HGS明朝E" panose="02020900000000000000" pitchFamily="18" charset="-128"/>
              </a:rPr>
              <a:t>時代</a:t>
            </a:r>
            <a:r>
              <a:rPr lang="ja-JP" altLang="en-US" b="1" dirty="0" smtClean="0">
                <a:solidFill>
                  <a:schemeClr val="tx1"/>
                </a:solidFill>
                <a:latin typeface="HGS明朝E" panose="02020900000000000000" pitchFamily="18" charset="-128"/>
                <a:ea typeface="HGS明朝E" panose="02020900000000000000" pitchFamily="18" charset="-128"/>
              </a:rPr>
              <a:t>応</a:t>
            </a:r>
            <a:r>
              <a:rPr lang="zh-CN" altLang="ja-JP" b="1" dirty="0" smtClean="0">
                <a:solidFill>
                  <a:schemeClr val="tx1"/>
                </a:solidFill>
                <a:latin typeface="HGS明朝E" panose="02020900000000000000" pitchFamily="18" charset="-128"/>
                <a:ea typeface="HGS明朝E" panose="02020900000000000000" pitchFamily="18" charset="-128"/>
              </a:rPr>
              <a:t>永</a:t>
            </a:r>
            <a:r>
              <a:rPr lang="zh-CN" altLang="ja-JP" b="1" dirty="0">
                <a:solidFill>
                  <a:schemeClr val="tx1"/>
                </a:solidFill>
                <a:latin typeface="HGS明朝E" panose="02020900000000000000" pitchFamily="18" charset="-128"/>
                <a:ea typeface="HGS明朝E" panose="02020900000000000000" pitchFamily="18" charset="-128"/>
              </a:rPr>
              <a:t>五年五山本（</a:t>
            </a:r>
            <a:r>
              <a:rPr lang="en-US" altLang="ja-JP" b="1" dirty="0" smtClean="0">
                <a:solidFill>
                  <a:schemeClr val="tx1"/>
                </a:solidFill>
                <a:latin typeface="HGS明朝E" panose="02020900000000000000" pitchFamily="18" charset="-128"/>
                <a:ea typeface="HGS明朝E" panose="02020900000000000000" pitchFamily="18" charset="-128"/>
              </a:rPr>
              <a:t>1398</a:t>
            </a:r>
            <a:r>
              <a:rPr lang="zh-CN" altLang="ja-JP" b="1" dirty="0" smtClean="0">
                <a:solidFill>
                  <a:schemeClr val="tx1"/>
                </a:solidFill>
                <a:latin typeface="HGS明朝E" panose="02020900000000000000" pitchFamily="18" charset="-128"/>
                <a:ea typeface="HGS明朝E" panose="02020900000000000000" pitchFamily="18" charset="-128"/>
              </a:rPr>
              <a:t>）</a:t>
            </a:r>
            <a:r>
              <a:rPr lang="ja-JP" altLang="en-US" b="1" dirty="0" err="1" smtClean="0">
                <a:solidFill>
                  <a:schemeClr val="tx1"/>
                </a:solidFill>
                <a:latin typeface="HGS明朝E" panose="02020900000000000000" pitchFamily="18" charset="-128"/>
                <a:ea typeface="HGS明朝E" panose="02020900000000000000" pitchFamily="18" charset="-128"/>
              </a:rPr>
              <a:t>、</a:t>
            </a:r>
            <a:r>
              <a:rPr lang="zh-CN" altLang="ja-JP" b="1" dirty="0" smtClean="0">
                <a:solidFill>
                  <a:schemeClr val="tx1"/>
                </a:solidFill>
                <a:latin typeface="HGS明朝E" panose="02020900000000000000" pitchFamily="18" charset="-128"/>
                <a:ea typeface="HGS明朝E" panose="02020900000000000000" pitchFamily="18" charset="-128"/>
              </a:rPr>
              <a:t>元泰定二年（</a:t>
            </a:r>
            <a:r>
              <a:rPr lang="en-US" altLang="ja-JP" b="1" dirty="0" smtClean="0">
                <a:solidFill>
                  <a:schemeClr val="tx1"/>
                </a:solidFill>
                <a:latin typeface="HGS明朝E" panose="02020900000000000000" pitchFamily="18" charset="-128"/>
                <a:ea typeface="HGS明朝E" panose="02020900000000000000" pitchFamily="18" charset="-128"/>
              </a:rPr>
              <a:t>1325</a:t>
            </a:r>
            <a:r>
              <a:rPr lang="zh-CN" altLang="ja-JP" b="1" dirty="0" smtClean="0">
                <a:solidFill>
                  <a:schemeClr val="tx1"/>
                </a:solidFill>
                <a:latin typeface="HGS明朝E" panose="02020900000000000000" pitchFamily="18" charset="-128"/>
                <a:ea typeface="HGS明朝E" panose="02020900000000000000" pitchFamily="18" charset="-128"/>
              </a:rPr>
              <a:t>）</a:t>
            </a:r>
            <a:r>
              <a:rPr lang="ja-JP" altLang="en-US" b="1" dirty="0" smtClean="0">
                <a:solidFill>
                  <a:schemeClr val="tx1"/>
                </a:solidFill>
                <a:latin typeface="HGS明朝E" panose="02020900000000000000" pitchFamily="18" charset="-128"/>
                <a:ea typeface="HGS明朝E" panose="02020900000000000000" pitchFamily="18" charset="-128"/>
              </a:rPr>
              <a:t>圓沙書院</a:t>
            </a:r>
            <a:r>
              <a:rPr lang="zh-CN" altLang="ja-JP" b="1" dirty="0" smtClean="0">
                <a:solidFill>
                  <a:schemeClr val="tx1"/>
                </a:solidFill>
                <a:latin typeface="HGS明朝E" panose="02020900000000000000" pitchFamily="18" charset="-128"/>
                <a:ea typeface="HGS明朝E" panose="02020900000000000000" pitchFamily="18" charset="-128"/>
              </a:rPr>
              <a:t>刊本</a:t>
            </a:r>
            <a:r>
              <a:rPr lang="ja-JP" altLang="en-US" b="1" dirty="0">
                <a:solidFill>
                  <a:schemeClr val="tx1"/>
                </a:solidFill>
                <a:latin typeface="HGS明朝E" panose="02020900000000000000" pitchFamily="18" charset="-128"/>
                <a:ea typeface="HGS明朝E" panose="02020900000000000000" pitchFamily="18" charset="-128"/>
              </a:rPr>
              <a:t>による</a:t>
            </a:r>
            <a:r>
              <a:rPr lang="zh-CN" altLang="en-US" b="1" dirty="0" smtClean="0">
                <a:solidFill>
                  <a:schemeClr val="tx1"/>
                </a:solidFill>
                <a:latin typeface="HGS明朝E" panose="02020900000000000000" pitchFamily="18" charset="-128"/>
                <a:ea typeface="HGS明朝E" panose="02020900000000000000" pitchFamily="18" charset="-128"/>
              </a:rPr>
              <a:t>覆刻。</a:t>
            </a:r>
            <a:endParaRPr lang="en-US" altLang="zh-CN" b="1" dirty="0" smtClean="0">
              <a:solidFill>
                <a:schemeClr val="tx1"/>
              </a:solidFill>
              <a:latin typeface="HGS明朝E" panose="02020900000000000000" pitchFamily="18" charset="-128"/>
              <a:ea typeface="HGS明朝E" panose="02020900000000000000" pitchFamily="18" charset="-128"/>
            </a:endParaRPr>
          </a:p>
          <a:p>
            <a:r>
              <a:rPr lang="ja-JP" altLang="en-US" b="1" dirty="0" smtClean="0">
                <a:solidFill>
                  <a:schemeClr val="tx1"/>
                </a:solidFill>
                <a:latin typeface="HGS明朝E" panose="02020900000000000000" pitchFamily="18" charset="-128"/>
                <a:ea typeface="HGS明朝E" panose="02020900000000000000" pitchFamily="18" charset="-128"/>
              </a:rPr>
              <a:t>江戸時代</a:t>
            </a:r>
            <a:r>
              <a:rPr lang="zh-CN" altLang="en-US" b="1" dirty="0" smtClean="0">
                <a:solidFill>
                  <a:schemeClr val="tx1"/>
                </a:solidFill>
                <a:latin typeface="HGS明朝E" panose="02020900000000000000" pitchFamily="18" charset="-128"/>
                <a:ea typeface="HGS明朝E" panose="02020900000000000000" pitchFamily="18" charset="-128"/>
              </a:rPr>
              <a:t>慶長</a:t>
            </a:r>
            <a:r>
              <a:rPr lang="zh-CN" altLang="ja-JP" b="1" dirty="0" smtClean="0">
                <a:solidFill>
                  <a:schemeClr val="tx1"/>
                </a:solidFill>
                <a:latin typeface="HGS明朝E" panose="02020900000000000000" pitchFamily="18" charset="-128"/>
                <a:ea typeface="HGS明朝E" panose="02020900000000000000" pitchFamily="18" charset="-128"/>
              </a:rPr>
              <a:t>九年</a:t>
            </a:r>
            <a:r>
              <a:rPr lang="zh-CN" altLang="ja-JP" b="1" dirty="0">
                <a:solidFill>
                  <a:schemeClr val="tx1"/>
                </a:solidFill>
                <a:latin typeface="HGS明朝E" panose="02020900000000000000" pitchFamily="18" charset="-128"/>
                <a:ea typeface="HGS明朝E" panose="02020900000000000000" pitchFamily="18" charset="-128"/>
              </a:rPr>
              <a:t>（</a:t>
            </a:r>
            <a:r>
              <a:rPr lang="en-US" altLang="ja-JP" b="1" dirty="0">
                <a:solidFill>
                  <a:schemeClr val="tx1"/>
                </a:solidFill>
                <a:latin typeface="HGS明朝E" panose="02020900000000000000" pitchFamily="18" charset="-128"/>
                <a:ea typeface="HGS明朝E" panose="02020900000000000000" pitchFamily="18" charset="-128"/>
              </a:rPr>
              <a:t>1604</a:t>
            </a:r>
            <a:r>
              <a:rPr lang="zh-CN" altLang="ja-JP" b="1" dirty="0" smtClean="0">
                <a:solidFill>
                  <a:schemeClr val="tx1"/>
                </a:solidFill>
                <a:latin typeface="HGS明朝E" panose="02020900000000000000" pitchFamily="18" charset="-128"/>
                <a:ea typeface="HGS明朝E" panose="02020900000000000000" pitchFamily="18" charset="-128"/>
              </a:rPr>
              <a:t>）</a:t>
            </a:r>
            <a:r>
              <a:rPr lang="zh-CN" altLang="en-US" b="1" dirty="0" smtClean="0">
                <a:solidFill>
                  <a:schemeClr val="tx1"/>
                </a:solidFill>
                <a:latin typeface="HGS明朝E" panose="02020900000000000000" pitchFamily="18" charset="-128"/>
                <a:ea typeface="HGS明朝E" panose="02020900000000000000" pitchFamily="18" charset="-128"/>
              </a:rPr>
              <a:t>和刻本</a:t>
            </a:r>
            <a:r>
              <a:rPr lang="en-US" altLang="ja-JP" b="1" dirty="0">
                <a:solidFill>
                  <a:schemeClr val="tx1"/>
                </a:solidFill>
                <a:latin typeface="HGS明朝E" panose="02020900000000000000" pitchFamily="18" charset="-128"/>
                <a:ea typeface="HGS明朝E" panose="02020900000000000000" pitchFamily="18" charset="-128"/>
              </a:rPr>
              <a:t>『</a:t>
            </a:r>
            <a:r>
              <a:rPr lang="zh-CN" altLang="en-US" b="1" dirty="0" smtClean="0">
                <a:solidFill>
                  <a:schemeClr val="tx1"/>
                </a:solidFill>
                <a:latin typeface="HGS明朝E" panose="02020900000000000000" pitchFamily="18" charset="-128"/>
                <a:ea typeface="HGS明朝E" panose="02020900000000000000" pitchFamily="18" charset="-128"/>
              </a:rPr>
              <a:t>大廣益會玉篇</a:t>
            </a:r>
            <a:r>
              <a:rPr lang="en-US" altLang="ja-JP" b="1" dirty="0">
                <a:solidFill>
                  <a:schemeClr val="tx1"/>
                </a:solidFill>
                <a:latin typeface="HGS明朝E" panose="02020900000000000000" pitchFamily="18" charset="-128"/>
                <a:ea typeface="HGS明朝E" panose="02020900000000000000" pitchFamily="18" charset="-128"/>
              </a:rPr>
              <a:t>』</a:t>
            </a:r>
            <a:r>
              <a:rPr lang="ja-JP" altLang="en-US" b="1" dirty="0" smtClean="0">
                <a:solidFill>
                  <a:schemeClr val="tx1"/>
                </a:solidFill>
                <a:latin typeface="HGS明朝E" panose="02020900000000000000" pitchFamily="18" charset="-128"/>
                <a:ea typeface="HGS明朝E" panose="02020900000000000000" pitchFamily="18" charset="-128"/>
              </a:rPr>
              <a:t>は</a:t>
            </a:r>
            <a:r>
              <a:rPr lang="zh-CN" altLang="ja-JP" b="1" dirty="0" smtClean="0">
                <a:solidFill>
                  <a:schemeClr val="tx1"/>
                </a:solidFill>
                <a:latin typeface="HGS明朝E" panose="02020900000000000000" pitchFamily="18" charset="-128"/>
                <a:ea typeface="HGS明朝E" panose="02020900000000000000" pitchFamily="18" charset="-128"/>
              </a:rPr>
              <a:t>元至正</a:t>
            </a:r>
            <a:r>
              <a:rPr lang="ja-JP" altLang="en-US" b="1" dirty="0" smtClean="0">
                <a:solidFill>
                  <a:schemeClr val="tx1"/>
                </a:solidFill>
                <a:latin typeface="HGS明朝E" panose="02020900000000000000" pitchFamily="18" charset="-128"/>
                <a:ea typeface="HGS明朝E" panose="02020900000000000000" pitchFamily="18" charset="-128"/>
              </a:rPr>
              <a:t>二十六</a:t>
            </a:r>
            <a:r>
              <a:rPr lang="zh-CN" altLang="ja-JP" b="1" dirty="0" smtClean="0">
                <a:solidFill>
                  <a:schemeClr val="tx1"/>
                </a:solidFill>
                <a:latin typeface="HGS明朝E" panose="02020900000000000000" pitchFamily="18" charset="-128"/>
                <a:ea typeface="HGS明朝E" panose="02020900000000000000" pitchFamily="18" charset="-128"/>
              </a:rPr>
              <a:t>年</a:t>
            </a:r>
            <a:r>
              <a:rPr lang="zh-CN" altLang="ja-JP" b="1" dirty="0">
                <a:solidFill>
                  <a:schemeClr val="tx1"/>
                </a:solidFill>
                <a:latin typeface="HGS明朝E" panose="02020900000000000000" pitchFamily="18" charset="-128"/>
                <a:ea typeface="HGS明朝E" panose="02020900000000000000" pitchFamily="18" charset="-128"/>
              </a:rPr>
              <a:t>（</a:t>
            </a:r>
            <a:r>
              <a:rPr lang="en-US" altLang="ja-JP" b="1" dirty="0">
                <a:solidFill>
                  <a:schemeClr val="tx1"/>
                </a:solidFill>
                <a:latin typeface="HGS明朝E" panose="02020900000000000000" pitchFamily="18" charset="-128"/>
                <a:ea typeface="HGS明朝E" panose="02020900000000000000" pitchFamily="18" charset="-128"/>
              </a:rPr>
              <a:t>1366</a:t>
            </a:r>
            <a:r>
              <a:rPr lang="zh-CN" altLang="ja-JP" b="1" dirty="0">
                <a:solidFill>
                  <a:schemeClr val="tx1"/>
                </a:solidFill>
                <a:latin typeface="HGS明朝E" panose="02020900000000000000" pitchFamily="18" charset="-128"/>
                <a:ea typeface="HGS明朝E" panose="02020900000000000000" pitchFamily="18" charset="-128"/>
              </a:rPr>
              <a:t>）</a:t>
            </a:r>
            <a:r>
              <a:rPr lang="zh-CN" altLang="ja-JP" b="1" dirty="0" smtClean="0">
                <a:solidFill>
                  <a:schemeClr val="tx1"/>
                </a:solidFill>
                <a:latin typeface="HGS明朝E" panose="02020900000000000000" pitchFamily="18" charset="-128"/>
                <a:ea typeface="HGS明朝E" panose="02020900000000000000" pitchFamily="18" charset="-128"/>
              </a:rPr>
              <a:t>南山</a:t>
            </a:r>
            <a:r>
              <a:rPr lang="ja-JP" altLang="en-US" b="1" dirty="0" smtClean="0">
                <a:solidFill>
                  <a:schemeClr val="tx1"/>
                </a:solidFill>
                <a:latin typeface="HGS明朝E" panose="02020900000000000000" pitchFamily="18" charset="-128"/>
                <a:ea typeface="HGS明朝E" panose="02020900000000000000" pitchFamily="18" charset="-128"/>
              </a:rPr>
              <a:t>書</a:t>
            </a:r>
            <a:r>
              <a:rPr lang="zh-CN" altLang="ja-JP" b="1" dirty="0" smtClean="0">
                <a:solidFill>
                  <a:schemeClr val="tx1"/>
                </a:solidFill>
                <a:latin typeface="HGS明朝E" panose="02020900000000000000" pitchFamily="18" charset="-128"/>
                <a:ea typeface="HGS明朝E" panose="02020900000000000000" pitchFamily="18" charset="-128"/>
              </a:rPr>
              <a:t>院刊本</a:t>
            </a:r>
            <a:r>
              <a:rPr lang="ja-JP" altLang="en-US" b="1" dirty="0">
                <a:solidFill>
                  <a:schemeClr val="tx1"/>
                </a:solidFill>
                <a:latin typeface="HGS明朝E" panose="02020900000000000000" pitchFamily="18" charset="-128"/>
                <a:ea typeface="HGS明朝E" panose="02020900000000000000" pitchFamily="18" charset="-128"/>
              </a:rPr>
              <a:t>による</a:t>
            </a:r>
            <a:r>
              <a:rPr lang="zh-CN" altLang="en-US" b="1" dirty="0" smtClean="0">
                <a:solidFill>
                  <a:schemeClr val="tx1"/>
                </a:solidFill>
                <a:latin typeface="HGS明朝E" panose="02020900000000000000" pitchFamily="18" charset="-128"/>
                <a:ea typeface="HGS明朝E" panose="02020900000000000000" pitchFamily="18" charset="-128"/>
              </a:rPr>
              <a:t>覆</a:t>
            </a:r>
            <a:r>
              <a:rPr lang="zh-CN" altLang="ja-JP" b="1" dirty="0" smtClean="0">
                <a:solidFill>
                  <a:schemeClr val="tx1"/>
                </a:solidFill>
                <a:latin typeface="HGS明朝E" panose="02020900000000000000" pitchFamily="18" charset="-128"/>
                <a:ea typeface="HGS明朝E" panose="02020900000000000000" pitchFamily="18" charset="-128"/>
              </a:rPr>
              <a:t>刻</a:t>
            </a:r>
            <a:r>
              <a:rPr lang="zh-CN" altLang="en-US" b="1" dirty="0" smtClean="0">
                <a:solidFill>
                  <a:schemeClr val="tx1"/>
                </a:solidFill>
                <a:latin typeface="HGS明朝E" panose="02020900000000000000" pitchFamily="18" charset="-128"/>
                <a:ea typeface="HGS明朝E" panose="02020900000000000000" pitchFamily="18" charset="-128"/>
              </a:rPr>
              <a:t>。</a:t>
            </a:r>
            <a:r>
              <a:rPr lang="ja-JP" altLang="en-US" b="1" dirty="0" smtClean="0">
                <a:solidFill>
                  <a:schemeClr val="tx1"/>
                </a:solidFill>
                <a:latin typeface="HGS明朝E" panose="02020900000000000000" pitchFamily="18" charset="-128"/>
                <a:ea typeface="HGS明朝E" panose="02020900000000000000" pitchFamily="18" charset="-128"/>
              </a:rPr>
              <a:t>他に、寛永八年刊本（</a:t>
            </a:r>
            <a:r>
              <a:rPr lang="en-US" altLang="ja-JP" b="1" dirty="0" smtClean="0">
                <a:solidFill>
                  <a:schemeClr val="tx1"/>
                </a:solidFill>
                <a:latin typeface="HGS明朝E" panose="02020900000000000000" pitchFamily="18" charset="-128"/>
                <a:ea typeface="HGS明朝E" panose="02020900000000000000" pitchFamily="18" charset="-128"/>
              </a:rPr>
              <a:t>1631</a:t>
            </a:r>
            <a:r>
              <a:rPr lang="ja-JP" altLang="en-US" b="1" dirty="0" smtClean="0">
                <a:solidFill>
                  <a:schemeClr val="tx1"/>
                </a:solidFill>
                <a:latin typeface="HGS明朝E" panose="02020900000000000000" pitchFamily="18" charset="-128"/>
                <a:ea typeface="HGS明朝E" panose="02020900000000000000" pitchFamily="18" charset="-128"/>
              </a:rPr>
              <a:t>）、寛永十八年刊本（</a:t>
            </a:r>
            <a:r>
              <a:rPr lang="en-US" altLang="ja-JP" b="1" dirty="0" smtClean="0">
                <a:solidFill>
                  <a:schemeClr val="tx1"/>
                </a:solidFill>
                <a:latin typeface="HGS明朝E" panose="02020900000000000000" pitchFamily="18" charset="-128"/>
                <a:ea typeface="HGS明朝E" panose="02020900000000000000" pitchFamily="18" charset="-128"/>
              </a:rPr>
              <a:t>1641</a:t>
            </a:r>
            <a:r>
              <a:rPr lang="ja-JP" altLang="en-US" b="1" dirty="0" smtClean="0">
                <a:solidFill>
                  <a:schemeClr val="tx1"/>
                </a:solidFill>
                <a:latin typeface="HGS明朝E" panose="02020900000000000000" pitchFamily="18" charset="-128"/>
                <a:ea typeface="HGS明朝E" panose="02020900000000000000" pitchFamily="18" charset="-128"/>
              </a:rPr>
              <a:t>）、寛永二十一年刊本（</a:t>
            </a:r>
            <a:r>
              <a:rPr lang="en-US" altLang="ja-JP" b="1" dirty="0" smtClean="0">
                <a:solidFill>
                  <a:schemeClr val="tx1"/>
                </a:solidFill>
                <a:latin typeface="HGS明朝E" panose="02020900000000000000" pitchFamily="18" charset="-128"/>
                <a:ea typeface="HGS明朝E" panose="02020900000000000000" pitchFamily="18" charset="-128"/>
              </a:rPr>
              <a:t>1644</a:t>
            </a:r>
            <a:r>
              <a:rPr lang="ja-JP" altLang="en-US" b="1" dirty="0" smtClean="0">
                <a:solidFill>
                  <a:schemeClr val="tx1"/>
                </a:solidFill>
                <a:latin typeface="HGS明朝E" panose="02020900000000000000" pitchFamily="18" charset="-128"/>
                <a:ea typeface="HGS明朝E" panose="02020900000000000000" pitchFamily="18" charset="-128"/>
              </a:rPr>
              <a:t>）、慶安二年刊本（</a:t>
            </a:r>
            <a:r>
              <a:rPr lang="en-US" altLang="ja-JP" b="1" dirty="0" smtClean="0">
                <a:solidFill>
                  <a:schemeClr val="tx1"/>
                </a:solidFill>
                <a:latin typeface="HGS明朝E" panose="02020900000000000000" pitchFamily="18" charset="-128"/>
                <a:ea typeface="HGS明朝E" panose="02020900000000000000" pitchFamily="18" charset="-128"/>
              </a:rPr>
              <a:t>1649</a:t>
            </a:r>
            <a:r>
              <a:rPr lang="ja-JP" altLang="en-US" b="1" dirty="0" smtClean="0">
                <a:solidFill>
                  <a:schemeClr val="tx1"/>
                </a:solidFill>
                <a:latin typeface="HGS明朝E" panose="02020900000000000000" pitchFamily="18" charset="-128"/>
                <a:ea typeface="HGS明朝E" panose="02020900000000000000" pitchFamily="18" charset="-128"/>
              </a:rPr>
              <a:t>）、慶安三年刊本（</a:t>
            </a:r>
            <a:r>
              <a:rPr lang="en-US" altLang="ja-JP" b="1" dirty="0" smtClean="0">
                <a:solidFill>
                  <a:schemeClr val="tx1"/>
                </a:solidFill>
                <a:latin typeface="HGS明朝E" panose="02020900000000000000" pitchFamily="18" charset="-128"/>
                <a:ea typeface="HGS明朝E" panose="02020900000000000000" pitchFamily="18" charset="-128"/>
              </a:rPr>
              <a:t>1650</a:t>
            </a:r>
            <a:r>
              <a:rPr lang="ja-JP" altLang="en-US" b="1" dirty="0" smtClean="0">
                <a:solidFill>
                  <a:schemeClr val="tx1"/>
                </a:solidFill>
                <a:latin typeface="HGS明朝E" panose="02020900000000000000" pitchFamily="18" charset="-128"/>
                <a:ea typeface="HGS明朝E" panose="02020900000000000000" pitchFamily="18" charset="-128"/>
              </a:rPr>
              <a:t>）、慶安四年刊本（</a:t>
            </a:r>
            <a:r>
              <a:rPr lang="en-US" altLang="ja-JP" b="1" dirty="0" smtClean="0">
                <a:solidFill>
                  <a:schemeClr val="tx1"/>
                </a:solidFill>
                <a:latin typeface="HGS明朝E" panose="02020900000000000000" pitchFamily="18" charset="-128"/>
                <a:ea typeface="HGS明朝E" panose="02020900000000000000" pitchFamily="18" charset="-128"/>
              </a:rPr>
              <a:t>1651</a:t>
            </a:r>
            <a:r>
              <a:rPr lang="ja-JP" altLang="en-US" b="1" dirty="0" smtClean="0">
                <a:solidFill>
                  <a:schemeClr val="tx1"/>
                </a:solidFill>
                <a:latin typeface="HGS明朝E" panose="02020900000000000000" pitchFamily="18" charset="-128"/>
                <a:ea typeface="HGS明朝E" panose="02020900000000000000" pitchFamily="18" charset="-128"/>
              </a:rPr>
              <a:t>）、覆慶長九年刊本、萬治二年刊本（</a:t>
            </a:r>
            <a:r>
              <a:rPr lang="en-US" altLang="ja-JP" b="1" dirty="0" smtClean="0">
                <a:solidFill>
                  <a:schemeClr val="tx1"/>
                </a:solidFill>
                <a:latin typeface="HGS明朝E" panose="02020900000000000000" pitchFamily="18" charset="-128"/>
                <a:ea typeface="HGS明朝E" panose="02020900000000000000" pitchFamily="18" charset="-128"/>
              </a:rPr>
              <a:t>1659</a:t>
            </a:r>
            <a:r>
              <a:rPr lang="ja-JP" altLang="en-US" b="1" dirty="0" smtClean="0">
                <a:solidFill>
                  <a:schemeClr val="tx1"/>
                </a:solidFill>
                <a:latin typeface="HGS明朝E" panose="02020900000000000000" pitchFamily="18" charset="-128"/>
                <a:ea typeface="HGS明朝E" panose="02020900000000000000" pitchFamily="18" charset="-128"/>
              </a:rPr>
              <a:t>）、寛文三年刊本（</a:t>
            </a:r>
            <a:r>
              <a:rPr lang="en-US" altLang="ja-JP" b="1" dirty="0" smtClean="0">
                <a:solidFill>
                  <a:schemeClr val="tx1"/>
                </a:solidFill>
                <a:latin typeface="HGS明朝E" panose="02020900000000000000" pitchFamily="18" charset="-128"/>
                <a:ea typeface="HGS明朝E" panose="02020900000000000000" pitchFamily="18" charset="-128"/>
              </a:rPr>
              <a:t>1663</a:t>
            </a:r>
            <a:r>
              <a:rPr lang="ja-JP" altLang="en-US" b="1" dirty="0" smtClean="0">
                <a:solidFill>
                  <a:schemeClr val="tx1"/>
                </a:solidFill>
                <a:latin typeface="HGS明朝E" panose="02020900000000000000" pitchFamily="18" charset="-128"/>
                <a:ea typeface="HGS明朝E" panose="02020900000000000000" pitchFamily="18" charset="-128"/>
              </a:rPr>
              <a:t>）、寛文四年刊本（</a:t>
            </a:r>
            <a:r>
              <a:rPr lang="en-US" altLang="ja-JP" b="1" dirty="0" smtClean="0">
                <a:solidFill>
                  <a:schemeClr val="tx1"/>
                </a:solidFill>
                <a:latin typeface="HGS明朝E" panose="02020900000000000000" pitchFamily="18" charset="-128"/>
                <a:ea typeface="HGS明朝E" panose="02020900000000000000" pitchFamily="18" charset="-128"/>
              </a:rPr>
              <a:t>1664</a:t>
            </a:r>
            <a:r>
              <a:rPr lang="ja-JP" altLang="en-US" b="1" dirty="0" smtClean="0">
                <a:solidFill>
                  <a:schemeClr val="tx1"/>
                </a:solidFill>
                <a:latin typeface="HGS明朝E" panose="02020900000000000000" pitchFamily="18" charset="-128"/>
                <a:ea typeface="HGS明朝E" panose="02020900000000000000" pitchFamily="18" charset="-128"/>
              </a:rPr>
              <a:t>）、天和三年刊本（</a:t>
            </a:r>
            <a:r>
              <a:rPr lang="en-US" altLang="ja-JP" b="1" dirty="0" smtClean="0">
                <a:solidFill>
                  <a:schemeClr val="tx1"/>
                </a:solidFill>
                <a:latin typeface="HGS明朝E" panose="02020900000000000000" pitchFamily="18" charset="-128"/>
                <a:ea typeface="HGS明朝E" panose="02020900000000000000" pitchFamily="18" charset="-128"/>
              </a:rPr>
              <a:t>1683</a:t>
            </a:r>
            <a:r>
              <a:rPr lang="ja-JP" altLang="en-US" b="1" dirty="0" smtClean="0">
                <a:solidFill>
                  <a:schemeClr val="tx1"/>
                </a:solidFill>
                <a:latin typeface="HGS明朝E" panose="02020900000000000000" pitchFamily="18" charset="-128"/>
                <a:ea typeface="HGS明朝E" panose="02020900000000000000" pitchFamily="18" charset="-128"/>
              </a:rPr>
              <a:t>）、天保五年刊本（</a:t>
            </a:r>
            <a:r>
              <a:rPr lang="en-US" altLang="ja-JP" b="1" dirty="0" smtClean="0">
                <a:solidFill>
                  <a:schemeClr val="tx1"/>
                </a:solidFill>
                <a:latin typeface="HGS明朝E" panose="02020900000000000000" pitchFamily="18" charset="-128"/>
                <a:ea typeface="HGS明朝E" panose="02020900000000000000" pitchFamily="18" charset="-128"/>
              </a:rPr>
              <a:t>1834</a:t>
            </a:r>
            <a:r>
              <a:rPr lang="ja-JP" altLang="en-US" b="1" dirty="0" smtClean="0">
                <a:solidFill>
                  <a:schemeClr val="tx1"/>
                </a:solidFill>
                <a:latin typeface="HGS明朝E" panose="02020900000000000000" pitchFamily="18" charset="-128"/>
                <a:ea typeface="HGS明朝E" panose="02020900000000000000" pitchFamily="18" charset="-128"/>
              </a:rPr>
              <a:t>）などが現存し、江戸時代を中心に</a:t>
            </a:r>
            <a:r>
              <a:rPr lang="en-US" altLang="ja-JP" b="1" dirty="0" smtClean="0">
                <a:solidFill>
                  <a:schemeClr val="tx1"/>
                </a:solidFill>
                <a:latin typeface="HGS明朝E" panose="02020900000000000000" pitchFamily="18" charset="-128"/>
                <a:ea typeface="HGS明朝E" panose="02020900000000000000" pitchFamily="18" charset="-128"/>
              </a:rPr>
              <a:t>『</a:t>
            </a:r>
            <a:r>
              <a:rPr lang="zh-CN" altLang="en-US" b="1" dirty="0">
                <a:solidFill>
                  <a:schemeClr val="tx1"/>
                </a:solidFill>
                <a:latin typeface="HGS明朝E" panose="02020900000000000000" pitchFamily="18" charset="-128"/>
                <a:ea typeface="HGS明朝E" panose="02020900000000000000" pitchFamily="18" charset="-128"/>
              </a:rPr>
              <a:t>大廣益會玉篇</a:t>
            </a:r>
            <a:r>
              <a:rPr lang="en-US" altLang="ja-JP" b="1" dirty="0" smtClean="0">
                <a:solidFill>
                  <a:schemeClr val="tx1"/>
                </a:solidFill>
                <a:latin typeface="HGS明朝E" panose="02020900000000000000" pitchFamily="18" charset="-128"/>
                <a:ea typeface="HGS明朝E" panose="02020900000000000000" pitchFamily="18" charset="-128"/>
              </a:rPr>
              <a:t>』</a:t>
            </a:r>
            <a:r>
              <a:rPr lang="ja-JP" altLang="en-US" b="1" dirty="0" smtClean="0">
                <a:solidFill>
                  <a:schemeClr val="tx1"/>
                </a:solidFill>
                <a:latin typeface="HGS明朝E" panose="02020900000000000000" pitchFamily="18" charset="-128"/>
                <a:ea typeface="HGS明朝E" panose="02020900000000000000" pitchFamily="18" charset="-128"/>
              </a:rPr>
              <a:t>の刊行が盛んだったことが分かる。</a:t>
            </a:r>
            <a:r>
              <a:rPr lang="en-US" altLang="zh-CN" b="1" dirty="0" smtClean="0">
                <a:solidFill>
                  <a:schemeClr val="tx1"/>
                </a:solidFill>
                <a:latin typeface="HGS明朝E" panose="02020900000000000000" pitchFamily="18" charset="-128"/>
                <a:ea typeface="HGS明朝E" panose="02020900000000000000" pitchFamily="18" charset="-128"/>
              </a:rPr>
              <a:t> </a:t>
            </a:r>
          </a:p>
        </p:txBody>
      </p:sp>
    </p:spTree>
    <p:extLst>
      <p:ext uri="{BB962C8B-B14F-4D97-AF65-F5344CB8AC3E}">
        <p14:creationId xmlns:p14="http://schemas.microsoft.com/office/powerpoint/2010/main" val="297598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5359" y="377620"/>
            <a:ext cx="8911687" cy="1280890"/>
          </a:xfrm>
        </p:spPr>
        <p:txBody>
          <a:bodyPr>
            <a:normAutofit/>
          </a:bodyPr>
          <a:lstStyle/>
          <a:p>
            <a:r>
              <a:rPr lang="ja-JP" altLang="en-US" sz="3200" dirty="0">
                <a:solidFill>
                  <a:schemeClr val="tx1"/>
                </a:solidFill>
                <a:latin typeface="HGS明朝E" panose="02020900000000000000" pitchFamily="18" charset="-128"/>
                <a:ea typeface="HGS明朝E" panose="02020900000000000000" pitchFamily="18" charset="-128"/>
              </a:rPr>
              <a:t>四</a:t>
            </a:r>
            <a:r>
              <a:rPr lang="zh-CN" altLang="en-US" sz="3200" dirty="0" smtClean="0">
                <a:solidFill>
                  <a:schemeClr val="tx1"/>
                </a:solidFill>
                <a:latin typeface="HGS明朝E" panose="02020900000000000000" pitchFamily="18" charset="-128"/>
                <a:ea typeface="HGS明朝E" panose="02020900000000000000" pitchFamily="18" charset="-128"/>
              </a:rPr>
              <a:t>、日本</a:t>
            </a:r>
            <a:r>
              <a:rPr lang="ja-JP" altLang="en-US" sz="3200" dirty="0" smtClean="0">
                <a:solidFill>
                  <a:schemeClr val="tx1"/>
                </a:solidFill>
                <a:latin typeface="HGS明朝E" panose="02020900000000000000" pitchFamily="18" charset="-128"/>
                <a:ea typeface="HGS明朝E" panose="02020900000000000000" pitchFamily="18" charset="-128"/>
              </a:rPr>
              <a:t>の</a:t>
            </a:r>
            <a:r>
              <a:rPr lang="en-US" altLang="ja-JP" sz="3200" dirty="0">
                <a:solidFill>
                  <a:schemeClr val="tx1"/>
                </a:solidFill>
                <a:latin typeface="HGS明朝E" panose="02020900000000000000" pitchFamily="18" charset="-128"/>
                <a:ea typeface="HGS明朝E" panose="02020900000000000000" pitchFamily="18" charset="-128"/>
              </a:rPr>
              <a:t>『</a:t>
            </a:r>
            <a:r>
              <a:rPr lang="zh-CN" altLang="en-US" sz="3200" dirty="0" smtClean="0">
                <a:solidFill>
                  <a:schemeClr val="tx1"/>
                </a:solidFill>
                <a:latin typeface="HGS明朝E" panose="02020900000000000000" pitchFamily="18" charset="-128"/>
                <a:ea typeface="HGS明朝E" panose="02020900000000000000" pitchFamily="18" charset="-128"/>
              </a:rPr>
              <a:t>玉篇</a:t>
            </a:r>
            <a:r>
              <a:rPr lang="en-US" altLang="ja-JP" sz="3200" dirty="0">
                <a:solidFill>
                  <a:schemeClr val="tx1"/>
                </a:solidFill>
                <a:latin typeface="HGS明朝E" panose="02020900000000000000" pitchFamily="18" charset="-128"/>
                <a:ea typeface="HGS明朝E" panose="02020900000000000000" pitchFamily="18" charset="-128"/>
              </a:rPr>
              <a:t>』</a:t>
            </a:r>
            <a:r>
              <a:rPr lang="zh-CN" altLang="en-US" sz="3200" dirty="0" smtClean="0">
                <a:solidFill>
                  <a:schemeClr val="tx1"/>
                </a:solidFill>
                <a:latin typeface="HGS明朝E" panose="02020900000000000000" pitchFamily="18" charset="-128"/>
                <a:ea typeface="HGS明朝E" panose="02020900000000000000" pitchFamily="18" charset="-128"/>
              </a:rPr>
              <a:t>改編史</a:t>
            </a:r>
            <a:r>
              <a:rPr lang="ja-JP" altLang="en-US" sz="3200" dirty="0" smtClean="0">
                <a:solidFill>
                  <a:schemeClr val="tx1"/>
                </a:solidFill>
                <a:latin typeface="HGS明朝E" panose="02020900000000000000" pitchFamily="18" charset="-128"/>
                <a:ea typeface="HGS明朝E" panose="02020900000000000000" pitchFamily="18" charset="-128"/>
              </a:rPr>
              <a:t>（中）</a:t>
            </a:r>
            <a:r>
              <a:rPr lang="zh-CN" altLang="en-US" sz="3200" dirty="0" smtClean="0">
                <a:solidFill>
                  <a:schemeClr val="tx1"/>
                </a:solidFill>
                <a:latin typeface="HGS明朝E" panose="02020900000000000000" pitchFamily="18" charset="-128"/>
                <a:ea typeface="HGS明朝E" panose="02020900000000000000" pitchFamily="18" charset="-128"/>
              </a:rPr>
              <a:t>：室町</a:t>
            </a:r>
            <a:r>
              <a:rPr lang="ja-JP" altLang="en-US" sz="3200" dirty="0" smtClean="0">
                <a:solidFill>
                  <a:schemeClr val="tx1"/>
                </a:solidFill>
                <a:latin typeface="HGS明朝E" panose="02020900000000000000" pitchFamily="18" charset="-128"/>
                <a:ea typeface="HGS明朝E" panose="02020900000000000000" pitchFamily="18" charset="-128"/>
              </a:rPr>
              <a:t>・</a:t>
            </a:r>
            <a:r>
              <a:rPr lang="zh-CN" altLang="ja-JP" sz="3200" b="1" dirty="0" smtClean="0">
                <a:solidFill>
                  <a:schemeClr val="tx1"/>
                </a:solidFill>
                <a:latin typeface="HGS明朝E" panose="02020900000000000000" pitchFamily="18" charset="-128"/>
                <a:ea typeface="HGS明朝E" panose="02020900000000000000" pitchFamily="18" charset="-128"/>
              </a:rPr>
              <a:t>江</a:t>
            </a:r>
            <a:r>
              <a:rPr lang="ja-JP" altLang="en-US" sz="3200" b="1" dirty="0" smtClean="0">
                <a:solidFill>
                  <a:schemeClr val="tx1"/>
                </a:solidFill>
                <a:latin typeface="HGS明朝E" panose="02020900000000000000" pitchFamily="18" charset="-128"/>
                <a:ea typeface="HGS明朝E" panose="02020900000000000000" pitchFamily="18" charset="-128"/>
              </a:rPr>
              <a:t>戸</a:t>
            </a:r>
            <a:r>
              <a:rPr lang="zh-CN" altLang="en-US" sz="3200" dirty="0" smtClean="0">
                <a:solidFill>
                  <a:schemeClr val="tx1"/>
                </a:solidFill>
                <a:latin typeface="HGS明朝E" panose="02020900000000000000" pitchFamily="18" charset="-128"/>
                <a:ea typeface="HGS明朝E" panose="02020900000000000000" pitchFamily="18" charset="-128"/>
              </a:rPr>
              <a:t>時代（</a:t>
            </a:r>
            <a:r>
              <a:rPr lang="en-US" altLang="ja-JP" sz="3200" b="1" dirty="0">
                <a:solidFill>
                  <a:schemeClr val="tx1"/>
                </a:solidFill>
                <a:latin typeface="HGS明朝E" panose="02020900000000000000" pitchFamily="18" charset="-128"/>
                <a:ea typeface="HGS明朝E" panose="02020900000000000000" pitchFamily="18" charset="-128"/>
              </a:rPr>
              <a:t>2</a:t>
            </a:r>
            <a:r>
              <a:rPr lang="zh-CN" altLang="en-US" sz="3200" b="1" dirty="0" smtClean="0">
                <a:solidFill>
                  <a:schemeClr val="tx1"/>
                </a:solidFill>
                <a:latin typeface="HGS明朝E" panose="02020900000000000000" pitchFamily="18" charset="-128"/>
                <a:ea typeface="HGS明朝E" panose="02020900000000000000" pitchFamily="18" charset="-128"/>
              </a:rPr>
              <a:t>）</a:t>
            </a:r>
            <a:endParaRPr kumimoji="1" lang="ja-JP" altLang="en-US" sz="3200" dirty="0">
              <a:solidFill>
                <a:schemeClr val="tx1"/>
              </a:solidFill>
              <a:latin typeface="HGS明朝E" panose="02020900000000000000" pitchFamily="18" charset="-128"/>
              <a:ea typeface="HGS明朝E" panose="02020900000000000000" pitchFamily="18" charset="-128"/>
            </a:endParaRPr>
          </a:p>
        </p:txBody>
      </p:sp>
      <p:sp>
        <p:nvSpPr>
          <p:cNvPr id="3" name="コンテンツ プレースホルダー 2"/>
          <p:cNvSpPr>
            <a:spLocks noGrp="1"/>
          </p:cNvSpPr>
          <p:nvPr>
            <p:ph idx="1"/>
          </p:nvPr>
        </p:nvSpPr>
        <p:spPr/>
        <p:txBody>
          <a:bodyPr>
            <a:noAutofit/>
          </a:bodyPr>
          <a:lstStyle/>
          <a:p>
            <a:r>
              <a:rPr lang="zh-CN" altLang="en-US" sz="2400" b="1" dirty="0" smtClean="0">
                <a:solidFill>
                  <a:schemeClr val="tx1"/>
                </a:solidFill>
                <a:latin typeface="HGP明朝E" panose="02020900000000000000" pitchFamily="18" charset="-128"/>
                <a:ea typeface="HGP明朝E" panose="02020900000000000000" pitchFamily="18" charset="-128"/>
              </a:rPr>
              <a:t>寬</a:t>
            </a:r>
            <a:r>
              <a:rPr lang="zh-CN" altLang="ja-JP" sz="2400" b="1" dirty="0">
                <a:solidFill>
                  <a:schemeClr val="tx1"/>
                </a:solidFill>
                <a:latin typeface="HGP明朝E" panose="02020900000000000000" pitchFamily="18" charset="-128"/>
                <a:ea typeface="HGP明朝E" panose="02020900000000000000" pitchFamily="18" charset="-128"/>
              </a:rPr>
              <a:t>永八年刊本（</a:t>
            </a:r>
            <a:r>
              <a:rPr lang="en-US" altLang="ja-JP" sz="2400" b="1" dirty="0">
                <a:solidFill>
                  <a:schemeClr val="tx1"/>
                </a:solidFill>
                <a:latin typeface="HGP明朝E" panose="02020900000000000000" pitchFamily="18" charset="-128"/>
                <a:ea typeface="HGP明朝E" panose="02020900000000000000" pitchFamily="18" charset="-128"/>
              </a:rPr>
              <a:t>1631</a:t>
            </a:r>
            <a:r>
              <a:rPr lang="zh-CN" altLang="ja-JP" sz="2400" b="1" dirty="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は</a:t>
            </a:r>
            <a:r>
              <a:rPr lang="zh-CN" altLang="en-US" sz="2400" b="1" dirty="0" smtClean="0">
                <a:solidFill>
                  <a:schemeClr val="tx1"/>
                </a:solidFill>
                <a:latin typeface="HGP明朝E" panose="02020900000000000000" pitchFamily="18" charset="-128"/>
                <a:ea typeface="HGP明朝E" panose="02020900000000000000" pitchFamily="18" charset="-128"/>
              </a:rPr>
              <a:t>最</a:t>
            </a:r>
            <a:r>
              <a:rPr lang="ja-JP" altLang="en-US" sz="2400" b="1" dirty="0" smtClean="0">
                <a:solidFill>
                  <a:schemeClr val="tx1"/>
                </a:solidFill>
                <a:latin typeface="HGP明朝E" panose="02020900000000000000" pitchFamily="18" charset="-128"/>
                <a:ea typeface="HGP明朝E" panose="02020900000000000000" pitchFamily="18" charset="-128"/>
              </a:rPr>
              <a:t>古の訓点本であり、中国</a:t>
            </a:r>
            <a:r>
              <a:rPr lang="zh-CN" altLang="en-US" sz="2400" b="1" dirty="0" smtClean="0">
                <a:solidFill>
                  <a:schemeClr val="tx1"/>
                </a:solidFill>
                <a:latin typeface="HGP明朝E" panose="02020900000000000000" pitchFamily="18" charset="-128"/>
                <a:ea typeface="HGP明朝E" panose="02020900000000000000" pitchFamily="18" charset="-128"/>
              </a:rPr>
              <a:t>版</a:t>
            </a:r>
            <a:r>
              <a:rPr lang="ja-JP" altLang="en-US" sz="2400" b="1" dirty="0" smtClean="0">
                <a:solidFill>
                  <a:schemeClr val="tx1"/>
                </a:solidFill>
                <a:latin typeface="HGP明朝E" panose="02020900000000000000" pitchFamily="18" charset="-128"/>
                <a:ea typeface="HGP明朝E" panose="02020900000000000000" pitchFamily="18" charset="-128"/>
              </a:rPr>
              <a:t>文字の空白ヵ所に、読み仮名、送り仮名、返り点を入れる。</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ja-JP" altLang="en-US" sz="2400" b="1" dirty="0" smtClean="0">
                <a:solidFill>
                  <a:schemeClr val="tx1"/>
                </a:solidFill>
                <a:latin typeface="HGP明朝E" panose="02020900000000000000" pitchFamily="18" charset="-128"/>
                <a:ea typeface="HGP明朝E" panose="02020900000000000000" pitchFamily="18" charset="-128"/>
              </a:rPr>
              <a:t>以降の諸</a:t>
            </a:r>
            <a:r>
              <a:rPr lang="zh-CN" altLang="ja-JP" sz="2400" b="1" dirty="0" smtClean="0">
                <a:solidFill>
                  <a:schemeClr val="tx1"/>
                </a:solidFill>
                <a:latin typeface="HGP明朝E" panose="02020900000000000000" pitchFamily="18" charset="-128"/>
                <a:ea typeface="HGP明朝E" panose="02020900000000000000" pitchFamily="18" charset="-128"/>
              </a:rPr>
              <a:t>刊本</a:t>
            </a:r>
            <a:r>
              <a:rPr lang="ja-JP" altLang="en-US" sz="2400" b="1" dirty="0" smtClean="0">
                <a:solidFill>
                  <a:schemeClr val="tx1"/>
                </a:solidFill>
                <a:latin typeface="HGP明朝E" panose="02020900000000000000" pitchFamily="18" charset="-128"/>
                <a:ea typeface="HGP明朝E" panose="02020900000000000000" pitchFamily="18" charset="-128"/>
              </a:rPr>
              <a:t>はこの</a:t>
            </a:r>
            <a:r>
              <a:rPr lang="ja-JP" altLang="en-US" sz="2400" b="1" dirty="0">
                <a:solidFill>
                  <a:schemeClr val="tx1"/>
                </a:solidFill>
                <a:latin typeface="HGP明朝E" panose="02020900000000000000" pitchFamily="18" charset="-128"/>
                <a:ea typeface="HGP明朝E" panose="02020900000000000000" pitchFamily="18" charset="-128"/>
              </a:rPr>
              <a:t>作法</a:t>
            </a:r>
            <a:r>
              <a:rPr lang="ja-JP" altLang="en-US" sz="2400" b="1" dirty="0" smtClean="0">
                <a:solidFill>
                  <a:schemeClr val="tx1"/>
                </a:solidFill>
                <a:latin typeface="HGP明朝E" panose="02020900000000000000" pitchFamily="18" charset="-128"/>
                <a:ea typeface="HGP明朝E" panose="02020900000000000000" pitchFamily="18" charset="-128"/>
              </a:rPr>
              <a:t>を継承し続けた。</a:t>
            </a:r>
            <a:endParaRPr lang="en-US" altLang="zh-CN" sz="2400" dirty="0">
              <a:solidFill>
                <a:schemeClr val="tx1"/>
              </a:solidFill>
              <a:latin typeface="HGP明朝E" panose="02020900000000000000" pitchFamily="18" charset="-128"/>
              <a:ea typeface="HGP明朝E" panose="02020900000000000000" pitchFamily="18" charset="-128"/>
            </a:endParaRPr>
          </a:p>
          <a:p>
            <a:r>
              <a:rPr lang="zh-CN" altLang="en-US" sz="2400" dirty="0" smtClean="0">
                <a:solidFill>
                  <a:schemeClr val="tx1"/>
                </a:solidFill>
                <a:latin typeface="HGP明朝E" panose="02020900000000000000" pitchFamily="18" charset="-128"/>
                <a:ea typeface="HGP明朝E" panose="02020900000000000000" pitchFamily="18" charset="-128"/>
              </a:rPr>
              <a:t>和刻本</a:t>
            </a:r>
            <a:r>
              <a:rPr lang="en-US" altLang="ja-JP" sz="2400" dirty="0">
                <a:solidFill>
                  <a:schemeClr val="tx1"/>
                </a:solidFill>
                <a:latin typeface="HGP明朝E" panose="02020900000000000000" pitchFamily="18" charset="-128"/>
                <a:ea typeface="HGP明朝E" panose="02020900000000000000" pitchFamily="18" charset="-128"/>
              </a:rPr>
              <a:t>『</a:t>
            </a:r>
            <a:r>
              <a:rPr lang="zh-CN" altLang="ja-JP" sz="2400" dirty="0" smtClean="0">
                <a:solidFill>
                  <a:schemeClr val="tx1"/>
                </a:solidFill>
                <a:latin typeface="HGP明朝E" panose="02020900000000000000" pitchFamily="18" charset="-128"/>
                <a:ea typeface="HGP明朝E" panose="02020900000000000000" pitchFamily="18" charset="-128"/>
              </a:rPr>
              <a:t>大</a:t>
            </a:r>
            <a:r>
              <a:rPr lang="ja-JP" altLang="en-US" sz="2400" dirty="0" smtClean="0">
                <a:solidFill>
                  <a:schemeClr val="tx1"/>
                </a:solidFill>
                <a:latin typeface="HGP明朝E" panose="02020900000000000000" pitchFamily="18" charset="-128"/>
                <a:ea typeface="HGP明朝E" panose="02020900000000000000" pitchFamily="18" charset="-128"/>
              </a:rPr>
              <a:t>廣</a:t>
            </a:r>
            <a:r>
              <a:rPr lang="zh-CN" altLang="ja-JP" sz="2400" dirty="0" smtClean="0">
                <a:solidFill>
                  <a:schemeClr val="tx1"/>
                </a:solidFill>
                <a:latin typeface="HGP明朝E" panose="02020900000000000000" pitchFamily="18" charset="-128"/>
                <a:ea typeface="HGP明朝E" panose="02020900000000000000" pitchFamily="18" charset="-128"/>
              </a:rPr>
              <a:t>益</a:t>
            </a:r>
            <a:r>
              <a:rPr lang="zh-CN" altLang="en-US" sz="2400" dirty="0" smtClean="0">
                <a:solidFill>
                  <a:schemeClr val="tx1"/>
                </a:solidFill>
                <a:latin typeface="HGP明朝E" panose="02020900000000000000" pitchFamily="18" charset="-128"/>
                <a:ea typeface="HGP明朝E" panose="02020900000000000000" pitchFamily="18" charset="-128"/>
              </a:rPr>
              <a:t>會</a:t>
            </a:r>
            <a:r>
              <a:rPr lang="zh-CN" altLang="ja-JP" sz="2400" dirty="0" smtClean="0">
                <a:solidFill>
                  <a:schemeClr val="tx1"/>
                </a:solidFill>
                <a:latin typeface="HGP明朝E" panose="02020900000000000000" pitchFamily="18" charset="-128"/>
                <a:ea typeface="HGP明朝E" panose="02020900000000000000" pitchFamily="18" charset="-128"/>
              </a:rPr>
              <a:t>玉篇</a:t>
            </a:r>
            <a:r>
              <a:rPr lang="en-US" altLang="ja-JP" sz="2400" dirty="0" smtClean="0">
                <a:solidFill>
                  <a:schemeClr val="tx1"/>
                </a:solidFill>
                <a:latin typeface="HGP明朝E" panose="02020900000000000000" pitchFamily="18" charset="-128"/>
                <a:ea typeface="HGP明朝E" panose="02020900000000000000" pitchFamily="18" charset="-128"/>
              </a:rPr>
              <a:t>』</a:t>
            </a:r>
            <a:r>
              <a:rPr lang="ja-JP" altLang="en-US" sz="2400" dirty="0" smtClean="0">
                <a:solidFill>
                  <a:schemeClr val="tx1"/>
                </a:solidFill>
                <a:latin typeface="HGP明朝E" panose="02020900000000000000" pitchFamily="18" charset="-128"/>
                <a:ea typeface="HGP明朝E" panose="02020900000000000000" pitchFamily="18" charset="-128"/>
              </a:rPr>
              <a:t>の刊行は約四百年間続けた。</a:t>
            </a:r>
            <a:r>
              <a:rPr lang="zh-CN" altLang="en-US" sz="2400" b="1" dirty="0" smtClean="0">
                <a:solidFill>
                  <a:schemeClr val="tx1"/>
                </a:solidFill>
                <a:latin typeface="HGP明朝E" panose="02020900000000000000" pitchFamily="18" charset="-128"/>
                <a:ea typeface="HGP明朝E" panose="02020900000000000000" pitchFamily="18" charset="-128"/>
              </a:rPr>
              <a:t>長</a:t>
            </a:r>
            <a:r>
              <a:rPr lang="ja-JP" altLang="en-US" sz="2400" b="1" dirty="0">
                <a:solidFill>
                  <a:schemeClr val="tx1"/>
                </a:solidFill>
                <a:latin typeface="HGP明朝E" panose="02020900000000000000" pitchFamily="18" charset="-128"/>
                <a:ea typeface="HGP明朝E" panose="02020900000000000000" pitchFamily="18" charset="-128"/>
              </a:rPr>
              <a:t>沢</a:t>
            </a:r>
            <a:r>
              <a:rPr lang="zh-CN" altLang="en-US" sz="2400" b="1" dirty="0" smtClean="0">
                <a:solidFill>
                  <a:schemeClr val="tx1"/>
                </a:solidFill>
                <a:latin typeface="HGP明朝E" panose="02020900000000000000" pitchFamily="18" charset="-128"/>
                <a:ea typeface="HGP明朝E" panose="02020900000000000000" pitchFamily="18" charset="-128"/>
              </a:rPr>
              <a:t>規矩也先生</a:t>
            </a:r>
            <a:r>
              <a:rPr lang="ja-JP" altLang="en-US" sz="2400" b="1" dirty="0" smtClean="0">
                <a:solidFill>
                  <a:schemeClr val="tx1"/>
                </a:solidFill>
                <a:latin typeface="HGP明朝E" panose="02020900000000000000" pitchFamily="18" charset="-128"/>
                <a:ea typeface="HGP明朝E" panose="02020900000000000000" pitchFamily="18" charset="-128"/>
              </a:rPr>
              <a:t>の考証によると、</a:t>
            </a:r>
            <a:r>
              <a:rPr lang="zh-CN" altLang="ja-JP" sz="2400" b="1" dirty="0" smtClean="0">
                <a:solidFill>
                  <a:schemeClr val="tx1"/>
                </a:solidFill>
                <a:latin typeface="HGP明朝E" panose="02020900000000000000" pitchFamily="18" charset="-128"/>
                <a:ea typeface="HGP明朝E" panose="02020900000000000000" pitchFamily="18" charset="-128"/>
              </a:rPr>
              <a:t>江</a:t>
            </a:r>
            <a:r>
              <a:rPr lang="ja-JP" altLang="en-US" sz="2400" b="1" dirty="0" smtClean="0">
                <a:solidFill>
                  <a:schemeClr val="tx1"/>
                </a:solidFill>
                <a:latin typeface="HGP明朝E" panose="02020900000000000000" pitchFamily="18" charset="-128"/>
                <a:ea typeface="HGP明朝E" panose="02020900000000000000" pitchFamily="18" charset="-128"/>
              </a:rPr>
              <a:t>戸</a:t>
            </a:r>
            <a:r>
              <a:rPr lang="zh-CN" altLang="en-US" sz="2400" b="1" dirty="0" smtClean="0">
                <a:solidFill>
                  <a:schemeClr val="tx1"/>
                </a:solidFill>
                <a:latin typeface="HGP明朝E" panose="02020900000000000000" pitchFamily="18" charset="-128"/>
                <a:ea typeface="HGP明朝E" panose="02020900000000000000" pitchFamily="18" charset="-128"/>
              </a:rPr>
              <a:t>時代</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a:solidFill>
                  <a:schemeClr val="tx1"/>
                </a:solidFill>
                <a:latin typeface="HGP明朝E" panose="02020900000000000000" pitchFamily="18" charset="-128"/>
                <a:ea typeface="HGP明朝E" panose="02020900000000000000" pitchFamily="18" charset="-128"/>
              </a:rPr>
              <a:t>1603-1868</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を中心に</a:t>
            </a:r>
            <a:r>
              <a:rPr lang="zh-CN" altLang="en-US" sz="2400" b="1" dirty="0" smtClean="0">
                <a:solidFill>
                  <a:schemeClr val="tx1"/>
                </a:solidFill>
                <a:latin typeface="HGP明朝E" panose="02020900000000000000" pitchFamily="18" charset="-128"/>
                <a:ea typeface="HGP明朝E" panose="02020900000000000000" pitchFamily="18" charset="-128"/>
              </a:rPr>
              <a:t>和刻本</a:t>
            </a:r>
            <a:r>
              <a:rPr lang="ja-JP" altLang="en-US" sz="2400" b="1" dirty="0" smtClean="0">
                <a:solidFill>
                  <a:schemeClr val="tx1"/>
                </a:solidFill>
                <a:latin typeface="HGP明朝E" panose="02020900000000000000" pitchFamily="18" charset="-128"/>
                <a:ea typeface="HGP明朝E" panose="02020900000000000000" pitchFamily="18" charset="-128"/>
              </a:rPr>
              <a:t>が十数回初刊・覆刻された。使用した中国の版本は</a:t>
            </a:r>
            <a:r>
              <a:rPr lang="zh-CN" altLang="ja-JP" sz="2400" b="1" dirty="0" smtClean="0">
                <a:solidFill>
                  <a:schemeClr val="tx1"/>
                </a:solidFill>
                <a:latin typeface="HGP明朝E" panose="02020900000000000000" pitchFamily="18" charset="-128"/>
                <a:ea typeface="HGP明朝E" panose="02020900000000000000" pitchFamily="18" charset="-128"/>
              </a:rPr>
              <a:t>元泰</a:t>
            </a:r>
            <a:r>
              <a:rPr lang="zh-CN" altLang="ja-JP" sz="2400" b="1" dirty="0">
                <a:solidFill>
                  <a:schemeClr val="tx1"/>
                </a:solidFill>
                <a:latin typeface="HGP明朝E" panose="02020900000000000000" pitchFamily="18" charset="-128"/>
                <a:ea typeface="HGP明朝E" panose="02020900000000000000" pitchFamily="18" charset="-128"/>
              </a:rPr>
              <a:t>定（</a:t>
            </a:r>
            <a:r>
              <a:rPr lang="en-US" altLang="ja-JP" sz="2400" b="1" dirty="0">
                <a:solidFill>
                  <a:schemeClr val="tx1"/>
                </a:solidFill>
                <a:latin typeface="HGP明朝E" panose="02020900000000000000" pitchFamily="18" charset="-128"/>
                <a:ea typeface="HGP明朝E" panose="02020900000000000000" pitchFamily="18" charset="-128"/>
              </a:rPr>
              <a:t>1325</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a:solidFill>
                  <a:schemeClr val="tx1"/>
                </a:solidFill>
                <a:latin typeface="HGP明朝E" panose="02020900000000000000" pitchFamily="18" charset="-128"/>
                <a:ea typeface="HGP明朝E" panose="02020900000000000000" pitchFamily="18" charset="-128"/>
              </a:rPr>
              <a:t>圓沙書院</a:t>
            </a:r>
            <a:r>
              <a:rPr lang="zh-CN" altLang="ja-JP" sz="2400" b="1" dirty="0" smtClean="0">
                <a:solidFill>
                  <a:schemeClr val="tx1"/>
                </a:solidFill>
                <a:latin typeface="HGP明朝E" panose="02020900000000000000" pitchFamily="18" charset="-128"/>
                <a:ea typeface="HGP明朝E" panose="02020900000000000000" pitchFamily="18" charset="-128"/>
              </a:rPr>
              <a:t>本</a:t>
            </a:r>
            <a:r>
              <a:rPr lang="zh-CN" altLang="ja-JP" sz="2400" b="1" dirty="0">
                <a:solidFill>
                  <a:schemeClr val="tx1"/>
                </a:solidFill>
                <a:latin typeface="HGP明朝E" panose="02020900000000000000" pitchFamily="18" charset="-128"/>
                <a:ea typeface="HGP明朝E" panose="02020900000000000000" pitchFamily="18" charset="-128"/>
              </a:rPr>
              <a:t>、元至正丙午（</a:t>
            </a:r>
            <a:r>
              <a:rPr lang="en-US" altLang="ja-JP" sz="2400" b="1" dirty="0">
                <a:solidFill>
                  <a:schemeClr val="tx1"/>
                </a:solidFill>
                <a:latin typeface="HGP明朝E" panose="02020900000000000000" pitchFamily="18" charset="-128"/>
                <a:ea typeface="HGP明朝E" panose="02020900000000000000" pitchFamily="18" charset="-128"/>
              </a:rPr>
              <a:t>1366</a:t>
            </a:r>
            <a:r>
              <a:rPr lang="zh-CN"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南山</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zh-CN" altLang="ja-JP" sz="2400" b="1" dirty="0" smtClean="0">
                <a:solidFill>
                  <a:schemeClr val="tx1"/>
                </a:solidFill>
                <a:latin typeface="HGP明朝E" panose="02020900000000000000" pitchFamily="18" charset="-128"/>
                <a:ea typeface="HGP明朝E" panose="02020900000000000000" pitchFamily="18" charset="-128"/>
              </a:rPr>
              <a:t>院本</a:t>
            </a:r>
            <a:r>
              <a:rPr lang="zh-CN"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明</a:t>
            </a:r>
            <a:r>
              <a:rPr lang="zh-CN" altLang="en-US" sz="2400" b="1" dirty="0" smtClean="0">
                <a:solidFill>
                  <a:schemeClr val="tx1"/>
                </a:solidFill>
                <a:latin typeface="HGP明朝E" panose="02020900000000000000" pitchFamily="18" charset="-128"/>
                <a:ea typeface="HGP明朝E" panose="02020900000000000000" pitchFamily="18" charset="-128"/>
              </a:rPr>
              <a:t>永樂</a:t>
            </a:r>
            <a:r>
              <a:rPr lang="zh-CN" altLang="ja-JP" sz="2400" b="1" dirty="0" smtClean="0">
                <a:solidFill>
                  <a:schemeClr val="tx1"/>
                </a:solidFill>
                <a:latin typeface="HGP明朝E" panose="02020900000000000000" pitchFamily="18" charset="-128"/>
                <a:ea typeface="HGP明朝E" panose="02020900000000000000" pitchFamily="18" charset="-128"/>
              </a:rPr>
              <a:t>甲</a:t>
            </a:r>
            <a:r>
              <a:rPr lang="zh-CN" altLang="ja-JP" sz="2400" b="1" dirty="0">
                <a:solidFill>
                  <a:schemeClr val="tx1"/>
                </a:solidFill>
                <a:latin typeface="HGP明朝E" panose="02020900000000000000" pitchFamily="18" charset="-128"/>
                <a:ea typeface="HGP明朝E" panose="02020900000000000000" pitchFamily="18" charset="-128"/>
              </a:rPr>
              <a:t>午（</a:t>
            </a:r>
            <a:r>
              <a:rPr lang="en-US" altLang="ja-JP" sz="2400" b="1" dirty="0">
                <a:solidFill>
                  <a:schemeClr val="tx1"/>
                </a:solidFill>
                <a:latin typeface="HGP明朝E" panose="02020900000000000000" pitchFamily="18" charset="-128"/>
                <a:ea typeface="HGP明朝E" panose="02020900000000000000" pitchFamily="18" charset="-128"/>
              </a:rPr>
              <a:t>1414</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廣</a:t>
            </a:r>
            <a:r>
              <a:rPr lang="zh-CN" altLang="ja-JP" sz="2400" b="1" dirty="0" smtClean="0">
                <a:solidFill>
                  <a:schemeClr val="tx1"/>
                </a:solidFill>
                <a:latin typeface="HGP明朝E" panose="02020900000000000000" pitchFamily="18" charset="-128"/>
                <a:ea typeface="HGP明朝E" panose="02020900000000000000" pitchFamily="18" charset="-128"/>
              </a:rPr>
              <a:t>勤</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zh-CN" altLang="ja-JP" sz="2400" b="1" dirty="0" smtClean="0">
                <a:solidFill>
                  <a:schemeClr val="tx1"/>
                </a:solidFill>
                <a:latin typeface="HGP明朝E" panose="02020900000000000000" pitchFamily="18" charset="-128"/>
                <a:ea typeface="HGP明朝E" panose="02020900000000000000" pitchFamily="18" charset="-128"/>
              </a:rPr>
              <a:t>堂本</a:t>
            </a:r>
            <a:r>
              <a:rPr lang="zh-CN"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明朱祐</a:t>
            </a:r>
            <a:r>
              <a:rPr lang="zh-CN" altLang="en-US" sz="2400" b="1" dirty="0" smtClean="0">
                <a:solidFill>
                  <a:schemeClr val="tx1"/>
                </a:solidFill>
                <a:latin typeface="HGP明朝E" panose="02020900000000000000" pitchFamily="18" charset="-128"/>
                <a:ea typeface="HGP明朝E" panose="02020900000000000000" pitchFamily="18" charset="-128"/>
              </a:rPr>
              <a:t>檳萬曆</a:t>
            </a:r>
            <a:r>
              <a:rPr lang="ja-JP" altLang="en-US" sz="2400" b="1" dirty="0">
                <a:solidFill>
                  <a:schemeClr val="tx1"/>
                </a:solidFill>
                <a:latin typeface="HGP明朝E" panose="02020900000000000000" pitchFamily="18" charset="-128"/>
                <a:ea typeface="HGP明朝E" panose="02020900000000000000" pitchFamily="18" charset="-128"/>
              </a:rPr>
              <a:t>（</a:t>
            </a:r>
            <a:r>
              <a:rPr lang="en-US" altLang="ja-JP" sz="2400" b="1" dirty="0">
                <a:solidFill>
                  <a:schemeClr val="tx1"/>
                </a:solidFill>
                <a:latin typeface="HGP明朝E" panose="02020900000000000000" pitchFamily="18" charset="-128"/>
                <a:ea typeface="HGP明朝E" panose="02020900000000000000" pitchFamily="18" charset="-128"/>
              </a:rPr>
              <a:t>1573</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增修本、清</a:t>
            </a:r>
            <a:r>
              <a:rPr lang="ja-JP" altLang="en-US" sz="2400" b="1" dirty="0">
                <a:solidFill>
                  <a:schemeClr val="tx1"/>
                </a:solidFill>
                <a:latin typeface="HGP明朝E" panose="02020900000000000000" pitchFamily="18" charset="-128"/>
                <a:ea typeface="HGP明朝E" panose="02020900000000000000" pitchFamily="18" charset="-128"/>
              </a:rPr>
              <a:t>沢</a:t>
            </a:r>
            <a:r>
              <a:rPr lang="zh-CN" altLang="en-US" sz="2400" b="1" dirty="0" smtClean="0">
                <a:solidFill>
                  <a:schemeClr val="tx1"/>
                </a:solidFill>
                <a:latin typeface="HGP明朝E" panose="02020900000000000000" pitchFamily="18" charset="-128"/>
                <a:ea typeface="HGP明朝E" panose="02020900000000000000" pitchFamily="18" charset="-128"/>
              </a:rPr>
              <a:t>存堂</a:t>
            </a:r>
            <a:r>
              <a:rPr lang="zh-CN" altLang="ja-JP" sz="2400" b="1" dirty="0" smtClean="0">
                <a:solidFill>
                  <a:schemeClr val="tx1"/>
                </a:solidFill>
                <a:latin typeface="HGP明朝E" panose="02020900000000000000" pitchFamily="18" charset="-128"/>
                <a:ea typeface="HGP明朝E" panose="02020900000000000000" pitchFamily="18" charset="-128"/>
              </a:rPr>
              <a:t>本</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1704</a:t>
            </a:r>
            <a:r>
              <a:rPr lang="ja-JP" altLang="en-US" sz="2400" b="1" dirty="0" smtClean="0">
                <a:solidFill>
                  <a:schemeClr val="tx1"/>
                </a:solidFill>
                <a:latin typeface="HGP明朝E" panose="02020900000000000000" pitchFamily="18" charset="-128"/>
                <a:ea typeface="HGP明朝E" panose="02020900000000000000" pitchFamily="18" charset="-128"/>
              </a:rPr>
              <a:t>）などになる</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呂</a:t>
            </a:r>
            <a:r>
              <a:rPr lang="zh-CN" altLang="ja-JP" sz="2400" b="1" dirty="0" smtClean="0">
                <a:solidFill>
                  <a:schemeClr val="tx1"/>
                </a:solidFill>
                <a:latin typeface="HGP明朝E" panose="02020900000000000000" pitchFamily="18" charset="-128"/>
                <a:ea typeface="HGP明朝E" panose="02020900000000000000" pitchFamily="18" charset="-128"/>
              </a:rPr>
              <a:t>浩</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玉篇</a:t>
            </a:r>
            <a:r>
              <a:rPr lang="zh-CN" altLang="en-US" sz="2400" b="1" dirty="0" smtClean="0">
                <a:solidFill>
                  <a:schemeClr val="tx1"/>
                </a:solidFill>
                <a:latin typeface="HGP明朝E" panose="02020900000000000000" pitchFamily="18" charset="-128"/>
                <a:ea typeface="HGP明朝E" panose="02020900000000000000" pitchFamily="18" charset="-128"/>
              </a:rPr>
              <a:t>文獻</a:t>
            </a:r>
            <a:r>
              <a:rPr lang="zh-CN" altLang="ja-JP" sz="2400" b="1" dirty="0" smtClean="0">
                <a:solidFill>
                  <a:schemeClr val="tx1"/>
                </a:solidFill>
                <a:latin typeface="HGP明朝E" panose="02020900000000000000" pitchFamily="18" charset="-128"/>
                <a:ea typeface="HGP明朝E" panose="02020900000000000000" pitchFamily="18" charset="-128"/>
              </a:rPr>
              <a:t>考述</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err="1">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上海</a:t>
            </a:r>
            <a:r>
              <a:rPr lang="zh-CN" altLang="ja-JP" sz="2400" b="1" dirty="0">
                <a:solidFill>
                  <a:schemeClr val="tx1"/>
                </a:solidFill>
                <a:latin typeface="HGP明朝E" panose="02020900000000000000" pitchFamily="18" charset="-128"/>
                <a:ea typeface="HGP明朝E" panose="02020900000000000000" pitchFamily="18" charset="-128"/>
              </a:rPr>
              <a:t>人民</a:t>
            </a:r>
            <a:r>
              <a:rPr lang="zh-CN" altLang="ja-JP" sz="2400" b="1" dirty="0" smtClean="0">
                <a:solidFill>
                  <a:schemeClr val="tx1"/>
                </a:solidFill>
                <a:latin typeface="HGP明朝E" panose="02020900000000000000" pitchFamily="18" charset="-128"/>
                <a:ea typeface="HGP明朝E" panose="02020900000000000000" pitchFamily="18" charset="-128"/>
              </a:rPr>
              <a:t>出版社</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2018</a:t>
            </a:r>
            <a:r>
              <a:rPr lang="zh-CN" altLang="ja-JP" sz="2400" b="1" dirty="0">
                <a:solidFill>
                  <a:schemeClr val="tx1"/>
                </a:solidFill>
                <a:latin typeface="HGP明朝E" panose="02020900000000000000" pitchFamily="18" charset="-128"/>
                <a:ea typeface="HGP明朝E" panose="02020900000000000000" pitchFamily="18" charset="-128"/>
              </a:rPr>
              <a:t>）。</a:t>
            </a:r>
            <a:endParaRPr lang="ja-JP" altLang="ja-JP" sz="2400" dirty="0">
              <a:solidFill>
                <a:schemeClr val="tx1"/>
              </a:solidFill>
              <a:latin typeface="HGP明朝E" panose="02020900000000000000" pitchFamily="18" charset="-128"/>
              <a:ea typeface="HGP明朝E" panose="02020900000000000000" pitchFamily="18" charset="-128"/>
            </a:endParaRPr>
          </a:p>
          <a:p>
            <a:endParaRPr kumimoji="1" lang="ja-JP" altLang="en-US" sz="24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779027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r>
              <a:rPr lang="zh-CN" altLang="ja-JP" sz="2400" b="1" dirty="0" smtClean="0">
                <a:latin typeface="HGP明朝E" panose="02020900000000000000" pitchFamily="18" charset="-128"/>
                <a:ea typeface="HGP明朝E" panose="02020900000000000000" pitchFamily="18" charset="-128"/>
              </a:rPr>
              <a:t>江</a:t>
            </a:r>
            <a:r>
              <a:rPr lang="ja-JP" altLang="en-US" sz="2400" b="1" dirty="0" smtClean="0">
                <a:latin typeface="HGP明朝E" panose="02020900000000000000" pitchFamily="18" charset="-128"/>
                <a:ea typeface="HGP明朝E" panose="02020900000000000000" pitchFamily="18" charset="-128"/>
              </a:rPr>
              <a:t>戸時代寛永八年（</a:t>
            </a:r>
            <a:r>
              <a:rPr lang="en-US" altLang="ja-JP" sz="2400" b="1" dirty="0" smtClean="0">
                <a:latin typeface="HGP明朝E" panose="02020900000000000000" pitchFamily="18" charset="-128"/>
                <a:ea typeface="HGP明朝E" panose="02020900000000000000" pitchFamily="18" charset="-128"/>
              </a:rPr>
              <a:t>1641</a:t>
            </a:r>
            <a:r>
              <a:rPr lang="ja-JP" altLang="en-US" sz="2400" b="1" dirty="0" smtClean="0">
                <a:latin typeface="HGP明朝E" panose="02020900000000000000" pitchFamily="18" charset="-128"/>
                <a:ea typeface="HGP明朝E" panose="02020900000000000000" pitchFamily="18" charset="-128"/>
              </a:rPr>
              <a:t>）版訓点本</a:t>
            </a:r>
            <a:r>
              <a:rPr lang="en-US" altLang="ja-JP" sz="2400" b="1" dirty="0" smtClean="0">
                <a:latin typeface="HGP明朝E" panose="02020900000000000000" pitchFamily="18" charset="-128"/>
                <a:ea typeface="HGP明朝E" panose="02020900000000000000" pitchFamily="18" charset="-128"/>
              </a:rPr>
              <a:t>:</a:t>
            </a:r>
            <a:br>
              <a:rPr lang="en-US" altLang="ja-JP" sz="2400" b="1" dirty="0" smtClean="0">
                <a:latin typeface="HGP明朝E" panose="02020900000000000000" pitchFamily="18" charset="-128"/>
                <a:ea typeface="HGP明朝E" panose="02020900000000000000" pitchFamily="18" charset="-128"/>
              </a:rPr>
            </a:br>
            <a:r>
              <a:rPr lang="ja-JP" altLang="en-US" sz="2400" b="1" dirty="0" smtClean="0">
                <a:latin typeface="HGP明朝E" panose="02020900000000000000" pitchFamily="18" charset="-128"/>
                <a:ea typeface="HGP明朝E" panose="02020900000000000000" pitchFamily="18" charset="-128"/>
              </a:rPr>
              <a:t>（</a:t>
            </a:r>
            <a:r>
              <a:rPr lang="en-US" altLang="ja-JP" sz="2400" b="1" dirty="0" smtClean="0">
                <a:latin typeface="HGP明朝E" panose="02020900000000000000" pitchFamily="18" charset="-128"/>
                <a:ea typeface="HGP明朝E" panose="02020900000000000000" pitchFamily="18" charset="-128"/>
              </a:rPr>
              <a:t>『</a:t>
            </a:r>
            <a:r>
              <a:rPr lang="ja-JP" altLang="en-US" sz="2400" b="1" dirty="0" smtClean="0">
                <a:latin typeface="HGP明朝E" panose="02020900000000000000" pitchFamily="18" charset="-128"/>
                <a:ea typeface="HGP明朝E" panose="02020900000000000000" pitchFamily="18" charset="-128"/>
              </a:rPr>
              <a:t>和刻本辞書字典集成</a:t>
            </a:r>
            <a:r>
              <a:rPr lang="en-US" altLang="ja-JP" sz="2400" b="1" dirty="0" smtClean="0">
                <a:latin typeface="HGP明朝E" panose="02020900000000000000" pitchFamily="18" charset="-128"/>
                <a:ea typeface="HGP明朝E" panose="02020900000000000000" pitchFamily="18" charset="-128"/>
              </a:rPr>
              <a:t>』</a:t>
            </a:r>
            <a:r>
              <a:rPr lang="ja-JP" altLang="en-US" sz="2400" b="1" dirty="0" smtClean="0">
                <a:latin typeface="HGP明朝E" panose="02020900000000000000" pitchFamily="18" charset="-128"/>
                <a:ea typeface="HGP明朝E" panose="02020900000000000000" pitchFamily="18" charset="-128"/>
              </a:rPr>
              <a:t>影印本（</a:t>
            </a:r>
            <a:r>
              <a:rPr lang="en-US" altLang="ja-JP" sz="2400" b="1" dirty="0" smtClean="0">
                <a:latin typeface="HGP明朝E" panose="02020900000000000000" pitchFamily="18" charset="-128"/>
                <a:ea typeface="HGP明朝E" panose="02020900000000000000" pitchFamily="18" charset="-128"/>
              </a:rPr>
              <a:t>1980</a:t>
            </a:r>
            <a:r>
              <a:rPr lang="ja-JP" altLang="en-US" sz="2400" b="1" dirty="0" smtClean="0">
                <a:latin typeface="HGP明朝E" panose="02020900000000000000" pitchFamily="18" charset="-128"/>
                <a:ea typeface="HGP明朝E" panose="02020900000000000000" pitchFamily="18" charset="-128"/>
              </a:rPr>
              <a:t>）、「凡て白文で、読み仮名・返点・送仮名を加えたものは今回の底本が最初である。」長沢規矩也）</a:t>
            </a:r>
            <a:r>
              <a:rPr lang="en-US" altLang="ja-JP" sz="2400" b="1" dirty="0" smtClean="0">
                <a:latin typeface="HGP明朝E" panose="02020900000000000000" pitchFamily="18" charset="-128"/>
                <a:ea typeface="HGP明朝E" panose="02020900000000000000" pitchFamily="18" charset="-128"/>
              </a:rPr>
              <a:t/>
            </a:r>
            <a:br>
              <a:rPr lang="en-US" altLang="ja-JP" sz="2400" b="1" dirty="0" smtClean="0">
                <a:latin typeface="HGP明朝E" panose="02020900000000000000" pitchFamily="18" charset="-128"/>
                <a:ea typeface="HGP明朝E" panose="02020900000000000000" pitchFamily="18" charset="-128"/>
              </a:rPr>
            </a:br>
            <a:endParaRPr kumimoji="1" lang="ja-JP" altLang="en-US" sz="2400" dirty="0">
              <a:latin typeface="HGP明朝E" panose="02020900000000000000" pitchFamily="18" charset="-128"/>
              <a:ea typeface="HGP明朝E" panose="02020900000000000000" pitchFamily="18" charset="-128"/>
            </a:endParaRPr>
          </a:p>
        </p:txBody>
      </p:sp>
      <p:sp>
        <p:nvSpPr>
          <p:cNvPr id="5" name="テキスト プレースホルダー 4"/>
          <p:cNvSpPr>
            <a:spLocks noGrp="1"/>
          </p:cNvSpPr>
          <p:nvPr>
            <p:ph type="body" idx="1"/>
          </p:nvPr>
        </p:nvSpPr>
        <p:spPr/>
        <p:txBody>
          <a:bodyPr/>
          <a:lstStyle/>
          <a:p>
            <a:r>
              <a:rPr lang="zh-CN" altLang="en-US" dirty="0" smtClean="0">
                <a:latin typeface="HGWT_CNKI" panose="02000500000000000000" pitchFamily="2" charset="-122"/>
                <a:ea typeface="HGWT_CNKI" panose="02000500000000000000" pitchFamily="2" charset="-122"/>
              </a:rPr>
              <a:t>               </a:t>
            </a:r>
            <a:r>
              <a:rPr lang="ja-JP" altLang="en-US" dirty="0">
                <a:latin typeface="HGP明朝E" panose="02020900000000000000" pitchFamily="18" charset="-128"/>
                <a:ea typeface="HGP明朝E" panose="02020900000000000000" pitchFamily="18" charset="-128"/>
              </a:rPr>
              <a:t>本文</a:t>
            </a:r>
            <a:endParaRPr kumimoji="1" lang="ja-JP" altLang="en-US" dirty="0">
              <a:latin typeface="HGP明朝E" panose="02020900000000000000" pitchFamily="18" charset="-128"/>
              <a:ea typeface="HGP明朝E" panose="02020900000000000000" pitchFamily="18" charset="-128"/>
            </a:endParaRPr>
          </a:p>
        </p:txBody>
      </p:sp>
      <p:sp>
        <p:nvSpPr>
          <p:cNvPr id="7" name="テキスト プレースホルダー 6"/>
          <p:cNvSpPr>
            <a:spLocks noGrp="1"/>
          </p:cNvSpPr>
          <p:nvPr>
            <p:ph type="body" sz="quarter" idx="3"/>
          </p:nvPr>
        </p:nvSpPr>
        <p:spPr/>
        <p:txBody>
          <a:bodyPr/>
          <a:lstStyle/>
          <a:p>
            <a:r>
              <a:rPr kumimoji="1" lang="zh-CN" altLang="en-US" dirty="0" smtClean="0"/>
              <a:t>                </a:t>
            </a:r>
            <a:r>
              <a:rPr kumimoji="1" lang="zh-CN" altLang="en-US" dirty="0" smtClean="0">
                <a:latin typeface="HGP明朝E" panose="02020900000000000000" pitchFamily="18" charset="-128"/>
                <a:ea typeface="HGP明朝E" panose="02020900000000000000" pitchFamily="18" charset="-128"/>
              </a:rPr>
              <a:t>卷末題識</a:t>
            </a:r>
            <a:endParaRPr kumimoji="1" lang="ja-JP" altLang="en-US" dirty="0">
              <a:latin typeface="HGP明朝E" panose="02020900000000000000" pitchFamily="18" charset="-128"/>
              <a:ea typeface="HGP明朝E" panose="02020900000000000000" pitchFamily="18" charset="-128"/>
            </a:endParaRPr>
          </a:p>
        </p:txBody>
      </p:sp>
      <p:pic>
        <p:nvPicPr>
          <p:cNvPr id="10" name="コンテンツ プレースホルダー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167563" y="2595761"/>
            <a:ext cx="4338637" cy="3253977"/>
          </a:xfrm>
        </p:spPr>
      </p:pic>
      <p:pic>
        <p:nvPicPr>
          <p:cNvPr id="12" name="コンテンツ プレースホルダー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89213" y="2597150"/>
            <a:ext cx="4343400" cy="3257550"/>
          </a:xfrm>
        </p:spPr>
      </p:pic>
    </p:spTree>
    <p:extLst>
      <p:ext uri="{BB962C8B-B14F-4D97-AF65-F5344CB8AC3E}">
        <p14:creationId xmlns:p14="http://schemas.microsoft.com/office/powerpoint/2010/main" val="3842077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zh-CN" altLang="ja-JP" sz="2800" b="1" dirty="0" smtClean="0">
                <a:latin typeface="HGP明朝E" panose="02020900000000000000" pitchFamily="18" charset="-128"/>
                <a:ea typeface="HGP明朝E" panose="02020900000000000000" pitchFamily="18" charset="-128"/>
              </a:rPr>
              <a:t>江</a:t>
            </a:r>
            <a:r>
              <a:rPr lang="ja-JP" altLang="en-US" sz="2800" b="1" dirty="0" smtClean="0">
                <a:latin typeface="HGP明朝E" panose="02020900000000000000" pitchFamily="18" charset="-128"/>
                <a:ea typeface="HGP明朝E" panose="02020900000000000000" pitchFamily="18" charset="-128"/>
              </a:rPr>
              <a:t>戸時代</a:t>
            </a:r>
            <a:r>
              <a:rPr lang="zh-CN" altLang="en-US" sz="2800" b="1" dirty="0" smtClean="0">
                <a:latin typeface="HGP明朝E" panose="02020900000000000000" pitchFamily="18" charset="-128"/>
                <a:ea typeface="HGP明朝E" panose="02020900000000000000" pitchFamily="18" charset="-128"/>
              </a:rPr>
              <a:t>慶</a:t>
            </a:r>
            <a:r>
              <a:rPr lang="zh-CN" altLang="ja-JP" sz="2800" b="1" dirty="0" smtClean="0">
                <a:latin typeface="HGP明朝E" panose="02020900000000000000" pitchFamily="18" charset="-128"/>
                <a:ea typeface="HGP明朝E" panose="02020900000000000000" pitchFamily="18" charset="-128"/>
              </a:rPr>
              <a:t>安</a:t>
            </a:r>
            <a:r>
              <a:rPr lang="zh-CN" altLang="ja-JP" sz="2800" b="1" dirty="0">
                <a:latin typeface="HGP明朝E" panose="02020900000000000000" pitchFamily="18" charset="-128"/>
                <a:ea typeface="HGP明朝E" panose="02020900000000000000" pitchFamily="18" charset="-128"/>
              </a:rPr>
              <a:t>二年（</a:t>
            </a:r>
            <a:r>
              <a:rPr lang="en-US" altLang="ja-JP" sz="2800" b="1" dirty="0">
                <a:latin typeface="HGP明朝E" panose="02020900000000000000" pitchFamily="18" charset="-128"/>
                <a:ea typeface="HGP明朝E" panose="02020900000000000000" pitchFamily="18" charset="-128"/>
              </a:rPr>
              <a:t>1649</a:t>
            </a:r>
            <a:r>
              <a:rPr lang="zh-CN" altLang="ja-JP" sz="2800" b="1" dirty="0" smtClean="0">
                <a:latin typeface="HGP明朝E" panose="02020900000000000000" pitchFamily="18" charset="-128"/>
                <a:ea typeface="HGP明朝E" panose="02020900000000000000" pitchFamily="18" charset="-128"/>
              </a:rPr>
              <a:t>）</a:t>
            </a:r>
            <a:r>
              <a:rPr lang="zh-CN" altLang="en-US" sz="2800" b="1" dirty="0" smtClean="0">
                <a:latin typeface="HGP明朝E" panose="02020900000000000000" pitchFamily="18" charset="-128"/>
                <a:ea typeface="HGP明朝E" panose="02020900000000000000" pitchFamily="18" charset="-128"/>
              </a:rPr>
              <a:t>和刻本</a:t>
            </a:r>
            <a:r>
              <a:rPr lang="zh-CN" altLang="ja-JP" sz="2800" b="1" dirty="0" smtClean="0">
                <a:latin typeface="HGP明朝E" panose="02020900000000000000" pitchFamily="18" charset="-128"/>
                <a:ea typeface="HGP明朝E" panose="02020900000000000000" pitchFamily="18" charset="-128"/>
              </a:rPr>
              <a:t>《大</a:t>
            </a:r>
            <a:r>
              <a:rPr lang="zh-CN" altLang="en-US" sz="2800" b="1" dirty="0" smtClean="0">
                <a:latin typeface="HGP明朝E" panose="02020900000000000000" pitchFamily="18" charset="-128"/>
                <a:ea typeface="HGP明朝E" panose="02020900000000000000" pitchFamily="18" charset="-128"/>
              </a:rPr>
              <a:t>廣</a:t>
            </a:r>
            <a:r>
              <a:rPr lang="zh-CN" altLang="ja-JP" sz="2800" b="1" dirty="0" smtClean="0">
                <a:latin typeface="HGP明朝E" panose="02020900000000000000" pitchFamily="18" charset="-128"/>
                <a:ea typeface="HGP明朝E" panose="02020900000000000000" pitchFamily="18" charset="-128"/>
              </a:rPr>
              <a:t>益</a:t>
            </a:r>
            <a:r>
              <a:rPr lang="zh-CN" altLang="en-US" sz="2800" b="1" dirty="0" smtClean="0">
                <a:latin typeface="HGP明朝E" panose="02020900000000000000" pitchFamily="18" charset="-128"/>
                <a:ea typeface="HGP明朝E" panose="02020900000000000000" pitchFamily="18" charset="-128"/>
              </a:rPr>
              <a:t>會</a:t>
            </a:r>
            <a:r>
              <a:rPr lang="zh-CN" altLang="ja-JP" sz="2800" b="1" dirty="0" smtClean="0">
                <a:latin typeface="HGP明朝E" panose="02020900000000000000" pitchFamily="18" charset="-128"/>
                <a:ea typeface="HGP明朝E" panose="02020900000000000000" pitchFamily="18" charset="-128"/>
              </a:rPr>
              <a:t>玉篇</a:t>
            </a:r>
            <a:r>
              <a:rPr lang="zh-CN" altLang="ja-JP" sz="2800" b="1" dirty="0">
                <a:latin typeface="HGP明朝E" panose="02020900000000000000" pitchFamily="18" charset="-128"/>
                <a:ea typeface="HGP明朝E" panose="02020900000000000000" pitchFamily="18" charset="-128"/>
              </a:rPr>
              <a:t>》</a:t>
            </a:r>
            <a:r>
              <a:rPr lang="zh-CN" altLang="ja-JP" sz="2800" b="1" dirty="0" smtClean="0">
                <a:latin typeface="HGP明朝E" panose="02020900000000000000" pitchFamily="18" charset="-128"/>
                <a:ea typeface="HGP明朝E" panose="02020900000000000000" pitchFamily="18" charset="-128"/>
              </a:rPr>
              <a:t>三十卷</a:t>
            </a:r>
            <a:r>
              <a:rPr lang="ja-JP" altLang="en-US" sz="2800" b="1" dirty="0">
                <a:latin typeface="HGP明朝E" panose="02020900000000000000" pitchFamily="18" charset="-128"/>
                <a:ea typeface="HGP明朝E" panose="02020900000000000000" pitchFamily="18" charset="-128"/>
              </a:rPr>
              <a:t>。</a:t>
            </a:r>
            <a:r>
              <a:rPr lang="zh-CN" altLang="ja-JP" sz="2800" b="1" dirty="0" smtClean="0">
                <a:latin typeface="HGP明朝E" panose="02020900000000000000" pitchFamily="18" charset="-128"/>
                <a:ea typeface="HGP明朝E" panose="02020900000000000000" pitchFamily="18" charset="-128"/>
              </a:rPr>
              <a:t>卷末</a:t>
            </a:r>
            <a:r>
              <a:rPr lang="ja-JP" altLang="en-US" sz="2800" b="1" dirty="0" smtClean="0">
                <a:latin typeface="HGP明朝E" panose="02020900000000000000" pitchFamily="18" charset="-128"/>
                <a:ea typeface="HGP明朝E" panose="02020900000000000000" pitchFamily="18" charset="-128"/>
              </a:rPr>
              <a:t>に</a:t>
            </a:r>
            <a:r>
              <a:rPr lang="ja-JP" altLang="en-US" sz="2800" b="1" dirty="0">
                <a:latin typeface="HGP明朝E" panose="02020900000000000000" pitchFamily="18" charset="-128"/>
                <a:ea typeface="HGP明朝E" panose="02020900000000000000" pitchFamily="18" charset="-128"/>
              </a:rPr>
              <a:t>「</a:t>
            </a:r>
            <a:r>
              <a:rPr lang="zh-CN" altLang="en-US" sz="2800" b="1" dirty="0" smtClean="0">
                <a:latin typeface="HGP明朝E" panose="02020900000000000000" pitchFamily="18" charset="-128"/>
                <a:ea typeface="HGP明朝E" panose="02020900000000000000" pitchFamily="18" charset="-128"/>
              </a:rPr>
              <a:t>慶</a:t>
            </a:r>
            <a:r>
              <a:rPr lang="zh-CN" altLang="ja-JP" sz="2800" b="1" dirty="0" smtClean="0">
                <a:latin typeface="HGP明朝E" panose="02020900000000000000" pitchFamily="18" charset="-128"/>
                <a:ea typeface="HGP明朝E" panose="02020900000000000000" pitchFamily="18" charset="-128"/>
              </a:rPr>
              <a:t>安二</a:t>
            </a:r>
            <a:r>
              <a:rPr lang="zh-CN" altLang="en-US" sz="2800" b="1" dirty="0" smtClean="0">
                <a:latin typeface="HGP明朝E" panose="02020900000000000000" pitchFamily="18" charset="-128"/>
                <a:ea typeface="HGP明朝E" panose="02020900000000000000" pitchFamily="18" charset="-128"/>
              </a:rPr>
              <a:t>曆</a:t>
            </a:r>
            <a:r>
              <a:rPr lang="zh-CN" altLang="ja-JP" sz="2800" b="1" dirty="0" smtClean="0">
                <a:latin typeface="HGP明朝E" panose="02020900000000000000" pitchFamily="18" charset="-128"/>
                <a:ea typeface="HGP明朝E" panose="02020900000000000000" pitchFamily="18" charset="-128"/>
              </a:rPr>
              <a:t>初春</a:t>
            </a:r>
            <a:r>
              <a:rPr lang="ja-JP" altLang="en-US" sz="2800" b="1" dirty="0" smtClean="0">
                <a:latin typeface="HGP明朝E" panose="02020900000000000000" pitchFamily="18" charset="-128"/>
                <a:ea typeface="HGP明朝E" panose="02020900000000000000" pitchFamily="18" charset="-128"/>
              </a:rPr>
              <a:t>　</a:t>
            </a:r>
            <a:r>
              <a:rPr lang="zh-CN" altLang="en-US" sz="2800" b="1" dirty="0" smtClean="0">
                <a:latin typeface="HGP明朝E" panose="02020900000000000000" pitchFamily="18" charset="-128"/>
                <a:ea typeface="HGP明朝E" panose="02020900000000000000" pitchFamily="18" charset="-128"/>
              </a:rPr>
              <a:t>婦</a:t>
            </a:r>
            <a:r>
              <a:rPr lang="zh-CN" altLang="ja-JP" sz="2800" b="1" dirty="0" smtClean="0">
                <a:latin typeface="HGP明朝E" panose="02020900000000000000" pitchFamily="18" charset="-128"/>
                <a:ea typeface="HGP明朝E" panose="02020900000000000000" pitchFamily="18" charset="-128"/>
              </a:rPr>
              <a:t>屋林</a:t>
            </a:r>
            <a:r>
              <a:rPr lang="zh-CN" altLang="en-US" sz="2800" b="1" dirty="0" smtClean="0">
                <a:latin typeface="HGP明朝E" panose="02020900000000000000" pitchFamily="18" charset="-128"/>
                <a:ea typeface="HGP明朝E" panose="02020900000000000000" pitchFamily="18" charset="-128"/>
              </a:rPr>
              <a:t>傳</a:t>
            </a:r>
            <a:r>
              <a:rPr lang="zh-CN" altLang="ja-JP" sz="2800" b="1" dirty="0" smtClean="0">
                <a:latin typeface="HGP明朝E" panose="02020900000000000000" pitchFamily="18" charset="-128"/>
                <a:ea typeface="HGP明朝E" panose="02020900000000000000" pitchFamily="18" charset="-128"/>
              </a:rPr>
              <a:t>左</a:t>
            </a:r>
            <a:r>
              <a:rPr lang="zh-CN" altLang="en-US" sz="2800" b="1" dirty="0" smtClean="0">
                <a:latin typeface="HGP明朝E" panose="02020900000000000000" pitchFamily="18" charset="-128"/>
                <a:ea typeface="HGP明朝E" panose="02020900000000000000" pitchFamily="18" charset="-128"/>
              </a:rPr>
              <a:t>衛門</a:t>
            </a:r>
            <a:r>
              <a:rPr lang="ja-JP" altLang="en-US" sz="2800" b="1" dirty="0" smtClean="0">
                <a:latin typeface="HGP明朝E" panose="02020900000000000000" pitchFamily="18" charset="-128"/>
                <a:ea typeface="HGP明朝E" panose="02020900000000000000" pitchFamily="18" charset="-128"/>
              </a:rPr>
              <a:t>　</a:t>
            </a:r>
            <a:r>
              <a:rPr lang="zh-CN" altLang="ja-JP" sz="2800" b="1" dirty="0" smtClean="0">
                <a:latin typeface="HGP明朝E" panose="02020900000000000000" pitchFamily="18" charset="-128"/>
                <a:ea typeface="HGP明朝E" panose="02020900000000000000" pitchFamily="18" charset="-128"/>
              </a:rPr>
              <a:t>新开板</a:t>
            </a:r>
            <a:r>
              <a:rPr lang="ja-JP" altLang="en-US" sz="2800" b="1" dirty="0" smtClean="0">
                <a:latin typeface="HGP明朝E" panose="02020900000000000000" pitchFamily="18" charset="-128"/>
                <a:ea typeface="HGP明朝E" panose="02020900000000000000" pitchFamily="18" charset="-128"/>
              </a:rPr>
              <a:t>」の題識があり、</a:t>
            </a:r>
            <a:r>
              <a:rPr lang="zh-CN" altLang="ja-JP" sz="2800" b="1" dirty="0" smtClean="0">
                <a:latin typeface="HGP明朝E" panose="02020900000000000000" pitchFamily="18" charset="-128"/>
                <a:ea typeface="HGP明朝E" panose="02020900000000000000" pitchFamily="18" charset="-128"/>
              </a:rPr>
              <a:t>底本</a:t>
            </a:r>
            <a:r>
              <a:rPr lang="ja-JP" altLang="en-US" sz="2800" b="1" dirty="0">
                <a:latin typeface="HGP明朝E" panose="02020900000000000000" pitchFamily="18" charset="-128"/>
                <a:ea typeface="HGP明朝E" panose="02020900000000000000" pitchFamily="18" charset="-128"/>
              </a:rPr>
              <a:t>は</a:t>
            </a:r>
            <a:r>
              <a:rPr lang="zh-CN" altLang="ja-JP" sz="2800" b="1" dirty="0" smtClean="0">
                <a:latin typeface="HGP明朝E" panose="02020900000000000000" pitchFamily="18" charset="-128"/>
                <a:ea typeface="HGP明朝E" panose="02020900000000000000" pitchFamily="18" charset="-128"/>
              </a:rPr>
              <a:t>南山</a:t>
            </a:r>
            <a:r>
              <a:rPr lang="zh-CN" altLang="en-US" sz="2800" b="1" dirty="0" smtClean="0">
                <a:latin typeface="HGP明朝E" panose="02020900000000000000" pitchFamily="18" charset="-128"/>
                <a:ea typeface="HGP明朝E" panose="02020900000000000000" pitchFamily="18" charset="-128"/>
              </a:rPr>
              <a:t>書</a:t>
            </a:r>
            <a:r>
              <a:rPr lang="zh-CN" altLang="ja-JP" sz="2800" b="1" dirty="0" smtClean="0">
                <a:latin typeface="HGP明朝E" panose="02020900000000000000" pitchFamily="18" charset="-128"/>
                <a:ea typeface="HGP明朝E" panose="02020900000000000000" pitchFamily="18" charset="-128"/>
              </a:rPr>
              <a:t>院本</a:t>
            </a:r>
            <a:r>
              <a:rPr lang="ja-JP" altLang="en-US" sz="2800" b="1" dirty="0" err="1">
                <a:latin typeface="HGP明朝E" panose="02020900000000000000" pitchFamily="18" charset="-128"/>
                <a:ea typeface="HGP明朝E" panose="02020900000000000000" pitchFamily="18" charset="-128"/>
              </a:rPr>
              <a:t>。</a:t>
            </a:r>
            <a:r>
              <a:rPr lang="ja-JP" altLang="en-US" sz="2800" b="1" dirty="0">
                <a:latin typeface="HGP明朝E" panose="02020900000000000000" pitchFamily="18" charset="-128"/>
                <a:ea typeface="HGP明朝E" panose="02020900000000000000" pitchFamily="18" charset="-128"/>
              </a:rPr>
              <a:t>線</a:t>
            </a:r>
            <a:r>
              <a:rPr lang="zh-CN" altLang="ja-JP" sz="2800" b="1" dirty="0">
                <a:latin typeface="HGP明朝E" panose="02020900000000000000" pitchFamily="18" charset="-128"/>
                <a:ea typeface="HGP明朝E" panose="02020900000000000000" pitchFamily="18" charset="-128"/>
              </a:rPr>
              <a:t>装</a:t>
            </a:r>
            <a:r>
              <a:rPr lang="zh-CN" altLang="en-US" sz="2800" b="1" dirty="0" smtClean="0">
                <a:latin typeface="HGP明朝E" panose="02020900000000000000" pitchFamily="18" charset="-128"/>
                <a:ea typeface="HGP明朝E" panose="02020900000000000000" pitchFamily="18" charset="-128"/>
              </a:rPr>
              <a:t>訓點</a:t>
            </a:r>
            <a:r>
              <a:rPr lang="zh-CN" altLang="ja-JP" sz="2800" b="1" dirty="0" smtClean="0">
                <a:latin typeface="HGP明朝E" panose="02020900000000000000" pitchFamily="18" charset="-128"/>
                <a:ea typeface="HGP明朝E" panose="02020900000000000000" pitchFamily="18" charset="-128"/>
              </a:rPr>
              <a:t>本</a:t>
            </a:r>
            <a:r>
              <a:rPr lang="ja-JP" altLang="en-US" sz="2800" b="1" dirty="0" err="1">
                <a:latin typeface="HGP明朝E" panose="02020900000000000000" pitchFamily="18" charset="-128"/>
                <a:ea typeface="HGP明朝E" panose="02020900000000000000" pitchFamily="18" charset="-128"/>
              </a:rPr>
              <a:t>、</a:t>
            </a:r>
            <a:r>
              <a:rPr lang="zh-CN" altLang="ja-JP" sz="2800" b="1" dirty="0" smtClean="0">
                <a:latin typeface="HGP明朝E" panose="02020900000000000000" pitchFamily="18" charset="-128"/>
                <a:ea typeface="HGP明朝E" panose="02020900000000000000" pitchFamily="18" charset="-128"/>
              </a:rPr>
              <a:t>全四册。</a:t>
            </a:r>
            <a:endParaRPr kumimoji="1" lang="ja-JP" altLang="en-US" sz="2800" dirty="0">
              <a:latin typeface="HGP明朝E" panose="02020900000000000000" pitchFamily="18" charset="-128"/>
              <a:ea typeface="HGP明朝E" panose="02020900000000000000" pitchFamily="18" charset="-128"/>
            </a:endParaRPr>
          </a:p>
        </p:txBody>
      </p:sp>
      <p:pic>
        <p:nvPicPr>
          <p:cNvPr id="21" name="コンテンツ プレースホルダー 2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91375" y="2397324"/>
            <a:ext cx="4313238" cy="3234928"/>
          </a:xfrm>
        </p:spPr>
      </p:pic>
      <p:pic>
        <p:nvPicPr>
          <p:cNvPr id="20" name="コンテンツ プレースホルダー 1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589213" y="2405261"/>
            <a:ext cx="4313237" cy="3234927"/>
          </a:xfrm>
        </p:spPr>
      </p:pic>
    </p:spTree>
    <p:extLst>
      <p:ext uri="{BB962C8B-B14F-4D97-AF65-F5344CB8AC3E}">
        <p14:creationId xmlns:p14="http://schemas.microsoft.com/office/powerpoint/2010/main" val="3610476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latin typeface="HGP明朝E" panose="02020900000000000000" pitchFamily="18" charset="-128"/>
                <a:ea typeface="HGP明朝E" panose="02020900000000000000" pitchFamily="18" charset="-128"/>
              </a:rPr>
              <a:t>四</a:t>
            </a:r>
            <a:r>
              <a:rPr lang="zh-CN" altLang="en-US" sz="3200" dirty="0" smtClean="0">
                <a:latin typeface="HGP明朝E" panose="02020900000000000000" pitchFamily="18" charset="-128"/>
                <a:ea typeface="HGP明朝E" panose="02020900000000000000" pitchFamily="18" charset="-128"/>
              </a:rPr>
              <a:t>、日本</a:t>
            </a:r>
            <a:r>
              <a:rPr lang="ja-JP" altLang="en-US" sz="3200" dirty="0" smtClean="0">
                <a:latin typeface="HGP明朝E" panose="02020900000000000000" pitchFamily="18" charset="-128"/>
                <a:ea typeface="HGP明朝E" panose="02020900000000000000" pitchFamily="18" charset="-128"/>
              </a:rPr>
              <a:t>の</a:t>
            </a:r>
            <a:r>
              <a:rPr lang="en-US" altLang="ja-JP" sz="3200" dirty="0" smtClean="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玉篇</a:t>
            </a:r>
            <a:r>
              <a:rPr lang="en-US" altLang="ja-JP" sz="3200" dirty="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改編史</a:t>
            </a:r>
            <a:r>
              <a:rPr lang="ja-JP" altLang="en-US" sz="3200" dirty="0" smtClean="0">
                <a:latin typeface="HGP明朝E" panose="02020900000000000000" pitchFamily="18" charset="-128"/>
                <a:ea typeface="HGP明朝E" panose="02020900000000000000" pitchFamily="18" charset="-128"/>
              </a:rPr>
              <a:t>（中）</a:t>
            </a:r>
            <a:r>
              <a:rPr lang="zh-CN" altLang="en-US" sz="3200" dirty="0" smtClean="0">
                <a:latin typeface="HGP明朝E" panose="02020900000000000000" pitchFamily="18" charset="-128"/>
                <a:ea typeface="HGP明朝E" panose="02020900000000000000" pitchFamily="18" charset="-128"/>
              </a:rPr>
              <a:t>：室町</a:t>
            </a:r>
            <a:r>
              <a:rPr lang="ja-JP" altLang="en-US" sz="3200" dirty="0" smtClean="0">
                <a:latin typeface="HGP明朝E" panose="02020900000000000000" pitchFamily="18" charset="-128"/>
                <a:ea typeface="HGP明朝E" panose="02020900000000000000" pitchFamily="18" charset="-128"/>
              </a:rPr>
              <a:t>・</a:t>
            </a:r>
            <a:r>
              <a:rPr lang="zh-CN" altLang="ja-JP" sz="3200" b="1" dirty="0" smtClean="0">
                <a:latin typeface="HGP明朝E" panose="02020900000000000000" pitchFamily="18" charset="-128"/>
                <a:ea typeface="HGP明朝E" panose="02020900000000000000" pitchFamily="18" charset="-128"/>
              </a:rPr>
              <a:t>江</a:t>
            </a:r>
            <a:r>
              <a:rPr lang="ja-JP" altLang="en-US" sz="3200" b="1" dirty="0" smtClean="0">
                <a:latin typeface="HGP明朝E" panose="02020900000000000000" pitchFamily="18" charset="-128"/>
                <a:ea typeface="HGP明朝E" panose="02020900000000000000" pitchFamily="18" charset="-128"/>
              </a:rPr>
              <a:t>戸</a:t>
            </a:r>
            <a:r>
              <a:rPr lang="zh-CN" altLang="en-US" sz="3200" dirty="0" smtClean="0">
                <a:latin typeface="HGP明朝E" panose="02020900000000000000" pitchFamily="18" charset="-128"/>
                <a:ea typeface="HGP明朝E" panose="02020900000000000000" pitchFamily="18" charset="-128"/>
              </a:rPr>
              <a:t>時代（</a:t>
            </a:r>
            <a:r>
              <a:rPr lang="en-US" altLang="zh-CN" sz="3200" b="1" dirty="0" smtClean="0">
                <a:latin typeface="HGP明朝E" panose="02020900000000000000" pitchFamily="18" charset="-128"/>
                <a:ea typeface="HGP明朝E" panose="02020900000000000000" pitchFamily="18" charset="-128"/>
              </a:rPr>
              <a:t>3</a:t>
            </a:r>
            <a:r>
              <a:rPr lang="zh-CN" altLang="en-US" sz="3200" b="1" dirty="0" smtClean="0">
                <a:latin typeface="HGP明朝E" panose="02020900000000000000" pitchFamily="18" charset="-128"/>
                <a:ea typeface="HGP明朝E" panose="02020900000000000000" pitchFamily="18" charset="-128"/>
              </a:rPr>
              <a:t>）</a:t>
            </a:r>
            <a:endParaRPr kumimoji="1" lang="ja-JP" altLang="en-US" sz="3200" dirty="0">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a:bodyPr>
          <a:lstStyle/>
          <a:p>
            <a:r>
              <a:rPr lang="ja-JP" altLang="en-US" sz="2400" b="1" dirty="0">
                <a:latin typeface="HGS明朝E" panose="02020900000000000000" pitchFamily="18" charset="-128"/>
                <a:ea typeface="HGS明朝E" panose="02020900000000000000" pitchFamily="18" charset="-128"/>
              </a:rPr>
              <a:t>室町</a:t>
            </a:r>
            <a:r>
              <a:rPr lang="ja-JP" altLang="en-US" sz="2400" b="1" dirty="0" smtClean="0">
                <a:latin typeface="HGS明朝E" panose="02020900000000000000" pitchFamily="18" charset="-128"/>
                <a:ea typeface="HGS明朝E" panose="02020900000000000000" pitchFamily="18" charset="-128"/>
              </a:rPr>
              <a:t>時代、</a:t>
            </a:r>
            <a:r>
              <a:rPr lang="en-US" altLang="ja-JP" sz="2400" b="1" dirty="0" smtClean="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玉篇</a:t>
            </a:r>
            <a:r>
              <a:rPr lang="en-US" altLang="ja-JP" sz="2400" b="1" dirty="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の</a:t>
            </a:r>
            <a:r>
              <a:rPr lang="zh-CN" altLang="ja-JP" sz="2400" b="1" dirty="0" smtClean="0">
                <a:latin typeface="HGS明朝E" panose="02020900000000000000" pitchFamily="18" charset="-128"/>
                <a:ea typeface="HGS明朝E" panose="02020900000000000000" pitchFamily="18" charset="-128"/>
              </a:rPr>
              <a:t>部首</a:t>
            </a:r>
            <a:r>
              <a:rPr lang="ja-JP" altLang="en-US" sz="2400" b="1" dirty="0" smtClean="0">
                <a:latin typeface="HGS明朝E" panose="02020900000000000000" pitchFamily="18" charset="-128"/>
                <a:ea typeface="HGS明朝E" panose="02020900000000000000" pitchFamily="18" charset="-128"/>
              </a:rPr>
              <a:t>順による配列、漢字と和訓だけ構成する字書</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和（倭）</a:t>
            </a:r>
            <a:r>
              <a:rPr lang="zh-CN" altLang="ja-JP" sz="2400" b="1" dirty="0" smtClean="0">
                <a:latin typeface="HGS明朝E" panose="02020900000000000000" pitchFamily="18" charset="-128"/>
                <a:ea typeface="HGS明朝E" panose="02020900000000000000" pitchFamily="18" charset="-128"/>
              </a:rPr>
              <a:t>玉篇</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が現れた。</a:t>
            </a:r>
            <a:endParaRPr lang="en-US" altLang="zh-CN" sz="2400" b="1" dirty="0">
              <a:latin typeface="HGS明朝E" panose="02020900000000000000" pitchFamily="18" charset="-128"/>
              <a:ea typeface="HGS明朝E" panose="02020900000000000000" pitchFamily="18" charset="-128"/>
            </a:endParaRPr>
          </a:p>
          <a:p>
            <a:r>
              <a:rPr lang="zh-CN" altLang="ja-JP" sz="2400" b="1" dirty="0" smtClean="0">
                <a:latin typeface="HGS明朝E" panose="02020900000000000000" pitchFamily="18" charset="-128"/>
                <a:ea typeface="HGS明朝E" panose="02020900000000000000" pitchFamily="18" charset="-128"/>
              </a:rPr>
              <a:t>川</a:t>
            </a:r>
            <a:r>
              <a:rPr lang="zh-CN" altLang="en-US" sz="2400" b="1" dirty="0" smtClean="0">
                <a:latin typeface="HGS明朝E" panose="02020900000000000000" pitchFamily="18" charset="-128"/>
                <a:ea typeface="HGS明朝E" panose="02020900000000000000" pitchFamily="18" charset="-128"/>
              </a:rPr>
              <a:t>瀨</a:t>
            </a:r>
            <a:r>
              <a:rPr lang="zh-CN" altLang="ja-JP" sz="2400" b="1" dirty="0" smtClean="0">
                <a:latin typeface="HGS明朝E" panose="02020900000000000000" pitchFamily="18" charset="-128"/>
                <a:ea typeface="HGS明朝E" panose="02020900000000000000" pitchFamily="18" charset="-128"/>
              </a:rPr>
              <a:t>一</a:t>
            </a:r>
            <a:r>
              <a:rPr lang="zh-CN" altLang="en-US" sz="2400" b="1" dirty="0" smtClean="0">
                <a:latin typeface="HGS明朝E" panose="02020900000000000000" pitchFamily="18" charset="-128"/>
                <a:ea typeface="HGS明朝E" panose="02020900000000000000" pitchFamily="18" charset="-128"/>
              </a:rPr>
              <a:t>馬</a:t>
            </a:r>
            <a:r>
              <a:rPr lang="ja-JP" altLang="en-US" sz="2400" b="1" dirty="0" smtClean="0">
                <a:latin typeface="HGS明朝E" panose="02020900000000000000" pitchFamily="18" charset="-128"/>
                <a:ea typeface="HGS明朝E" panose="02020900000000000000" pitchFamily="18" charset="-128"/>
              </a:rPr>
              <a:t>「南北朝以來、</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大廣益會玉篇</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が漢字の字書として廣</a:t>
            </a:r>
            <a:r>
              <a:rPr lang="ja-JP" altLang="en-US" sz="2400" b="1" dirty="0" err="1" smtClean="0">
                <a:latin typeface="HGS明朝E" panose="02020900000000000000" pitchFamily="18" charset="-128"/>
                <a:ea typeface="HGS明朝E" panose="02020900000000000000" pitchFamily="18" charset="-128"/>
              </a:rPr>
              <a:t>く</a:t>
            </a:r>
            <a:r>
              <a:rPr lang="ja-JP" altLang="en-US" sz="2400" b="1" dirty="0" smtClean="0">
                <a:latin typeface="HGS明朝E" panose="02020900000000000000" pitchFamily="18" charset="-128"/>
                <a:ea typeface="HGS明朝E" panose="02020900000000000000" pitchFamily="18" charset="-128"/>
              </a:rPr>
              <a:t>行われてゐて、漢字の字書としては、</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玉篇</a:t>
            </a:r>
            <a:r>
              <a:rPr lang="en-US" altLang="ja-JP" sz="2400" b="1" dirty="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を称する方が新味もある。」（</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増訂　古辞書の研究</a:t>
            </a:r>
            <a:r>
              <a:rPr lang="en-US" altLang="ja-JP" sz="2400" b="1" dirty="0" smtClean="0">
                <a:latin typeface="HGS明朝E" panose="02020900000000000000" pitchFamily="18" charset="-128"/>
                <a:ea typeface="HGS明朝E" panose="02020900000000000000" pitchFamily="18" charset="-128"/>
              </a:rPr>
              <a:t>』</a:t>
            </a:r>
            <a:r>
              <a:rPr lang="ja-JP" altLang="en-US" sz="2400" b="1" dirty="0" err="1" smtClean="0">
                <a:latin typeface="HGS明朝E" panose="02020900000000000000" pitchFamily="18" charset="-128"/>
                <a:ea typeface="HGS明朝E" panose="02020900000000000000" pitchFamily="18" charset="-128"/>
              </a:rPr>
              <a:t>、</a:t>
            </a:r>
            <a:r>
              <a:rPr lang="en-US" altLang="ja-JP" sz="2400" b="1" dirty="0" smtClean="0">
                <a:latin typeface="HGS明朝E" panose="02020900000000000000" pitchFamily="18" charset="-128"/>
                <a:ea typeface="HGS明朝E" panose="02020900000000000000" pitchFamily="18" charset="-128"/>
              </a:rPr>
              <a:t>686</a:t>
            </a:r>
            <a:r>
              <a:rPr lang="ja-JP" altLang="en-US" sz="2400" b="1" dirty="0" smtClean="0">
                <a:latin typeface="HGS明朝E" panose="02020900000000000000" pitchFamily="18" charset="-128"/>
                <a:ea typeface="HGS明朝E" panose="02020900000000000000" pitchFamily="18" charset="-128"/>
              </a:rPr>
              <a:t>頁）</a:t>
            </a:r>
            <a:endParaRPr lang="en-US" altLang="ja-JP" sz="2400" b="1" dirty="0" smtClean="0">
              <a:latin typeface="HGS明朝E" panose="02020900000000000000" pitchFamily="18" charset="-128"/>
              <a:ea typeface="HGS明朝E" panose="02020900000000000000" pitchFamily="18" charset="-128"/>
            </a:endParaRPr>
          </a:p>
          <a:p>
            <a:r>
              <a:rPr lang="en-US" altLang="ja-JP" sz="2400" b="1" dirty="0" smtClean="0">
                <a:latin typeface="HGS明朝E" panose="02020900000000000000" pitchFamily="18" charset="-128"/>
                <a:ea typeface="HGS明朝E" panose="02020900000000000000" pitchFamily="18" charset="-128"/>
              </a:rPr>
              <a:t>『</a:t>
            </a:r>
            <a:r>
              <a:rPr lang="ja-JP" altLang="en-US" sz="2400" b="1" dirty="0">
                <a:latin typeface="HGS明朝E" panose="02020900000000000000" pitchFamily="18" charset="-128"/>
                <a:ea typeface="HGS明朝E" panose="02020900000000000000" pitchFamily="18" charset="-128"/>
              </a:rPr>
              <a:t>和（倭）</a:t>
            </a:r>
            <a:r>
              <a:rPr lang="zh-CN" altLang="ja-JP" sz="2400" b="1" dirty="0">
                <a:latin typeface="HGS明朝E" panose="02020900000000000000" pitchFamily="18" charset="-128"/>
                <a:ea typeface="HGS明朝E" panose="02020900000000000000" pitchFamily="18" charset="-128"/>
              </a:rPr>
              <a:t>玉篇</a:t>
            </a:r>
            <a:r>
              <a:rPr lang="en-US" altLang="ja-JP" sz="2400" b="1" dirty="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は「慶長以前の古写本は三十種、古版本は吉利支丹版を加へて九種の多数に上</a:t>
            </a:r>
            <a:r>
              <a:rPr lang="ja-JP" altLang="en-US" sz="2400" b="1" dirty="0" err="1" smtClean="0">
                <a:latin typeface="HGS明朝E" panose="02020900000000000000" pitchFamily="18" charset="-128"/>
                <a:ea typeface="HGS明朝E" panose="02020900000000000000" pitchFamily="18" charset="-128"/>
              </a:rPr>
              <a:t>つてゐる</a:t>
            </a:r>
            <a:r>
              <a:rPr lang="ja-JP" altLang="en-US" sz="2400" b="1" dirty="0" smtClean="0">
                <a:latin typeface="HGS明朝E" panose="02020900000000000000" pitchFamily="18" charset="-128"/>
                <a:ea typeface="HGS明朝E" panose="02020900000000000000" pitchFamily="18" charset="-128"/>
              </a:rPr>
              <a:t>。」（同上、</a:t>
            </a:r>
            <a:r>
              <a:rPr lang="en-US" altLang="ja-JP" sz="2400" b="1" dirty="0" smtClean="0">
                <a:latin typeface="HGS明朝E" panose="02020900000000000000" pitchFamily="18" charset="-128"/>
                <a:ea typeface="HGS明朝E" panose="02020900000000000000" pitchFamily="18" charset="-128"/>
              </a:rPr>
              <a:t>683</a:t>
            </a:r>
            <a:r>
              <a:rPr lang="ja-JP" altLang="en-US" sz="2400" b="1" dirty="0" smtClean="0">
                <a:latin typeface="HGS明朝E" panose="02020900000000000000" pitchFamily="18" charset="-128"/>
                <a:ea typeface="HGS明朝E" panose="02020900000000000000" pitchFamily="18" charset="-128"/>
              </a:rPr>
              <a:t>頁）</a:t>
            </a:r>
            <a:endParaRPr lang="en-US" altLang="ja-JP" sz="2400" b="1" dirty="0" smtClean="0">
              <a:latin typeface="HGS明朝E" panose="02020900000000000000" pitchFamily="18" charset="-128"/>
              <a:ea typeface="HGS明朝E" panose="02020900000000000000" pitchFamily="18" charset="-128"/>
            </a:endParaRPr>
          </a:p>
          <a:p>
            <a:r>
              <a:rPr lang="en-US" altLang="ja-JP" sz="2400" b="1" dirty="0">
                <a:latin typeface="HGS明朝E" panose="02020900000000000000" pitchFamily="18" charset="-128"/>
                <a:ea typeface="HGS明朝E" panose="02020900000000000000" pitchFamily="18" charset="-128"/>
              </a:rPr>
              <a:t>『</a:t>
            </a:r>
            <a:r>
              <a:rPr lang="ja-JP" altLang="en-US" sz="2400" b="1" dirty="0">
                <a:latin typeface="HGS明朝E" panose="02020900000000000000" pitchFamily="18" charset="-128"/>
                <a:ea typeface="HGS明朝E" panose="02020900000000000000" pitchFamily="18" charset="-128"/>
              </a:rPr>
              <a:t>和（倭）</a:t>
            </a:r>
            <a:r>
              <a:rPr lang="zh-CN" altLang="ja-JP" sz="2400" b="1" dirty="0">
                <a:latin typeface="HGS明朝E" panose="02020900000000000000" pitchFamily="18" charset="-128"/>
                <a:ea typeface="HGS明朝E" panose="02020900000000000000" pitchFamily="18" charset="-128"/>
              </a:rPr>
              <a:t>玉篇</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は</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大廣益會玉篇</a:t>
            </a:r>
            <a:r>
              <a:rPr lang="en-US" altLang="ja-JP" sz="2400" b="1" dirty="0"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日本化の始まりとなる。</a:t>
            </a:r>
            <a:endParaRPr lang="en-US" altLang="ja-JP" sz="2400" b="1" dirty="0" smtClean="0">
              <a:latin typeface="HGS明朝E" panose="02020900000000000000" pitchFamily="18" charset="-128"/>
              <a:ea typeface="HGS明朝E" panose="02020900000000000000" pitchFamily="18" charset="-128"/>
            </a:endParaRPr>
          </a:p>
          <a:p>
            <a:pPr marL="0" indent="0">
              <a:buNone/>
            </a:pPr>
            <a:endParaRPr lang="en-US" altLang="ja-JP" sz="2000" b="1" dirty="0" smtClean="0">
              <a:latin typeface="HGS明朝E" panose="02020900000000000000" pitchFamily="18" charset="-128"/>
              <a:ea typeface="HGS明朝E" panose="02020900000000000000" pitchFamily="18" charset="-128"/>
            </a:endParaRPr>
          </a:p>
          <a:p>
            <a:endParaRPr lang="en-US" altLang="ja-JP" sz="2000" b="1" dirty="0" smtClean="0">
              <a:latin typeface="HGS明朝E" panose="02020900000000000000" pitchFamily="18" charset="-128"/>
              <a:ea typeface="HGS明朝E" panose="02020900000000000000" pitchFamily="18" charset="-128"/>
            </a:endParaRPr>
          </a:p>
          <a:p>
            <a:endParaRPr lang="en-US" altLang="ja-JP" sz="2400" b="1" dirty="0" smtClean="0">
              <a:latin typeface="HGS明朝E" panose="02020900000000000000" pitchFamily="18" charset="-128"/>
              <a:ea typeface="HGS明朝E" panose="02020900000000000000" pitchFamily="18" charset="-128"/>
            </a:endParaRPr>
          </a:p>
          <a:p>
            <a:endParaRPr lang="en-US" altLang="ja-JP" sz="2000" b="1" dirty="0" smtClean="0">
              <a:latin typeface="HGS明朝E" panose="02020900000000000000" pitchFamily="18" charset="-128"/>
              <a:ea typeface="HGS明朝E" panose="02020900000000000000" pitchFamily="18" charset="-128"/>
            </a:endParaRPr>
          </a:p>
          <a:p>
            <a:pPr marL="0" indent="0">
              <a:buNone/>
            </a:pPr>
            <a:endParaRPr lang="en-US" altLang="ja-JP" sz="2000" b="1" dirty="0" smtClean="0">
              <a:latin typeface="HGS明朝E" panose="02020900000000000000" pitchFamily="18" charset="-128"/>
              <a:ea typeface="HGS明朝E" panose="02020900000000000000" pitchFamily="18" charset="-128"/>
            </a:endParaRPr>
          </a:p>
          <a:p>
            <a:pPr marL="0" indent="0">
              <a:buNone/>
            </a:pPr>
            <a:endParaRPr lang="en-US" altLang="zh-CN" sz="2000" b="1" dirty="0" smtClean="0">
              <a:latin typeface="HGS明朝E" panose="02020900000000000000" pitchFamily="18" charset="-128"/>
              <a:ea typeface="HGS明朝E" panose="02020900000000000000" pitchFamily="18" charset="-128"/>
            </a:endParaRPr>
          </a:p>
          <a:p>
            <a:endParaRPr lang="en-US" altLang="zh-CN" sz="2000" b="1" dirty="0" smtClean="0">
              <a:latin typeface="HGS明朝E" panose="02020900000000000000" pitchFamily="18" charset="-128"/>
              <a:ea typeface="HGS明朝E" panose="02020900000000000000" pitchFamily="18" charset="-128"/>
            </a:endParaRPr>
          </a:p>
          <a:p>
            <a:endParaRPr lang="ja-JP" altLang="ja-JP" dirty="0"/>
          </a:p>
          <a:p>
            <a:endParaRPr kumimoji="1" lang="ja-JP" altLang="en-US" dirty="0"/>
          </a:p>
        </p:txBody>
      </p:sp>
    </p:spTree>
    <p:extLst>
      <p:ext uri="{BB962C8B-B14F-4D97-AF65-F5344CB8AC3E}">
        <p14:creationId xmlns:p14="http://schemas.microsoft.com/office/powerpoint/2010/main" val="258528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latin typeface="HGP明朝E" panose="02020900000000000000" pitchFamily="18" charset="-128"/>
                <a:ea typeface="HGP明朝E" panose="02020900000000000000" pitchFamily="18" charset="-128"/>
              </a:rPr>
              <a:t>四</a:t>
            </a:r>
            <a:r>
              <a:rPr lang="zh-CN" altLang="en-US" sz="3200" dirty="0" smtClean="0">
                <a:latin typeface="HGP明朝E" panose="02020900000000000000" pitchFamily="18" charset="-128"/>
                <a:ea typeface="HGP明朝E" panose="02020900000000000000" pitchFamily="18" charset="-128"/>
              </a:rPr>
              <a:t>、日本</a:t>
            </a:r>
            <a:r>
              <a:rPr lang="ja-JP" altLang="en-US" sz="3200" dirty="0" smtClean="0">
                <a:latin typeface="HGP明朝E" panose="02020900000000000000" pitchFamily="18" charset="-128"/>
                <a:ea typeface="HGP明朝E" panose="02020900000000000000" pitchFamily="18" charset="-128"/>
              </a:rPr>
              <a:t>の</a:t>
            </a:r>
            <a:r>
              <a:rPr lang="en-US" altLang="ja-JP" sz="3200" dirty="0" smtClean="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玉篇</a:t>
            </a:r>
            <a:r>
              <a:rPr lang="en-US" altLang="ja-JP" sz="3200" dirty="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改編史</a:t>
            </a:r>
            <a:r>
              <a:rPr lang="ja-JP" altLang="en-US" sz="3200" dirty="0" smtClean="0">
                <a:latin typeface="HGP明朝E" panose="02020900000000000000" pitchFamily="18" charset="-128"/>
                <a:ea typeface="HGP明朝E" panose="02020900000000000000" pitchFamily="18" charset="-128"/>
              </a:rPr>
              <a:t>（中）</a:t>
            </a:r>
            <a:r>
              <a:rPr lang="zh-CN" altLang="en-US" sz="3200" dirty="0" smtClean="0">
                <a:latin typeface="HGP明朝E" panose="02020900000000000000" pitchFamily="18" charset="-128"/>
                <a:ea typeface="HGP明朝E" panose="02020900000000000000" pitchFamily="18" charset="-128"/>
              </a:rPr>
              <a:t>：室町</a:t>
            </a:r>
            <a:r>
              <a:rPr lang="ja-JP" altLang="en-US" sz="3200" dirty="0" smtClean="0">
                <a:latin typeface="HGP明朝E" panose="02020900000000000000" pitchFamily="18" charset="-128"/>
                <a:ea typeface="HGP明朝E" panose="02020900000000000000" pitchFamily="18" charset="-128"/>
              </a:rPr>
              <a:t>・</a:t>
            </a:r>
            <a:r>
              <a:rPr lang="zh-CN" altLang="ja-JP" sz="3200" b="1" dirty="0" smtClean="0">
                <a:latin typeface="HGP明朝E" panose="02020900000000000000" pitchFamily="18" charset="-128"/>
                <a:ea typeface="HGP明朝E" panose="02020900000000000000" pitchFamily="18" charset="-128"/>
              </a:rPr>
              <a:t>江</a:t>
            </a:r>
            <a:r>
              <a:rPr lang="ja-JP" altLang="en-US" sz="3200" b="1" dirty="0" smtClean="0">
                <a:latin typeface="HGP明朝E" panose="02020900000000000000" pitchFamily="18" charset="-128"/>
                <a:ea typeface="HGP明朝E" panose="02020900000000000000" pitchFamily="18" charset="-128"/>
              </a:rPr>
              <a:t>戸</a:t>
            </a:r>
            <a:r>
              <a:rPr lang="zh-CN" altLang="en-US" sz="3200" dirty="0" smtClean="0">
                <a:latin typeface="HGP明朝E" panose="02020900000000000000" pitchFamily="18" charset="-128"/>
                <a:ea typeface="HGP明朝E" panose="02020900000000000000" pitchFamily="18" charset="-128"/>
              </a:rPr>
              <a:t>時代（</a:t>
            </a:r>
            <a:r>
              <a:rPr lang="ja-JP" altLang="en-US" sz="3200" b="1" dirty="0">
                <a:latin typeface="HGP明朝E" panose="02020900000000000000" pitchFamily="18" charset="-128"/>
                <a:ea typeface="HGP明朝E" panose="02020900000000000000" pitchFamily="18" charset="-128"/>
              </a:rPr>
              <a:t>４</a:t>
            </a:r>
            <a:r>
              <a:rPr lang="zh-CN" altLang="en-US" sz="3200" b="1" dirty="0" smtClean="0">
                <a:latin typeface="HGP明朝E" panose="02020900000000000000" pitchFamily="18" charset="-128"/>
                <a:ea typeface="HGP明朝E" panose="02020900000000000000" pitchFamily="18" charset="-128"/>
              </a:rPr>
              <a:t>）</a:t>
            </a:r>
            <a:endParaRPr kumimoji="1" lang="ja-JP" altLang="en-US" sz="3200" dirty="0">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fontScale="92500"/>
          </a:bodyPr>
          <a:lstStyle/>
          <a:p>
            <a:r>
              <a:rPr lang="en-US" altLang="ja-JP" sz="2000" b="1" dirty="0">
                <a:latin typeface="HGS明朝E" panose="02020900000000000000" pitchFamily="18" charset="-128"/>
                <a:ea typeface="HGS明朝E" panose="02020900000000000000" pitchFamily="18" charset="-128"/>
              </a:rPr>
              <a:t>『</a:t>
            </a:r>
            <a:r>
              <a:rPr lang="ja-JP" altLang="en-US" sz="2000" b="1" dirty="0">
                <a:latin typeface="HGS明朝E" panose="02020900000000000000" pitchFamily="18" charset="-128"/>
                <a:ea typeface="HGS明朝E" panose="02020900000000000000" pitchFamily="18" charset="-128"/>
              </a:rPr>
              <a:t>和（倭）</a:t>
            </a:r>
            <a:r>
              <a:rPr lang="zh-CN" altLang="ja-JP" sz="2000" b="1" dirty="0">
                <a:latin typeface="HGS明朝E" panose="02020900000000000000" pitchFamily="18" charset="-128"/>
                <a:ea typeface="HGS明朝E" panose="02020900000000000000" pitchFamily="18" charset="-128"/>
              </a:rPr>
              <a:t>玉篇</a:t>
            </a:r>
            <a:r>
              <a:rPr lang="en-US" altLang="ja-JP" sz="2000" b="1" dirty="0" smtClean="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は</a:t>
            </a:r>
            <a:r>
              <a:rPr lang="en-US" altLang="ja-JP" sz="2000" b="1" dirty="0">
                <a:latin typeface="HGS明朝E" panose="02020900000000000000" pitchFamily="18" charset="-128"/>
                <a:ea typeface="HGS明朝E" panose="02020900000000000000" pitchFamily="18" charset="-128"/>
              </a:rPr>
              <a:t>『</a:t>
            </a:r>
            <a:r>
              <a:rPr lang="zh-CN" altLang="ja-JP" sz="2000" b="1" dirty="0" smtClean="0">
                <a:latin typeface="HGS明朝E" panose="02020900000000000000" pitchFamily="18" charset="-128"/>
                <a:ea typeface="HGS明朝E" panose="02020900000000000000" pitchFamily="18" charset="-128"/>
              </a:rPr>
              <a:t>大</a:t>
            </a:r>
            <a:r>
              <a:rPr lang="zh-CN" altLang="en-US" sz="2000" b="1" dirty="0" smtClean="0">
                <a:latin typeface="HGS明朝E" panose="02020900000000000000" pitchFamily="18" charset="-128"/>
                <a:ea typeface="HGS明朝E" panose="02020900000000000000" pitchFamily="18" charset="-128"/>
              </a:rPr>
              <a:t>廣</a:t>
            </a:r>
            <a:r>
              <a:rPr lang="zh-CN" altLang="ja-JP" sz="2000" b="1" dirty="0" smtClean="0">
                <a:latin typeface="HGS明朝E" panose="02020900000000000000" pitchFamily="18" charset="-128"/>
                <a:ea typeface="HGS明朝E" panose="02020900000000000000" pitchFamily="18" charset="-128"/>
              </a:rPr>
              <a:t>益</a:t>
            </a:r>
            <a:r>
              <a:rPr lang="zh-CN" altLang="en-US" sz="2000" b="1" dirty="0" smtClean="0">
                <a:latin typeface="HGS明朝E" panose="02020900000000000000" pitchFamily="18" charset="-128"/>
                <a:ea typeface="HGS明朝E" panose="02020900000000000000" pitchFamily="18" charset="-128"/>
              </a:rPr>
              <a:t>會</a:t>
            </a:r>
            <a:r>
              <a:rPr lang="zh-CN" altLang="ja-JP" sz="2000" b="1" dirty="0" smtClean="0">
                <a:latin typeface="HGS明朝E" panose="02020900000000000000" pitchFamily="18" charset="-128"/>
                <a:ea typeface="HGS明朝E" panose="02020900000000000000" pitchFamily="18" charset="-128"/>
              </a:rPr>
              <a:t>玉篇</a:t>
            </a:r>
            <a:r>
              <a:rPr lang="en-US" altLang="ja-JP" sz="2000" b="1" dirty="0" smtClean="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の</a:t>
            </a:r>
            <a:r>
              <a:rPr lang="ja-JP" altLang="en-US" sz="2000" b="1" dirty="0">
                <a:latin typeface="HGS明朝E" panose="02020900000000000000" pitchFamily="18" charset="-128"/>
                <a:ea typeface="HGS明朝E" panose="02020900000000000000" pitchFamily="18" charset="-128"/>
              </a:rPr>
              <a:t>日本</a:t>
            </a:r>
            <a:r>
              <a:rPr lang="zh-CN" altLang="ja-JP" sz="2000" b="1" dirty="0" smtClean="0">
                <a:latin typeface="HGS明朝E" panose="02020900000000000000" pitchFamily="18" charset="-128"/>
                <a:ea typeface="HGS明朝E" panose="02020900000000000000" pitchFamily="18" charset="-128"/>
              </a:rPr>
              <a:t>化</a:t>
            </a:r>
            <a:r>
              <a:rPr lang="zh-CN" altLang="en-US" sz="2000" b="1" dirty="0" smtClean="0">
                <a:latin typeface="HGS明朝E" panose="02020900000000000000" pitchFamily="18" charset="-128"/>
                <a:ea typeface="HGS明朝E" panose="02020900000000000000" pitchFamily="18" charset="-128"/>
              </a:rPr>
              <a:t>漢</a:t>
            </a:r>
            <a:r>
              <a:rPr lang="zh-CN" altLang="ja-JP" sz="2000" b="1" dirty="0" smtClean="0">
                <a:latin typeface="HGS明朝E" panose="02020900000000000000" pitchFamily="18" charset="-128"/>
                <a:ea typeface="HGS明朝E" panose="02020900000000000000" pitchFamily="18" charset="-128"/>
              </a:rPr>
              <a:t>字字典</a:t>
            </a:r>
            <a:r>
              <a:rPr lang="ja-JP" altLang="en-US" sz="2000" b="1" dirty="0">
                <a:latin typeface="HGS明朝E" panose="02020900000000000000" pitchFamily="18" charset="-128"/>
                <a:ea typeface="HGS明朝E" panose="02020900000000000000" pitchFamily="18" charset="-128"/>
              </a:rPr>
              <a:t>と</a:t>
            </a:r>
            <a:r>
              <a:rPr lang="ja-JP" altLang="en-US" sz="2000" b="1" dirty="0" smtClean="0">
                <a:latin typeface="HGS明朝E" panose="02020900000000000000" pitchFamily="18" charset="-128"/>
                <a:ea typeface="HGS明朝E" panose="02020900000000000000" pitchFamily="18" charset="-128"/>
              </a:rPr>
              <a:t>して、その特徴は</a:t>
            </a:r>
            <a:endParaRPr lang="en-US" altLang="zh-CN" sz="2000" b="1" dirty="0" smtClean="0">
              <a:latin typeface="HGS明朝E" panose="02020900000000000000" pitchFamily="18" charset="-128"/>
              <a:ea typeface="HGS明朝E" panose="02020900000000000000" pitchFamily="18" charset="-128"/>
            </a:endParaRPr>
          </a:p>
          <a:p>
            <a:r>
              <a:rPr lang="zh-CN" altLang="ja-JP" sz="2000" b="1" dirty="0" smtClean="0">
                <a:latin typeface="HGS明朝E" panose="02020900000000000000" pitchFamily="18" charset="-128"/>
                <a:ea typeface="HGS明朝E" panose="02020900000000000000" pitchFamily="18" charset="-128"/>
              </a:rPr>
              <a:t>（</a:t>
            </a:r>
            <a:r>
              <a:rPr lang="en-US" altLang="ja-JP" sz="2000" b="1" dirty="0">
                <a:latin typeface="HGS明朝E" panose="02020900000000000000" pitchFamily="18" charset="-128"/>
                <a:ea typeface="HGS明朝E" panose="02020900000000000000" pitchFamily="18" charset="-128"/>
              </a:rPr>
              <a:t>1</a:t>
            </a:r>
            <a:r>
              <a:rPr lang="zh-CN" altLang="ja-JP" sz="2000" b="1" dirty="0" smtClean="0">
                <a:latin typeface="HGS明朝E" panose="02020900000000000000" pitchFamily="18" charset="-128"/>
                <a:ea typeface="HGS明朝E" panose="02020900000000000000" pitchFamily="18" charset="-128"/>
              </a:rPr>
              <a:t>）</a:t>
            </a:r>
            <a:r>
              <a:rPr lang="en-US" altLang="ja-JP" sz="2000" b="1" dirty="0" smtClean="0">
                <a:latin typeface="HGS明朝E" panose="02020900000000000000" pitchFamily="18" charset="-128"/>
                <a:ea typeface="HGS明朝E" panose="02020900000000000000" pitchFamily="18" charset="-128"/>
              </a:rPr>
              <a:t>『</a:t>
            </a:r>
            <a:r>
              <a:rPr lang="zh-CN" altLang="ja-JP" sz="2000" b="1" dirty="0" smtClean="0">
                <a:latin typeface="HGS明朝E" panose="02020900000000000000" pitchFamily="18" charset="-128"/>
                <a:ea typeface="HGS明朝E" panose="02020900000000000000" pitchFamily="18" charset="-128"/>
              </a:rPr>
              <a:t>大</a:t>
            </a:r>
            <a:r>
              <a:rPr lang="zh-CN" altLang="en-US" sz="2000" b="1" dirty="0" smtClean="0">
                <a:latin typeface="HGS明朝E" panose="02020900000000000000" pitchFamily="18" charset="-128"/>
                <a:ea typeface="HGS明朝E" panose="02020900000000000000" pitchFamily="18" charset="-128"/>
              </a:rPr>
              <a:t>廣</a:t>
            </a:r>
            <a:r>
              <a:rPr lang="zh-CN" altLang="ja-JP" sz="2000" b="1" dirty="0" smtClean="0">
                <a:latin typeface="HGS明朝E" panose="02020900000000000000" pitchFamily="18" charset="-128"/>
                <a:ea typeface="HGS明朝E" panose="02020900000000000000" pitchFamily="18" charset="-128"/>
              </a:rPr>
              <a:t>益</a:t>
            </a:r>
            <a:r>
              <a:rPr lang="zh-CN" altLang="en-US" sz="2000" b="1" dirty="0" smtClean="0">
                <a:latin typeface="HGS明朝E" panose="02020900000000000000" pitchFamily="18" charset="-128"/>
                <a:ea typeface="HGS明朝E" panose="02020900000000000000" pitchFamily="18" charset="-128"/>
              </a:rPr>
              <a:t>會</a:t>
            </a:r>
            <a:r>
              <a:rPr lang="zh-CN" altLang="ja-JP" sz="2000" b="1" dirty="0" smtClean="0">
                <a:latin typeface="HGS明朝E" panose="02020900000000000000" pitchFamily="18" charset="-128"/>
                <a:ea typeface="HGS明朝E" panose="02020900000000000000" pitchFamily="18" charset="-128"/>
              </a:rPr>
              <a:t>玉篇</a:t>
            </a:r>
            <a:r>
              <a:rPr lang="en-US" altLang="ja-JP" sz="2000" b="1" dirty="0" smtClean="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の</a:t>
            </a:r>
            <a:r>
              <a:rPr lang="ja-JP" altLang="en-US" sz="2000" b="1" dirty="0">
                <a:latin typeface="HGS明朝E" panose="02020900000000000000" pitchFamily="18" charset="-128"/>
                <a:ea typeface="HGS明朝E" panose="02020900000000000000" pitchFamily="18" charset="-128"/>
              </a:rPr>
              <a:t>「</a:t>
            </a:r>
            <a:r>
              <a:rPr lang="zh-CN" altLang="ja-JP" sz="2000" b="1" dirty="0" smtClean="0">
                <a:latin typeface="HGS明朝E" panose="02020900000000000000" pitchFamily="18" charset="-128"/>
                <a:ea typeface="HGS明朝E" panose="02020900000000000000" pitchFamily="18" charset="-128"/>
              </a:rPr>
              <a:t>玉篇</a:t>
            </a:r>
            <a:r>
              <a:rPr lang="ja-JP" altLang="en-US" sz="2000" b="1" dirty="0" smtClean="0">
                <a:latin typeface="HGS明朝E" panose="02020900000000000000" pitchFamily="18" charset="-128"/>
                <a:ea typeface="HGS明朝E" panose="02020900000000000000" pitchFamily="18" charset="-128"/>
              </a:rPr>
              <a:t>」を</a:t>
            </a:r>
            <a:r>
              <a:rPr lang="zh-CN" altLang="ja-JP" sz="2000" b="1" dirty="0" smtClean="0">
                <a:latin typeface="HGS明朝E" panose="02020900000000000000" pitchFamily="18" charset="-128"/>
                <a:ea typeface="HGS明朝E" panose="02020900000000000000" pitchFamily="18" charset="-128"/>
              </a:rPr>
              <a:t>名</a:t>
            </a:r>
            <a:r>
              <a:rPr lang="zh-CN" altLang="en-US" sz="2000" b="1" dirty="0" smtClean="0">
                <a:latin typeface="HGS明朝E" panose="02020900000000000000" pitchFamily="18" charset="-128"/>
                <a:ea typeface="HGS明朝E" panose="02020900000000000000" pitchFamily="18" charset="-128"/>
              </a:rPr>
              <a:t>稱</a:t>
            </a:r>
            <a:r>
              <a:rPr lang="ja-JP" altLang="en-US" sz="2000" b="1" dirty="0">
                <a:latin typeface="HGS明朝E" panose="02020900000000000000" pitchFamily="18" charset="-128"/>
                <a:ea typeface="HGS明朝E" panose="02020900000000000000" pitchFamily="18" charset="-128"/>
              </a:rPr>
              <a:t>と</a:t>
            </a:r>
            <a:r>
              <a:rPr lang="ja-JP" altLang="en-US" sz="2000" b="1" dirty="0" smtClean="0">
                <a:latin typeface="HGS明朝E" panose="02020900000000000000" pitchFamily="18" charset="-128"/>
                <a:ea typeface="HGS明朝E" panose="02020900000000000000" pitchFamily="18" charset="-128"/>
              </a:rPr>
              <a:t>する。</a:t>
            </a:r>
            <a:endParaRPr lang="en-US" altLang="zh-CN" sz="2000" b="1" dirty="0" smtClean="0">
              <a:latin typeface="HGS明朝E" panose="02020900000000000000" pitchFamily="18" charset="-128"/>
              <a:ea typeface="HGS明朝E" panose="02020900000000000000" pitchFamily="18" charset="-128"/>
            </a:endParaRPr>
          </a:p>
          <a:p>
            <a:r>
              <a:rPr lang="zh-CN" altLang="ja-JP" sz="2000" b="1" dirty="0" smtClean="0">
                <a:latin typeface="HGS明朝E" panose="02020900000000000000" pitchFamily="18" charset="-128"/>
                <a:ea typeface="HGS明朝E" panose="02020900000000000000" pitchFamily="18" charset="-128"/>
              </a:rPr>
              <a:t>（</a:t>
            </a:r>
            <a:r>
              <a:rPr lang="en-US" altLang="ja-JP" sz="2000" b="1" dirty="0">
                <a:latin typeface="HGS明朝E" panose="02020900000000000000" pitchFamily="18" charset="-128"/>
                <a:ea typeface="HGS明朝E" panose="02020900000000000000" pitchFamily="18" charset="-128"/>
              </a:rPr>
              <a:t>2</a:t>
            </a:r>
            <a:r>
              <a:rPr lang="zh-CN" altLang="ja-JP" sz="2000" b="1" dirty="0" smtClean="0">
                <a:latin typeface="HGS明朝E" panose="02020900000000000000" pitchFamily="18" charset="-128"/>
                <a:ea typeface="HGS明朝E" panose="02020900000000000000" pitchFamily="18" charset="-128"/>
              </a:rPr>
              <a:t>）</a:t>
            </a:r>
            <a:r>
              <a:rPr lang="en-US" altLang="ja-JP" sz="2000" b="1" dirty="0" smtClean="0">
                <a:latin typeface="HGS明朝E" panose="02020900000000000000" pitchFamily="18" charset="-128"/>
                <a:ea typeface="HGS明朝E" panose="02020900000000000000" pitchFamily="18" charset="-128"/>
              </a:rPr>
              <a:t>『</a:t>
            </a:r>
            <a:r>
              <a:rPr lang="zh-CN" altLang="ja-JP" sz="2000" b="1" dirty="0">
                <a:latin typeface="HGS明朝E" panose="02020900000000000000" pitchFamily="18" charset="-128"/>
                <a:ea typeface="HGS明朝E" panose="02020900000000000000" pitchFamily="18" charset="-128"/>
              </a:rPr>
              <a:t>大</a:t>
            </a:r>
            <a:r>
              <a:rPr lang="zh-CN" altLang="en-US" sz="2000" b="1" dirty="0">
                <a:latin typeface="HGS明朝E" panose="02020900000000000000" pitchFamily="18" charset="-128"/>
                <a:ea typeface="HGS明朝E" panose="02020900000000000000" pitchFamily="18" charset="-128"/>
              </a:rPr>
              <a:t>廣</a:t>
            </a:r>
            <a:r>
              <a:rPr lang="zh-CN" altLang="ja-JP" sz="2000" b="1" dirty="0">
                <a:latin typeface="HGS明朝E" panose="02020900000000000000" pitchFamily="18" charset="-128"/>
                <a:ea typeface="HGS明朝E" panose="02020900000000000000" pitchFamily="18" charset="-128"/>
              </a:rPr>
              <a:t>益</a:t>
            </a:r>
            <a:r>
              <a:rPr lang="zh-CN" altLang="en-US" sz="2000" b="1" dirty="0">
                <a:latin typeface="HGS明朝E" panose="02020900000000000000" pitchFamily="18" charset="-128"/>
                <a:ea typeface="HGS明朝E" panose="02020900000000000000" pitchFamily="18" charset="-128"/>
              </a:rPr>
              <a:t>會</a:t>
            </a:r>
            <a:r>
              <a:rPr lang="zh-CN" altLang="ja-JP" sz="2000" b="1" dirty="0">
                <a:latin typeface="HGS明朝E" panose="02020900000000000000" pitchFamily="18" charset="-128"/>
                <a:ea typeface="HGS明朝E" panose="02020900000000000000" pitchFamily="18" charset="-128"/>
              </a:rPr>
              <a:t>玉篇</a:t>
            </a:r>
            <a:r>
              <a:rPr lang="en-US" altLang="ja-JP" sz="2000" b="1" dirty="0" smtClean="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から</a:t>
            </a:r>
            <a:r>
              <a:rPr lang="zh-CN" altLang="en-US" sz="2000" b="1" dirty="0" smtClean="0">
                <a:latin typeface="HGS明朝E" panose="02020900000000000000" pitchFamily="18" charset="-128"/>
                <a:ea typeface="HGS明朝E" panose="02020900000000000000" pitchFamily="18" charset="-128"/>
              </a:rPr>
              <a:t>漢</a:t>
            </a:r>
            <a:r>
              <a:rPr lang="zh-CN" altLang="ja-JP" sz="2000" b="1" dirty="0" smtClean="0">
                <a:latin typeface="HGS明朝E" panose="02020900000000000000" pitchFamily="18" charset="-128"/>
                <a:ea typeface="HGS明朝E" panose="02020900000000000000" pitchFamily="18" charset="-128"/>
              </a:rPr>
              <a:t>字</a:t>
            </a:r>
            <a:r>
              <a:rPr lang="ja-JP" altLang="en-US" sz="2000" b="1" dirty="0" smtClean="0">
                <a:latin typeface="HGS明朝E" panose="02020900000000000000" pitchFamily="18" charset="-128"/>
                <a:ea typeface="HGS明朝E" panose="02020900000000000000" pitchFamily="18" charset="-128"/>
              </a:rPr>
              <a:t>を取り入れる</a:t>
            </a:r>
            <a:r>
              <a:rPr lang="ja-JP" altLang="en-US" sz="2000" b="1" dirty="0">
                <a:latin typeface="HGS明朝E" panose="02020900000000000000" pitchFamily="18" charset="-128"/>
                <a:ea typeface="HGS明朝E" panose="02020900000000000000" pitchFamily="18" charset="-128"/>
              </a:rPr>
              <a:t>。</a:t>
            </a:r>
            <a:endParaRPr lang="en-US" altLang="zh-CN" sz="2000" b="1" dirty="0" smtClean="0">
              <a:latin typeface="HGS明朝E" panose="02020900000000000000" pitchFamily="18" charset="-128"/>
              <a:ea typeface="HGS明朝E" panose="02020900000000000000" pitchFamily="18" charset="-128"/>
            </a:endParaRPr>
          </a:p>
          <a:p>
            <a:r>
              <a:rPr lang="zh-CN" altLang="ja-JP" sz="2000" b="1" dirty="0" smtClean="0">
                <a:latin typeface="HGS明朝E" panose="02020900000000000000" pitchFamily="18" charset="-128"/>
                <a:ea typeface="HGS明朝E" panose="02020900000000000000" pitchFamily="18" charset="-128"/>
              </a:rPr>
              <a:t>（</a:t>
            </a:r>
            <a:r>
              <a:rPr lang="en-US" altLang="ja-JP" sz="2000" b="1" dirty="0">
                <a:latin typeface="HGS明朝E" panose="02020900000000000000" pitchFamily="18" charset="-128"/>
                <a:ea typeface="HGS明朝E" panose="02020900000000000000" pitchFamily="18" charset="-128"/>
              </a:rPr>
              <a:t>3</a:t>
            </a:r>
            <a:r>
              <a:rPr lang="zh-CN" altLang="ja-JP" sz="2000" b="1" dirty="0">
                <a:latin typeface="HGS明朝E" panose="02020900000000000000" pitchFamily="18" charset="-128"/>
                <a:ea typeface="HGS明朝E" panose="02020900000000000000" pitchFamily="18" charset="-128"/>
              </a:rPr>
              <a:t>）</a:t>
            </a:r>
            <a:r>
              <a:rPr lang="zh-CN" altLang="ja-JP" sz="2000" b="1" dirty="0" smtClean="0">
                <a:latin typeface="HGS明朝E" panose="02020900000000000000" pitchFamily="18" charset="-128"/>
                <a:ea typeface="HGS明朝E" panose="02020900000000000000" pitchFamily="18" charset="-128"/>
              </a:rPr>
              <a:t>全</a:t>
            </a:r>
            <a:r>
              <a:rPr lang="zh-CN" altLang="en-US" sz="2000" b="1" dirty="0" smtClean="0">
                <a:latin typeface="HGS明朝E" panose="02020900000000000000" pitchFamily="18" charset="-128"/>
                <a:ea typeface="HGS明朝E" panose="02020900000000000000" pitchFamily="18" charset="-128"/>
              </a:rPr>
              <a:t>書</a:t>
            </a:r>
            <a:r>
              <a:rPr lang="ja-JP" altLang="en-US" sz="2000" b="1" dirty="0" smtClean="0">
                <a:latin typeface="HGS明朝E" panose="02020900000000000000" pitchFamily="18" charset="-128"/>
                <a:ea typeface="HGS明朝E" panose="02020900000000000000" pitchFamily="18" charset="-128"/>
              </a:rPr>
              <a:t>あるいは全書の一</a:t>
            </a:r>
            <a:r>
              <a:rPr lang="zh-CN" altLang="en-US" sz="2000" b="1" dirty="0" smtClean="0">
                <a:latin typeface="HGS明朝E" panose="02020900000000000000" pitchFamily="18" charset="-128"/>
                <a:ea typeface="HGS明朝E" panose="02020900000000000000" pitchFamily="18" charset="-128"/>
              </a:rPr>
              <a:t>部</a:t>
            </a:r>
            <a:r>
              <a:rPr lang="ja-JP" altLang="en-US" sz="2000" b="1" dirty="0" smtClean="0">
                <a:latin typeface="HGS明朝E" panose="02020900000000000000" pitchFamily="18" charset="-128"/>
                <a:ea typeface="HGS明朝E" panose="02020900000000000000" pitchFamily="18" charset="-128"/>
              </a:rPr>
              <a:t>に</a:t>
            </a:r>
            <a:r>
              <a:rPr lang="en-US" altLang="ja-JP" sz="2000" b="1" dirty="0" smtClean="0">
                <a:latin typeface="HGS明朝E" panose="02020900000000000000" pitchFamily="18" charset="-128"/>
                <a:ea typeface="HGS明朝E" panose="02020900000000000000" pitchFamily="18" charset="-128"/>
              </a:rPr>
              <a:t>『</a:t>
            </a:r>
            <a:r>
              <a:rPr lang="zh-CN" altLang="ja-JP" sz="2000" b="1" dirty="0">
                <a:latin typeface="HGS明朝E" panose="02020900000000000000" pitchFamily="18" charset="-128"/>
                <a:ea typeface="HGS明朝E" panose="02020900000000000000" pitchFamily="18" charset="-128"/>
              </a:rPr>
              <a:t>大</a:t>
            </a:r>
            <a:r>
              <a:rPr lang="zh-CN" altLang="en-US" sz="2000" b="1" dirty="0">
                <a:latin typeface="HGS明朝E" panose="02020900000000000000" pitchFamily="18" charset="-128"/>
                <a:ea typeface="HGS明朝E" panose="02020900000000000000" pitchFamily="18" charset="-128"/>
              </a:rPr>
              <a:t>廣</a:t>
            </a:r>
            <a:r>
              <a:rPr lang="zh-CN" altLang="ja-JP" sz="2000" b="1" dirty="0">
                <a:latin typeface="HGS明朝E" panose="02020900000000000000" pitchFamily="18" charset="-128"/>
                <a:ea typeface="HGS明朝E" panose="02020900000000000000" pitchFamily="18" charset="-128"/>
              </a:rPr>
              <a:t>益</a:t>
            </a:r>
            <a:r>
              <a:rPr lang="zh-CN" altLang="en-US" sz="2000" b="1" dirty="0">
                <a:latin typeface="HGS明朝E" panose="02020900000000000000" pitchFamily="18" charset="-128"/>
                <a:ea typeface="HGS明朝E" panose="02020900000000000000" pitchFamily="18" charset="-128"/>
              </a:rPr>
              <a:t>會</a:t>
            </a:r>
            <a:r>
              <a:rPr lang="zh-CN" altLang="ja-JP" sz="2000" b="1" dirty="0">
                <a:latin typeface="HGS明朝E" panose="02020900000000000000" pitchFamily="18" charset="-128"/>
                <a:ea typeface="HGS明朝E" panose="02020900000000000000" pitchFamily="18" charset="-128"/>
              </a:rPr>
              <a:t>玉篇</a:t>
            </a:r>
            <a:r>
              <a:rPr lang="en-US" altLang="ja-JP" sz="2000" b="1" dirty="0" smtClean="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の</a:t>
            </a:r>
            <a:r>
              <a:rPr lang="zh-CN" altLang="ja-JP" sz="2000" b="1" dirty="0" smtClean="0">
                <a:latin typeface="HGS明朝E" panose="02020900000000000000" pitchFamily="18" charset="-128"/>
                <a:ea typeface="HGS明朝E" panose="02020900000000000000" pitchFamily="18" charset="-128"/>
              </a:rPr>
              <a:t>部首</a:t>
            </a:r>
            <a:r>
              <a:rPr lang="ja-JP" altLang="en-US" sz="2000" b="1" dirty="0" smtClean="0">
                <a:latin typeface="HGS明朝E" panose="02020900000000000000" pitchFamily="18" charset="-128"/>
                <a:ea typeface="HGS明朝E" panose="02020900000000000000" pitchFamily="18" charset="-128"/>
              </a:rPr>
              <a:t>順となる</a:t>
            </a:r>
            <a:r>
              <a:rPr lang="ja-JP" altLang="en-US" sz="2000" b="1" dirty="0">
                <a:latin typeface="HGS明朝E" panose="02020900000000000000" pitchFamily="18" charset="-128"/>
                <a:ea typeface="HGS明朝E" panose="02020900000000000000" pitchFamily="18" charset="-128"/>
              </a:rPr>
              <a:t>。</a:t>
            </a:r>
            <a:endParaRPr lang="en-US" altLang="zh-CN" sz="2000" b="1" dirty="0" smtClean="0">
              <a:latin typeface="HGS明朝E" panose="02020900000000000000" pitchFamily="18" charset="-128"/>
              <a:ea typeface="HGS明朝E" panose="02020900000000000000" pitchFamily="18" charset="-128"/>
            </a:endParaRPr>
          </a:p>
          <a:p>
            <a:r>
              <a:rPr lang="zh-CN" altLang="ja-JP" sz="2000" b="1" dirty="0" smtClean="0">
                <a:latin typeface="HGS明朝E" panose="02020900000000000000" pitchFamily="18" charset="-128"/>
                <a:ea typeface="HGS明朝E" panose="02020900000000000000" pitchFamily="18" charset="-128"/>
              </a:rPr>
              <a:t>（</a:t>
            </a:r>
            <a:r>
              <a:rPr lang="en-US" altLang="ja-JP" sz="2000" b="1" dirty="0" smtClean="0">
                <a:latin typeface="HGS明朝E" panose="02020900000000000000" pitchFamily="18" charset="-128"/>
                <a:ea typeface="HGS明朝E" panose="02020900000000000000" pitchFamily="18" charset="-128"/>
              </a:rPr>
              <a:t>4</a:t>
            </a:r>
            <a:r>
              <a:rPr lang="zh-CN" altLang="ja-JP" sz="2000" b="1" dirty="0" smtClean="0">
                <a:latin typeface="HGS明朝E" panose="02020900000000000000" pitchFamily="18" charset="-128"/>
                <a:ea typeface="HGS明朝E" panose="02020900000000000000" pitchFamily="18" charset="-128"/>
              </a:rPr>
              <a:t>）</a:t>
            </a:r>
            <a:r>
              <a:rPr lang="en-US" altLang="ja-JP" sz="2000" b="1" dirty="0">
                <a:latin typeface="HGS明朝E" panose="02020900000000000000" pitchFamily="18" charset="-128"/>
                <a:ea typeface="HGS明朝E" panose="02020900000000000000" pitchFamily="18" charset="-128"/>
              </a:rPr>
              <a:t> 『</a:t>
            </a:r>
            <a:r>
              <a:rPr lang="zh-CN" altLang="ja-JP" sz="2000" b="1" dirty="0">
                <a:latin typeface="HGS明朝E" panose="02020900000000000000" pitchFamily="18" charset="-128"/>
                <a:ea typeface="HGS明朝E" panose="02020900000000000000" pitchFamily="18" charset="-128"/>
              </a:rPr>
              <a:t>大</a:t>
            </a:r>
            <a:r>
              <a:rPr lang="zh-CN" altLang="en-US" sz="2000" b="1" dirty="0">
                <a:latin typeface="HGS明朝E" panose="02020900000000000000" pitchFamily="18" charset="-128"/>
                <a:ea typeface="HGS明朝E" panose="02020900000000000000" pitchFamily="18" charset="-128"/>
              </a:rPr>
              <a:t>廣</a:t>
            </a:r>
            <a:r>
              <a:rPr lang="zh-CN" altLang="ja-JP" sz="2000" b="1" dirty="0">
                <a:latin typeface="HGS明朝E" panose="02020900000000000000" pitchFamily="18" charset="-128"/>
                <a:ea typeface="HGS明朝E" panose="02020900000000000000" pitchFamily="18" charset="-128"/>
              </a:rPr>
              <a:t>益</a:t>
            </a:r>
            <a:r>
              <a:rPr lang="zh-CN" altLang="en-US" sz="2000" b="1" dirty="0">
                <a:latin typeface="HGS明朝E" panose="02020900000000000000" pitchFamily="18" charset="-128"/>
                <a:ea typeface="HGS明朝E" panose="02020900000000000000" pitchFamily="18" charset="-128"/>
              </a:rPr>
              <a:t>會</a:t>
            </a:r>
            <a:r>
              <a:rPr lang="zh-CN" altLang="ja-JP" sz="2000" b="1" dirty="0">
                <a:latin typeface="HGS明朝E" panose="02020900000000000000" pitchFamily="18" charset="-128"/>
                <a:ea typeface="HGS明朝E" panose="02020900000000000000" pitchFamily="18" charset="-128"/>
              </a:rPr>
              <a:t>玉篇</a:t>
            </a:r>
            <a:r>
              <a:rPr lang="en-US" altLang="ja-JP" sz="2000" b="1" dirty="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各字頭のもとにあった</a:t>
            </a:r>
            <a:r>
              <a:rPr lang="zh-CN" altLang="en-US" sz="2000" b="1" dirty="0" smtClean="0">
                <a:latin typeface="HGS明朝E" panose="02020900000000000000" pitchFamily="18" charset="-128"/>
                <a:ea typeface="HGS明朝E" panose="02020900000000000000" pitchFamily="18" charset="-128"/>
              </a:rPr>
              <a:t>音義（</a:t>
            </a:r>
            <a:r>
              <a:rPr lang="zh-CN" altLang="ja-JP" sz="2000" b="1" dirty="0" smtClean="0">
                <a:latin typeface="HGS明朝E" panose="02020900000000000000" pitchFamily="18" charset="-128"/>
                <a:ea typeface="HGS明朝E" panose="02020900000000000000" pitchFamily="18" charset="-128"/>
              </a:rPr>
              <a:t>反切</a:t>
            </a:r>
            <a:r>
              <a:rPr lang="ja-JP" altLang="en-US" sz="2000" b="1" dirty="0" smtClean="0">
                <a:latin typeface="HGS明朝E" panose="02020900000000000000" pitchFamily="18" charset="-128"/>
                <a:ea typeface="HGS明朝E" panose="02020900000000000000" pitchFamily="18" charset="-128"/>
              </a:rPr>
              <a:t>と</a:t>
            </a:r>
            <a:r>
              <a:rPr lang="zh-CN" altLang="en-US" sz="2000" b="1" dirty="0" smtClean="0">
                <a:latin typeface="HGS明朝E" panose="02020900000000000000" pitchFamily="18" charset="-128"/>
                <a:ea typeface="HGS明朝E" panose="02020900000000000000" pitchFamily="18" charset="-128"/>
              </a:rPr>
              <a:t>訓釋）</a:t>
            </a:r>
            <a:r>
              <a:rPr lang="ja-JP" altLang="en-US" sz="2000" b="1" dirty="0" smtClean="0">
                <a:latin typeface="HGS明朝E" panose="02020900000000000000" pitchFamily="18" charset="-128"/>
                <a:ea typeface="HGS明朝E" panose="02020900000000000000" pitchFamily="18" charset="-128"/>
              </a:rPr>
              <a:t>を</a:t>
            </a:r>
            <a:r>
              <a:rPr lang="ja-JP" altLang="en-US" sz="2000" b="1" dirty="0">
                <a:latin typeface="HGS明朝E" panose="02020900000000000000" pitchFamily="18" charset="-128"/>
                <a:ea typeface="HGS明朝E" panose="02020900000000000000" pitchFamily="18" charset="-128"/>
              </a:rPr>
              <a:t>削除</a:t>
            </a:r>
            <a:r>
              <a:rPr lang="ja-JP" altLang="en-US" sz="2000" b="1" dirty="0" smtClean="0">
                <a:latin typeface="HGS明朝E" panose="02020900000000000000" pitchFamily="18" charset="-128"/>
                <a:ea typeface="HGS明朝E" panose="02020900000000000000" pitchFamily="18" charset="-128"/>
              </a:rPr>
              <a:t>、仮名表記の漢字音、訓読音を入れる。</a:t>
            </a:r>
            <a:endParaRPr lang="en-US" altLang="ja-JP" sz="2000" b="1" dirty="0">
              <a:latin typeface="HGS明朝E" panose="02020900000000000000" pitchFamily="18" charset="-128"/>
              <a:ea typeface="HGS明朝E" panose="02020900000000000000" pitchFamily="18" charset="-128"/>
            </a:endParaRPr>
          </a:p>
          <a:p>
            <a:r>
              <a:rPr lang="zh-CN" altLang="ja-JP" sz="2000" b="1" dirty="0" smtClean="0">
                <a:latin typeface="HGS明朝E" panose="02020900000000000000" pitchFamily="18" charset="-128"/>
                <a:ea typeface="HGS明朝E" panose="02020900000000000000" pitchFamily="18" charset="-128"/>
              </a:rPr>
              <a:t>（</a:t>
            </a:r>
            <a:r>
              <a:rPr lang="en-US" altLang="ja-JP" sz="2000" b="1" dirty="0">
                <a:latin typeface="HGS明朝E" panose="02020900000000000000" pitchFamily="18" charset="-128"/>
                <a:ea typeface="HGS明朝E" panose="02020900000000000000" pitchFamily="18" charset="-128"/>
              </a:rPr>
              <a:t>5</a:t>
            </a:r>
            <a:r>
              <a:rPr lang="zh-CN" altLang="ja-JP" sz="2000" b="1" dirty="0" smtClean="0">
                <a:latin typeface="HGS明朝E" panose="02020900000000000000" pitchFamily="18" charset="-128"/>
                <a:ea typeface="HGS明朝E" panose="02020900000000000000" pitchFamily="18" charset="-128"/>
              </a:rPr>
              <a:t>）</a:t>
            </a:r>
            <a:r>
              <a:rPr lang="en-US" altLang="ja-JP" sz="2000" b="1" dirty="0">
                <a:latin typeface="HGS明朝E" panose="02020900000000000000" pitchFamily="18" charset="-128"/>
                <a:ea typeface="HGS明朝E" panose="02020900000000000000" pitchFamily="18" charset="-128"/>
              </a:rPr>
              <a:t> 『</a:t>
            </a:r>
            <a:r>
              <a:rPr lang="ja-JP" altLang="en-US" sz="2000" b="1" dirty="0">
                <a:latin typeface="HGS明朝E" panose="02020900000000000000" pitchFamily="18" charset="-128"/>
                <a:ea typeface="HGS明朝E" panose="02020900000000000000" pitchFamily="18" charset="-128"/>
              </a:rPr>
              <a:t>和（倭）</a:t>
            </a:r>
            <a:r>
              <a:rPr lang="zh-CN" altLang="ja-JP" sz="2000" b="1" dirty="0">
                <a:latin typeface="HGS明朝E" panose="02020900000000000000" pitchFamily="18" charset="-128"/>
                <a:ea typeface="HGS明朝E" panose="02020900000000000000" pitchFamily="18" charset="-128"/>
              </a:rPr>
              <a:t>玉篇</a:t>
            </a:r>
            <a:r>
              <a:rPr lang="en-US" altLang="ja-JP" sz="2000" b="1" dirty="0" smtClean="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は「長享より寶永に至る二百餘年の間に四十種に近くつぎ次になりたり。」（岡井慎吾</a:t>
            </a:r>
            <a:r>
              <a:rPr lang="en-US" altLang="ja-JP" sz="2000" b="1" dirty="0" smtClean="0">
                <a:latin typeface="HGS明朝E" panose="02020900000000000000" pitchFamily="18" charset="-128"/>
                <a:ea typeface="HGS明朝E" panose="02020900000000000000" pitchFamily="18" charset="-128"/>
              </a:rPr>
              <a:t>『</a:t>
            </a:r>
            <a:r>
              <a:rPr lang="ja-JP" altLang="en-US" sz="2000" b="1" dirty="0" smtClean="0">
                <a:latin typeface="HGS明朝E" panose="02020900000000000000" pitchFamily="18" charset="-128"/>
                <a:ea typeface="HGS明朝E" panose="02020900000000000000" pitchFamily="18" charset="-128"/>
              </a:rPr>
              <a:t>玉篇の研究</a:t>
            </a:r>
            <a:r>
              <a:rPr lang="en-US" altLang="ja-JP" sz="2000" b="1" dirty="0" smtClean="0">
                <a:latin typeface="HGS明朝E" panose="02020900000000000000" pitchFamily="18" charset="-128"/>
                <a:ea typeface="HGS明朝E" panose="02020900000000000000" pitchFamily="18" charset="-128"/>
              </a:rPr>
              <a:t>』</a:t>
            </a:r>
            <a:r>
              <a:rPr lang="ja-JP" altLang="en-US" sz="2000" b="1" dirty="0" err="1" smtClean="0">
                <a:latin typeface="HGS明朝E" panose="02020900000000000000" pitchFamily="18" charset="-128"/>
                <a:ea typeface="HGS明朝E" panose="02020900000000000000" pitchFamily="18" charset="-128"/>
              </a:rPr>
              <a:t>、</a:t>
            </a:r>
            <a:r>
              <a:rPr lang="en-US" altLang="ja-JP" sz="2000" b="1" dirty="0" smtClean="0">
                <a:latin typeface="HGS明朝E" panose="02020900000000000000" pitchFamily="18" charset="-128"/>
                <a:ea typeface="HGS明朝E" panose="02020900000000000000" pitchFamily="18" charset="-128"/>
              </a:rPr>
              <a:t>378</a:t>
            </a:r>
            <a:r>
              <a:rPr lang="ja-JP" altLang="en-US" sz="2000" b="1" dirty="0" smtClean="0">
                <a:latin typeface="HGS明朝E" panose="02020900000000000000" pitchFamily="18" charset="-128"/>
                <a:ea typeface="HGS明朝E" panose="02020900000000000000" pitchFamily="18" charset="-128"/>
              </a:rPr>
              <a:t>頁）</a:t>
            </a:r>
            <a:endParaRPr lang="en-US" altLang="ja-JP" sz="2000" b="1" dirty="0" smtClean="0">
              <a:latin typeface="HGS明朝E" panose="02020900000000000000" pitchFamily="18" charset="-128"/>
              <a:ea typeface="HGS明朝E" panose="02020900000000000000" pitchFamily="18" charset="-128"/>
            </a:endParaRPr>
          </a:p>
          <a:p>
            <a:r>
              <a:rPr lang="zh-CN" altLang="en-US" sz="2000" b="1" dirty="0" smtClean="0">
                <a:latin typeface="HGS明朝E" panose="02020900000000000000" pitchFamily="18" charset="-128"/>
                <a:ea typeface="HGS明朝E" panose="02020900000000000000" pitchFamily="18" charset="-128"/>
              </a:rPr>
              <a:t>各</a:t>
            </a:r>
            <a:r>
              <a:rPr lang="ja-JP" altLang="en-US" sz="2000" b="1" dirty="0" smtClean="0">
                <a:latin typeface="HGS明朝E" panose="02020900000000000000" pitchFamily="18" charset="-128"/>
                <a:ea typeface="HGS明朝E" panose="02020900000000000000" pitchFamily="18" charset="-128"/>
              </a:rPr>
              <a:t>伝本の伝写時代は室町時代長享年間（</a:t>
            </a:r>
            <a:r>
              <a:rPr lang="en-US" altLang="ja-JP" sz="2000" b="1" dirty="0" smtClean="0">
                <a:latin typeface="HGS明朝E" panose="02020900000000000000" pitchFamily="18" charset="-128"/>
                <a:ea typeface="HGS明朝E" panose="02020900000000000000" pitchFamily="18" charset="-128"/>
              </a:rPr>
              <a:t>1487</a:t>
            </a:r>
            <a:r>
              <a:rPr lang="ja-JP" altLang="en-US" sz="2000" b="1" dirty="0" err="1" smtClean="0">
                <a:latin typeface="HGS明朝E" panose="02020900000000000000" pitchFamily="18" charset="-128"/>
                <a:ea typeface="HGS明朝E" panose="02020900000000000000" pitchFamily="18" charset="-128"/>
              </a:rPr>
              <a:t>ー</a:t>
            </a:r>
            <a:r>
              <a:rPr lang="en-US" altLang="ja-JP" sz="2000" b="1" dirty="0" smtClean="0">
                <a:latin typeface="HGS明朝E" panose="02020900000000000000" pitchFamily="18" charset="-128"/>
                <a:ea typeface="HGS明朝E" panose="02020900000000000000" pitchFamily="18" charset="-128"/>
              </a:rPr>
              <a:t>1489</a:t>
            </a:r>
            <a:r>
              <a:rPr lang="ja-JP" altLang="en-US" sz="2000" b="1" dirty="0" smtClean="0">
                <a:latin typeface="HGS明朝E" panose="02020900000000000000" pitchFamily="18" charset="-128"/>
                <a:ea typeface="HGS明朝E" panose="02020900000000000000" pitchFamily="18" charset="-128"/>
              </a:rPr>
              <a:t>）から江戸時代寶永年間（</a:t>
            </a:r>
            <a:r>
              <a:rPr lang="en-US" altLang="ja-JP" sz="2000" b="1" dirty="0" smtClean="0">
                <a:latin typeface="HGS明朝E" panose="02020900000000000000" pitchFamily="18" charset="-128"/>
                <a:ea typeface="HGS明朝E" panose="02020900000000000000" pitchFamily="18" charset="-128"/>
              </a:rPr>
              <a:t>1704</a:t>
            </a:r>
            <a:r>
              <a:rPr lang="ja-JP" altLang="en-US" sz="2000" b="1" dirty="0" smtClean="0">
                <a:latin typeface="HGS明朝E" panose="02020900000000000000" pitchFamily="18" charset="-128"/>
                <a:ea typeface="HGS明朝E" panose="02020900000000000000" pitchFamily="18" charset="-128"/>
              </a:rPr>
              <a:t>－</a:t>
            </a:r>
            <a:r>
              <a:rPr lang="en-US" altLang="ja-JP" sz="2000" b="1" dirty="0" smtClean="0">
                <a:latin typeface="HGS明朝E" panose="02020900000000000000" pitchFamily="18" charset="-128"/>
                <a:ea typeface="HGS明朝E" panose="02020900000000000000" pitchFamily="18" charset="-128"/>
              </a:rPr>
              <a:t>1711</a:t>
            </a:r>
            <a:r>
              <a:rPr lang="ja-JP" altLang="en-US" sz="2000" b="1" dirty="0" smtClean="0">
                <a:latin typeface="HGS明朝E" panose="02020900000000000000" pitchFamily="18" charset="-128"/>
                <a:ea typeface="HGS明朝E" panose="02020900000000000000" pitchFamily="18" charset="-128"/>
              </a:rPr>
              <a:t>）までとされ、</a:t>
            </a:r>
            <a:r>
              <a:rPr lang="zh-CN" altLang="en-US" sz="2000" b="1" dirty="0" smtClean="0">
                <a:latin typeface="HGS明朝E" panose="02020900000000000000" pitchFamily="18" charset="-128"/>
                <a:ea typeface="HGS明朝E" panose="02020900000000000000" pitchFamily="18" charset="-128"/>
              </a:rPr>
              <a:t>江</a:t>
            </a:r>
            <a:r>
              <a:rPr lang="ja-JP" altLang="en-US" sz="2000" b="1" dirty="0">
                <a:latin typeface="HGS明朝E" panose="02020900000000000000" pitchFamily="18" charset="-128"/>
                <a:ea typeface="HGS明朝E" panose="02020900000000000000" pitchFamily="18" charset="-128"/>
              </a:rPr>
              <a:t>戸</a:t>
            </a:r>
            <a:r>
              <a:rPr lang="zh-CN" altLang="en-US" sz="2000" b="1" dirty="0" smtClean="0">
                <a:latin typeface="HGS明朝E" panose="02020900000000000000" pitchFamily="18" charset="-128"/>
                <a:ea typeface="HGS明朝E" panose="02020900000000000000" pitchFamily="18" charset="-128"/>
              </a:rPr>
              <a:t>時代</a:t>
            </a:r>
            <a:r>
              <a:rPr lang="ja-JP" altLang="en-US" sz="2000" b="1" dirty="0" smtClean="0">
                <a:latin typeface="HGS明朝E" panose="02020900000000000000" pitchFamily="18" charset="-128"/>
                <a:ea typeface="HGS明朝E" panose="02020900000000000000" pitchFamily="18" charset="-128"/>
              </a:rPr>
              <a:t>中</a:t>
            </a:r>
            <a:r>
              <a:rPr lang="zh-CN" altLang="en-US" sz="2000" b="1" dirty="0" smtClean="0">
                <a:latin typeface="HGS明朝E" panose="02020900000000000000" pitchFamily="18" charset="-128"/>
                <a:ea typeface="HGS明朝E" panose="02020900000000000000" pitchFamily="18" charset="-128"/>
              </a:rPr>
              <a:t>期</a:t>
            </a:r>
            <a:r>
              <a:rPr lang="ja-JP" altLang="en-US" sz="2000" b="1" dirty="0" smtClean="0">
                <a:latin typeface="HGS明朝E" panose="02020900000000000000" pitchFamily="18" charset="-128"/>
                <a:ea typeface="HGS明朝E" panose="02020900000000000000" pitchFamily="18" charset="-128"/>
              </a:rPr>
              <a:t>になると姿が消える。</a:t>
            </a:r>
            <a:endParaRPr lang="en-US" altLang="zh-CN" sz="2000" b="1" dirty="0" smtClean="0">
              <a:latin typeface="HGS明朝E" panose="02020900000000000000" pitchFamily="18" charset="-128"/>
              <a:ea typeface="HGS明朝E" panose="02020900000000000000" pitchFamily="18" charset="-128"/>
            </a:endParaRPr>
          </a:p>
          <a:p>
            <a:endParaRPr lang="ja-JP" altLang="ja-JP" sz="2000" dirty="0">
              <a:latin typeface="HGWT_CNKI" panose="02000500000000000000" pitchFamily="2" charset="-122"/>
              <a:ea typeface="HGWT_CNKI" panose="02000500000000000000" pitchFamily="2" charset="-122"/>
            </a:endParaRPr>
          </a:p>
          <a:p>
            <a:endParaRPr kumimoji="1" lang="ja-JP" altLang="en-US" dirty="0"/>
          </a:p>
        </p:txBody>
      </p:sp>
    </p:spTree>
    <p:extLst>
      <p:ext uri="{BB962C8B-B14F-4D97-AF65-F5344CB8AC3E}">
        <p14:creationId xmlns:p14="http://schemas.microsoft.com/office/powerpoint/2010/main" val="326161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000" b="1" dirty="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倭</a:t>
            </a:r>
            <a:r>
              <a:rPr lang="zh-CN" altLang="ja-JP" sz="2000" b="1" dirty="0" smtClean="0">
                <a:latin typeface="HGP明朝E" panose="02020900000000000000" pitchFamily="18" charset="-128"/>
                <a:ea typeface="HGP明朝E" panose="02020900000000000000" pitchFamily="18" charset="-128"/>
              </a:rPr>
              <a:t>玉篇</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一卷</a:t>
            </a:r>
            <a:r>
              <a:rPr lang="ja-JP" altLang="en-US" sz="2000" b="1" dirty="0" err="1">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室町</a:t>
            </a:r>
            <a:r>
              <a:rPr lang="ja-JP" altLang="en-US" sz="2000" b="1" dirty="0" smtClean="0">
                <a:latin typeface="HGP明朝E" panose="02020900000000000000" pitchFamily="18" charset="-128"/>
                <a:ea typeface="HGP明朝E" panose="02020900000000000000" pitchFamily="18" charset="-128"/>
              </a:rPr>
              <a:t>時代</a:t>
            </a:r>
            <a:r>
              <a:rPr lang="zh-CN" altLang="ja-JP" sz="2000" b="1" dirty="0" smtClean="0">
                <a:latin typeface="HGP明朝E" panose="02020900000000000000" pitchFamily="18" charset="-128"/>
                <a:ea typeface="HGP明朝E" panose="02020900000000000000" pitchFamily="18" charset="-128"/>
              </a:rPr>
              <a:t>大永</a:t>
            </a:r>
            <a:r>
              <a:rPr lang="zh-CN" altLang="ja-JP" sz="2000" b="1" dirty="0">
                <a:latin typeface="HGP明朝E" panose="02020900000000000000" pitchFamily="18" charset="-128"/>
                <a:ea typeface="HGP明朝E" panose="02020900000000000000" pitchFamily="18" charset="-128"/>
              </a:rPr>
              <a:t>四年（</a:t>
            </a:r>
            <a:r>
              <a:rPr lang="en-US" altLang="ja-JP" sz="2000" b="1" dirty="0">
                <a:latin typeface="HGP明朝E" panose="02020900000000000000" pitchFamily="18" charset="-128"/>
                <a:ea typeface="HGP明朝E" panose="02020900000000000000" pitchFamily="18" charset="-128"/>
              </a:rPr>
              <a:t>1524</a:t>
            </a:r>
            <a:r>
              <a:rPr lang="zh-CN"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寫</a:t>
            </a:r>
            <a:r>
              <a:rPr lang="zh-CN" altLang="ja-JP" sz="2000" b="1" dirty="0" smtClean="0">
                <a:latin typeface="HGP明朝E" panose="02020900000000000000" pitchFamily="18" charset="-128"/>
                <a:ea typeface="HGP明朝E" panose="02020900000000000000" pitchFamily="18" charset="-128"/>
              </a:rPr>
              <a:t>本</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古辞</a:t>
            </a:r>
            <a:r>
              <a:rPr lang="zh-CN" altLang="en-US" sz="2000" b="1" dirty="0" smtClean="0">
                <a:latin typeface="HGP明朝E" panose="02020900000000000000" pitchFamily="18" charset="-128"/>
                <a:ea typeface="HGP明朝E" panose="02020900000000000000" pitchFamily="18" charset="-128"/>
              </a:rPr>
              <a:t>書叢</a:t>
            </a:r>
            <a:r>
              <a:rPr lang="zh-CN" altLang="ja-JP" sz="2000" b="1" dirty="0" smtClean="0">
                <a:latin typeface="HGP明朝E" panose="02020900000000000000" pitchFamily="18" charset="-128"/>
                <a:ea typeface="HGP明朝E" panose="02020900000000000000" pitchFamily="18" charset="-128"/>
              </a:rPr>
              <a:t>刊</a:t>
            </a:r>
            <a:r>
              <a:rPr lang="en-US" altLang="ja-JP" sz="2000" b="1" dirty="0" smtClean="0">
                <a:latin typeface="HGP明朝E" panose="02020900000000000000" pitchFamily="18" charset="-128"/>
                <a:ea typeface="HGP明朝E" panose="02020900000000000000" pitchFamily="18" charset="-128"/>
              </a:rPr>
              <a:t>1976</a:t>
            </a:r>
            <a:r>
              <a:rPr lang="zh-CN" altLang="en-US" sz="2000" b="1" dirty="0" smtClean="0">
                <a:latin typeface="HGP明朝E" panose="02020900000000000000" pitchFamily="18" charset="-128"/>
                <a:ea typeface="HGP明朝E" panose="02020900000000000000" pitchFamily="18" charset="-128"/>
              </a:rPr>
              <a:t>年</a:t>
            </a:r>
            <a:r>
              <a:rPr lang="zh-CN" altLang="ja-JP" sz="2000" b="1" dirty="0" smtClean="0">
                <a:latin typeface="HGP明朝E" panose="02020900000000000000" pitchFamily="18" charset="-128"/>
                <a:ea typeface="HGP明朝E" panose="02020900000000000000" pitchFamily="18" charset="-128"/>
              </a:rPr>
              <a:t>影印</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川</a:t>
            </a:r>
            <a:r>
              <a:rPr lang="zh-CN" altLang="en-US" sz="2000" b="1" dirty="0" smtClean="0">
                <a:latin typeface="HGP明朝E" panose="02020900000000000000" pitchFamily="18" charset="-128"/>
                <a:ea typeface="HGP明朝E" panose="02020900000000000000" pitchFamily="18" charset="-128"/>
              </a:rPr>
              <a:t>瀨</a:t>
            </a:r>
            <a:r>
              <a:rPr lang="zh-CN" altLang="ja-JP" sz="2000" b="1" dirty="0" smtClean="0">
                <a:latin typeface="HGP明朝E" panose="02020900000000000000" pitchFamily="18" charset="-128"/>
                <a:ea typeface="HGP明朝E" panose="02020900000000000000" pitchFamily="18" charset="-128"/>
              </a:rPr>
              <a:t>一</a:t>
            </a:r>
            <a:r>
              <a:rPr lang="zh-CN" altLang="en-US" sz="2000" b="1" dirty="0" smtClean="0">
                <a:latin typeface="HGP明朝E" panose="02020900000000000000" pitchFamily="18" charset="-128"/>
                <a:ea typeface="HGP明朝E" panose="02020900000000000000" pitchFamily="18" charset="-128"/>
              </a:rPr>
              <a:t>馬</a:t>
            </a:r>
            <a:r>
              <a:rPr lang="zh-CN" altLang="ja-JP" sz="2000" b="1" dirty="0" smtClean="0">
                <a:latin typeface="HGP明朝E" panose="02020900000000000000" pitchFamily="18" charset="-128"/>
                <a:ea typeface="HGP明朝E" panose="02020900000000000000" pitchFamily="18" charset="-128"/>
              </a:rPr>
              <a:t>“</a:t>
            </a:r>
            <a:r>
              <a:rPr lang="zh-CN" altLang="ja-JP" sz="2000" b="1" dirty="0">
                <a:latin typeface="HGP明朝E" panose="02020900000000000000" pitchFamily="18" charset="-128"/>
                <a:ea typeface="HGP明朝E" panose="02020900000000000000" pitchFamily="18" charset="-128"/>
              </a:rPr>
              <a:t>大永</a:t>
            </a:r>
            <a:r>
              <a:rPr lang="zh-CN" altLang="ja-JP" sz="2000" b="1" dirty="0" smtClean="0">
                <a:latin typeface="HGP明朝E" panose="02020900000000000000" pitchFamily="18" charset="-128"/>
                <a:ea typeface="HGP明朝E" panose="02020900000000000000" pitchFamily="18" charset="-128"/>
              </a:rPr>
              <a:t>四年</a:t>
            </a:r>
            <a:r>
              <a:rPr lang="zh-CN" altLang="en-US" sz="2000" b="1" dirty="0" smtClean="0">
                <a:latin typeface="HGP明朝E" panose="02020900000000000000" pitchFamily="18" charset="-128"/>
                <a:ea typeface="HGP明朝E" panose="02020900000000000000" pitchFamily="18" charset="-128"/>
              </a:rPr>
              <a:t>寫</a:t>
            </a:r>
            <a:r>
              <a:rPr lang="en-US" altLang="ja-JP" sz="2000" b="1" dirty="0" smtClean="0">
                <a:latin typeface="HGP明朝E" panose="02020900000000000000" pitchFamily="18" charset="-128"/>
                <a:ea typeface="HGP明朝E" panose="02020900000000000000" pitchFamily="18" charset="-128"/>
              </a:rPr>
              <a:t>  </a:t>
            </a:r>
            <a:r>
              <a:rPr lang="zh-CN" altLang="ja-JP" sz="2000" b="1" dirty="0">
                <a:latin typeface="HGP明朝E" panose="02020900000000000000" pitchFamily="18" charset="-128"/>
                <a:ea typeface="HGP明朝E" panose="02020900000000000000" pitchFamily="18" charset="-128"/>
              </a:rPr>
              <a:t>和玉篇（玉篇要略集）</a:t>
            </a:r>
            <a:r>
              <a:rPr lang="en-US" altLang="ja-JP" sz="2000" b="1" dirty="0">
                <a:latin typeface="HGP明朝E" panose="02020900000000000000" pitchFamily="18" charset="-128"/>
                <a:ea typeface="HGP明朝E" panose="02020900000000000000" pitchFamily="18" charset="-128"/>
              </a:rPr>
              <a:t>  </a:t>
            </a:r>
            <a:r>
              <a:rPr lang="zh-CN" altLang="ja-JP" sz="2000" b="1" dirty="0" smtClean="0">
                <a:latin typeface="HGP明朝E" panose="02020900000000000000" pitchFamily="18" charset="-128"/>
                <a:ea typeface="HGP明朝E" panose="02020900000000000000" pitchFamily="18" charset="-128"/>
              </a:rPr>
              <a:t>解</a:t>
            </a:r>
            <a:r>
              <a:rPr lang="ja-JP" altLang="en-US" sz="2000" b="1" dirty="0">
                <a:latin typeface="HGP明朝E" panose="02020900000000000000" pitchFamily="18" charset="-128"/>
                <a:ea typeface="HGP明朝E" panose="02020900000000000000" pitchFamily="18" charset="-128"/>
              </a:rPr>
              <a:t>説</a:t>
            </a:r>
            <a:r>
              <a:rPr lang="zh-CN"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附き、</a:t>
            </a:r>
            <a:r>
              <a:rPr lang="zh-CN" altLang="ja-JP" sz="2000" b="1" dirty="0" smtClean="0">
                <a:latin typeface="HGP明朝E" panose="02020900000000000000" pitchFamily="18" charset="-128"/>
                <a:ea typeface="HGP明朝E" panose="02020900000000000000" pitchFamily="18" charset="-128"/>
              </a:rPr>
              <a:t>雄松堂</a:t>
            </a:r>
            <a:r>
              <a:rPr lang="ja-JP" altLang="en-US" sz="2000" b="1" dirty="0" smtClean="0">
                <a:latin typeface="HGP明朝E" panose="02020900000000000000" pitchFamily="18" charset="-128"/>
                <a:ea typeface="HGP明朝E" panose="02020900000000000000" pitchFamily="18" charset="-128"/>
              </a:rPr>
              <a:t>書</a:t>
            </a:r>
            <a:r>
              <a:rPr lang="zh-CN" altLang="ja-JP" sz="2000" b="1" dirty="0" smtClean="0">
                <a:latin typeface="HGP明朝E" panose="02020900000000000000" pitchFamily="18" charset="-128"/>
                <a:ea typeface="HGP明朝E" panose="02020900000000000000" pitchFamily="18" charset="-128"/>
              </a:rPr>
              <a:t>店。</a:t>
            </a:r>
            <a:r>
              <a:rPr lang="ja-JP" altLang="en-US" sz="2000" b="1" dirty="0">
                <a:latin typeface="HGP明朝E" panose="02020900000000000000" pitchFamily="18" charset="-128"/>
                <a:ea typeface="HGP明朝E" panose="02020900000000000000" pitchFamily="18" charset="-128"/>
              </a:rPr>
              <a:t>線</a:t>
            </a:r>
            <a:r>
              <a:rPr lang="zh-CN" altLang="ja-JP" sz="2000" b="1" dirty="0">
                <a:latin typeface="HGP明朝E" panose="02020900000000000000" pitchFamily="18" charset="-128"/>
                <a:ea typeface="HGP明朝E" panose="02020900000000000000" pitchFamily="18" charset="-128"/>
              </a:rPr>
              <a:t>装本一册</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大</a:t>
            </a:r>
            <a:r>
              <a:rPr lang="zh-CN" altLang="en-US" sz="2000" b="1" dirty="0" smtClean="0">
                <a:latin typeface="HGP明朝E" panose="02020900000000000000" pitchFamily="18" charset="-128"/>
                <a:ea typeface="HGP明朝E" panose="02020900000000000000" pitchFamily="18" charset="-128"/>
              </a:rPr>
              <a:t>東急紀</a:t>
            </a:r>
            <a:r>
              <a:rPr lang="zh-CN" altLang="ja-JP" sz="2000" b="1" dirty="0" smtClean="0">
                <a:latin typeface="HGP明朝E" panose="02020900000000000000" pitchFamily="18" charset="-128"/>
                <a:ea typeface="HGP明朝E" panose="02020900000000000000" pitchFamily="18" charset="-128"/>
              </a:rPr>
              <a:t>念文</a:t>
            </a:r>
            <a:r>
              <a:rPr lang="ja-JP" altLang="en-US" sz="2000" b="1" dirty="0" smtClean="0">
                <a:latin typeface="HGP明朝E" panose="02020900000000000000" pitchFamily="18" charset="-128"/>
                <a:ea typeface="HGP明朝E" panose="02020900000000000000" pitchFamily="18" charset="-128"/>
              </a:rPr>
              <a:t>庫</a:t>
            </a:r>
            <a:r>
              <a:rPr lang="zh-CN" altLang="ja-JP" sz="2000" b="1" dirty="0" smtClean="0">
                <a:latin typeface="HGP明朝E" panose="02020900000000000000" pitchFamily="18" charset="-128"/>
                <a:ea typeface="HGP明朝E" panose="02020900000000000000" pitchFamily="18" charset="-128"/>
              </a:rPr>
              <a:t>藏</a:t>
            </a:r>
            <a:r>
              <a:rPr lang="zh-CN" altLang="ja-JP" sz="2000" b="1" dirty="0">
                <a:latin typeface="HGP明朝E" panose="02020900000000000000" pitchFamily="18" charset="-128"/>
                <a:ea typeface="HGP明朝E" panose="02020900000000000000" pitchFamily="18" charset="-128"/>
              </a:rPr>
              <a:t>。</a:t>
            </a:r>
            <a:endParaRPr kumimoji="1" lang="ja-JP" altLang="en-US" sz="20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HGP明朝E" panose="02020900000000000000" pitchFamily="18" charset="-128"/>
                <a:ea typeface="HGP明朝E" panose="02020900000000000000" pitchFamily="18" charset="-128"/>
              </a:rPr>
              <a:t>　　　　　</a:t>
            </a:r>
            <a:r>
              <a:rPr kumimoji="1" lang="en-US" altLang="ja-JP" dirty="0" smtClean="0">
                <a:latin typeface="HGP明朝E" panose="02020900000000000000" pitchFamily="18" charset="-128"/>
                <a:ea typeface="HGP明朝E" panose="02020900000000000000" pitchFamily="18" charset="-128"/>
              </a:rPr>
              <a:t>『</a:t>
            </a:r>
            <a:r>
              <a:rPr kumimoji="1" lang="ja-JP" altLang="en-US" dirty="0" smtClean="0">
                <a:latin typeface="HGP明朝E" panose="02020900000000000000" pitchFamily="18" charset="-128"/>
                <a:ea typeface="HGP明朝E" panose="02020900000000000000" pitchFamily="18" charset="-128"/>
              </a:rPr>
              <a:t>倭玉篇</a:t>
            </a:r>
            <a:r>
              <a:rPr kumimoji="1" lang="en-US" altLang="ja-JP" dirty="0" smtClean="0">
                <a:latin typeface="HGP明朝E" panose="02020900000000000000" pitchFamily="18" charset="-128"/>
                <a:ea typeface="HGP明朝E" panose="02020900000000000000" pitchFamily="18" charset="-128"/>
              </a:rPr>
              <a:t>』</a:t>
            </a:r>
            <a:r>
              <a:rPr lang="ja-JP" altLang="en-US" dirty="0" smtClean="0">
                <a:latin typeface="HGP明朝E" panose="02020900000000000000" pitchFamily="18" charset="-128"/>
                <a:ea typeface="HGP明朝E" panose="02020900000000000000" pitchFamily="18" charset="-128"/>
              </a:rPr>
              <a:t>巻上</a:t>
            </a:r>
            <a:endParaRPr kumimoji="1" lang="ja-JP" altLang="en-US" dirty="0">
              <a:latin typeface="HGP明朝E" panose="02020900000000000000" pitchFamily="18" charset="-128"/>
              <a:ea typeface="HGP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S明朝E" panose="02020900000000000000" pitchFamily="18" charset="-128"/>
                <a:ea typeface="HGS明朝E" panose="02020900000000000000" pitchFamily="18" charset="-128"/>
              </a:rPr>
              <a:t>　　　　　巻末</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868813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和玉篇</a:t>
            </a:r>
            <a:r>
              <a:rPr lang="en-US"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三卷，室町</a:t>
            </a:r>
            <a:r>
              <a:rPr lang="ja-JP" altLang="en-US" sz="2400" b="1" dirty="0" smtClean="0">
                <a:latin typeface="HGP明朝E" panose="02020900000000000000" pitchFamily="18" charset="-128"/>
                <a:ea typeface="HGP明朝E" panose="02020900000000000000" pitchFamily="18" charset="-128"/>
              </a:rPr>
              <a:t>時代</a:t>
            </a:r>
            <a:r>
              <a:rPr lang="zh-CN" altLang="ja-JP" sz="2400" b="1" dirty="0" smtClean="0">
                <a:latin typeface="HGP明朝E" panose="02020900000000000000" pitchFamily="18" charset="-128"/>
                <a:ea typeface="HGP明朝E" panose="02020900000000000000" pitchFamily="18" charset="-128"/>
              </a:rPr>
              <a:t>弘</a:t>
            </a:r>
            <a:r>
              <a:rPr lang="zh-CN" altLang="ja-JP" sz="2400" b="1" dirty="0">
                <a:latin typeface="HGP明朝E" panose="02020900000000000000" pitchFamily="18" charset="-128"/>
                <a:ea typeface="HGP明朝E" panose="02020900000000000000" pitchFamily="18" charset="-128"/>
              </a:rPr>
              <a:t>治二年（</a:t>
            </a:r>
            <a:r>
              <a:rPr lang="en-US" altLang="ja-JP" sz="2400" b="1" dirty="0">
                <a:latin typeface="HGP明朝E" panose="02020900000000000000" pitchFamily="18" charset="-128"/>
                <a:ea typeface="HGP明朝E" panose="02020900000000000000" pitchFamily="18" charset="-128"/>
              </a:rPr>
              <a:t>1556</a:t>
            </a:r>
            <a:r>
              <a:rPr lang="zh-CN" altLang="ja-JP" sz="2400" b="1" dirty="0" smtClean="0">
                <a:latin typeface="HGP明朝E" panose="02020900000000000000" pitchFamily="18" charset="-128"/>
                <a:ea typeface="HGP明朝E" panose="02020900000000000000" pitchFamily="18" charset="-128"/>
              </a:rPr>
              <a:t>）</a:t>
            </a:r>
            <a:r>
              <a:rPr lang="zh-CN" altLang="en-US" sz="2400" b="1" dirty="0" smtClean="0">
                <a:latin typeface="HGP明朝E" panose="02020900000000000000" pitchFamily="18" charset="-128"/>
                <a:ea typeface="HGP明朝E" panose="02020900000000000000" pitchFamily="18" charset="-128"/>
              </a:rPr>
              <a:t>寫</a:t>
            </a:r>
            <a:r>
              <a:rPr lang="zh-CN" altLang="ja-JP" sz="2400" b="1" dirty="0" smtClean="0">
                <a:latin typeface="HGP明朝E" panose="02020900000000000000" pitchFamily="18" charset="-128"/>
                <a:ea typeface="HGP明朝E" panose="02020900000000000000" pitchFamily="18" charset="-128"/>
              </a:rPr>
              <a:t>本</a:t>
            </a:r>
            <a:r>
              <a:rPr lang="zh-CN"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古辞</a:t>
            </a:r>
            <a:r>
              <a:rPr lang="zh-CN" altLang="en-US" sz="2400" b="1" dirty="0" smtClean="0">
                <a:latin typeface="HGP明朝E" panose="02020900000000000000" pitchFamily="18" charset="-128"/>
                <a:ea typeface="HGP明朝E" panose="02020900000000000000" pitchFamily="18" charset="-128"/>
              </a:rPr>
              <a:t>書叢</a:t>
            </a:r>
            <a:r>
              <a:rPr lang="zh-CN" altLang="ja-JP" sz="2400" b="1" dirty="0" smtClean="0">
                <a:latin typeface="HGP明朝E" panose="02020900000000000000" pitchFamily="18" charset="-128"/>
                <a:ea typeface="HGP明朝E" panose="02020900000000000000" pitchFamily="18" charset="-128"/>
              </a:rPr>
              <a:t>刊</a:t>
            </a:r>
            <a:r>
              <a:rPr lang="en-US" altLang="ja-JP" sz="2400" b="1" dirty="0" smtClean="0">
                <a:latin typeface="HGP明朝E" panose="02020900000000000000" pitchFamily="18" charset="-128"/>
                <a:ea typeface="HGP明朝E" panose="02020900000000000000" pitchFamily="18" charset="-128"/>
              </a:rPr>
              <a:t>1978</a:t>
            </a:r>
            <a:r>
              <a:rPr lang="zh-CN" altLang="en-US" sz="2400" b="1" dirty="0" smtClean="0">
                <a:latin typeface="HGP明朝E" panose="02020900000000000000" pitchFamily="18" charset="-128"/>
                <a:ea typeface="HGP明朝E" panose="02020900000000000000" pitchFamily="18" charset="-128"/>
              </a:rPr>
              <a:t>年</a:t>
            </a:r>
            <a:r>
              <a:rPr lang="zh-CN" altLang="ja-JP" sz="2400" b="1" dirty="0" smtClean="0">
                <a:latin typeface="HGP明朝E" panose="02020900000000000000" pitchFamily="18" charset="-128"/>
                <a:ea typeface="HGP明朝E" panose="02020900000000000000" pitchFamily="18" charset="-128"/>
              </a:rPr>
              <a:t>影印</a:t>
            </a:r>
            <a:r>
              <a:rPr lang="ja-JP" altLang="en-US" sz="2400" b="1" dirty="0" err="1" smtClean="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川</a:t>
            </a:r>
            <a:r>
              <a:rPr lang="zh-CN" altLang="en-US" sz="2400" b="1" dirty="0" smtClean="0">
                <a:latin typeface="HGP明朝E" panose="02020900000000000000" pitchFamily="18" charset="-128"/>
                <a:ea typeface="HGP明朝E" panose="02020900000000000000" pitchFamily="18" charset="-128"/>
              </a:rPr>
              <a:t>瀨</a:t>
            </a:r>
            <a:r>
              <a:rPr lang="zh-CN" altLang="ja-JP" sz="2400" b="1" dirty="0" smtClean="0">
                <a:latin typeface="HGP明朝E" panose="02020900000000000000" pitchFamily="18" charset="-128"/>
                <a:ea typeface="HGP明朝E" panose="02020900000000000000" pitchFamily="18" charset="-128"/>
              </a:rPr>
              <a:t>一</a:t>
            </a:r>
            <a:r>
              <a:rPr lang="zh-CN" altLang="en-US" sz="2400" b="1" dirty="0" smtClean="0">
                <a:latin typeface="HGP明朝E" panose="02020900000000000000" pitchFamily="18" charset="-128"/>
                <a:ea typeface="HGP明朝E" panose="02020900000000000000" pitchFamily="18" charset="-128"/>
              </a:rPr>
              <a:t>馬</a:t>
            </a:r>
            <a:r>
              <a:rPr lang="zh-CN" altLang="ja-JP" sz="2400" b="1" dirty="0" smtClean="0">
                <a:latin typeface="HGP明朝E" panose="02020900000000000000" pitchFamily="18" charset="-128"/>
                <a:ea typeface="HGP明朝E" panose="02020900000000000000" pitchFamily="18" charset="-128"/>
              </a:rPr>
              <a:t>“</a:t>
            </a:r>
            <a:r>
              <a:rPr lang="zh-CN" altLang="ja-JP" sz="2400" b="1" dirty="0">
                <a:latin typeface="HGP明朝E" panose="02020900000000000000" pitchFamily="18" charset="-128"/>
                <a:ea typeface="HGP明朝E" panose="02020900000000000000" pitchFamily="18" charset="-128"/>
              </a:rPr>
              <a:t>弘治</a:t>
            </a:r>
            <a:r>
              <a:rPr lang="zh-CN" altLang="ja-JP" sz="2400" b="1" dirty="0" smtClean="0">
                <a:latin typeface="HGP明朝E" panose="02020900000000000000" pitchFamily="18" charset="-128"/>
                <a:ea typeface="HGP明朝E" panose="02020900000000000000" pitchFamily="18" charset="-128"/>
              </a:rPr>
              <a:t>二年</a:t>
            </a:r>
            <a:r>
              <a:rPr lang="zh-CN" altLang="en-US" sz="2400" b="1" dirty="0" smtClean="0">
                <a:latin typeface="HGP明朝E" panose="02020900000000000000" pitchFamily="18" charset="-128"/>
                <a:ea typeface="HGP明朝E" panose="02020900000000000000" pitchFamily="18" charset="-128"/>
              </a:rPr>
              <a:t>寫</a:t>
            </a:r>
            <a:r>
              <a:rPr lang="en-US" altLang="ja-JP" sz="2400" b="1" dirty="0" smtClean="0">
                <a:latin typeface="HGP明朝E" panose="02020900000000000000" pitchFamily="18" charset="-128"/>
                <a:ea typeface="HGP明朝E" panose="02020900000000000000" pitchFamily="18" charset="-128"/>
              </a:rPr>
              <a:t>  </a:t>
            </a:r>
            <a:r>
              <a:rPr lang="zh-CN" altLang="ja-JP" sz="2400" b="1" dirty="0">
                <a:latin typeface="HGP明朝E" panose="02020900000000000000" pitchFamily="18" charset="-128"/>
                <a:ea typeface="HGP明朝E" panose="02020900000000000000" pitchFamily="18" charset="-128"/>
              </a:rPr>
              <a:t>倭玉篇</a:t>
            </a:r>
            <a:r>
              <a:rPr lang="en-US" altLang="ja-JP" sz="2400" b="1" dirty="0">
                <a:latin typeface="HGP明朝E" panose="02020900000000000000" pitchFamily="18" charset="-128"/>
                <a:ea typeface="HGP明朝E" panose="02020900000000000000" pitchFamily="18" charset="-128"/>
              </a:rPr>
              <a:t>  </a:t>
            </a:r>
            <a:r>
              <a:rPr lang="zh-CN" altLang="ja-JP" sz="2400" b="1" dirty="0" smtClean="0">
                <a:latin typeface="HGP明朝E" panose="02020900000000000000" pitchFamily="18" charset="-128"/>
                <a:ea typeface="HGP明朝E" panose="02020900000000000000" pitchFamily="18" charset="-128"/>
              </a:rPr>
              <a:t>解</a:t>
            </a:r>
            <a:r>
              <a:rPr lang="ja-JP" altLang="en-US" sz="2400" b="1" dirty="0">
                <a:latin typeface="HGP明朝E" panose="02020900000000000000" pitchFamily="18" charset="-128"/>
                <a:ea typeface="HGP明朝E" panose="02020900000000000000" pitchFamily="18" charset="-128"/>
              </a:rPr>
              <a:t>説</a:t>
            </a:r>
            <a:r>
              <a:rPr lang="zh-CN" altLang="ja-JP" sz="2400" b="1" dirty="0" smtClean="0">
                <a:latin typeface="HGP明朝E" panose="02020900000000000000" pitchFamily="18" charset="-128"/>
                <a:ea typeface="HGP明朝E" panose="02020900000000000000" pitchFamily="18" charset="-128"/>
              </a:rPr>
              <a:t>”</a:t>
            </a:r>
            <a:r>
              <a:rPr lang="ja-JP" altLang="en-US" sz="2400" b="1" dirty="0" smtClean="0">
                <a:latin typeface="HGP明朝E" panose="02020900000000000000" pitchFamily="18" charset="-128"/>
                <a:ea typeface="HGP明朝E" panose="02020900000000000000" pitchFamily="18" charset="-128"/>
              </a:rPr>
              <a:t>附き</a:t>
            </a:r>
            <a:r>
              <a:rPr lang="ja-JP" altLang="en-US"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雄松堂</a:t>
            </a:r>
            <a:r>
              <a:rPr lang="zh-CN" altLang="en-US" sz="2400" b="1" dirty="0" smtClean="0">
                <a:latin typeface="HGP明朝E" panose="02020900000000000000" pitchFamily="18" charset="-128"/>
                <a:ea typeface="HGP明朝E" panose="02020900000000000000" pitchFamily="18" charset="-128"/>
              </a:rPr>
              <a:t>書店</a:t>
            </a:r>
            <a:r>
              <a:rPr lang="zh-CN" altLang="ja-JP" sz="2400" b="1" dirty="0" smtClean="0">
                <a:latin typeface="HGP明朝E" panose="02020900000000000000" pitchFamily="18" charset="-128"/>
                <a:ea typeface="HGP明朝E" panose="02020900000000000000" pitchFamily="18" charset="-128"/>
              </a:rPr>
              <a:t>。</a:t>
            </a:r>
            <a:r>
              <a:rPr lang="ja-JP" altLang="en-US" sz="2400" b="1" dirty="0" smtClean="0">
                <a:latin typeface="HGP明朝E" panose="02020900000000000000" pitchFamily="18" charset="-128"/>
                <a:ea typeface="HGP明朝E" panose="02020900000000000000" pitchFamily="18" charset="-128"/>
              </a:rPr>
              <a:t>線</a:t>
            </a:r>
            <a:r>
              <a:rPr lang="zh-CN" altLang="ja-JP" sz="2400" b="1" dirty="0" smtClean="0">
                <a:latin typeface="HGP明朝E" panose="02020900000000000000" pitchFamily="18" charset="-128"/>
                <a:ea typeface="HGP明朝E" panose="02020900000000000000" pitchFamily="18" charset="-128"/>
              </a:rPr>
              <a:t>装本三册</a:t>
            </a:r>
            <a:r>
              <a:rPr lang="ja-JP" altLang="en-US" sz="2400" b="1" dirty="0" err="1" smtClean="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大</a:t>
            </a:r>
            <a:r>
              <a:rPr lang="zh-CN" altLang="en-US" sz="2400" b="1" dirty="0" smtClean="0">
                <a:latin typeface="HGP明朝E" panose="02020900000000000000" pitchFamily="18" charset="-128"/>
                <a:ea typeface="HGP明朝E" panose="02020900000000000000" pitchFamily="18" charset="-128"/>
              </a:rPr>
              <a:t>東急紀</a:t>
            </a:r>
            <a:r>
              <a:rPr lang="zh-CN" altLang="ja-JP" sz="2400" b="1" dirty="0" smtClean="0">
                <a:latin typeface="HGP明朝E" panose="02020900000000000000" pitchFamily="18" charset="-128"/>
                <a:ea typeface="HGP明朝E" panose="02020900000000000000" pitchFamily="18" charset="-128"/>
              </a:rPr>
              <a:t>念文</a:t>
            </a:r>
            <a:r>
              <a:rPr lang="zh-CN" altLang="en-US" sz="2400" b="1" dirty="0" smtClean="0">
                <a:latin typeface="HGP明朝E" panose="02020900000000000000" pitchFamily="18" charset="-128"/>
                <a:ea typeface="HGP明朝E" panose="02020900000000000000" pitchFamily="18" charset="-128"/>
              </a:rPr>
              <a:t>庫</a:t>
            </a:r>
            <a:r>
              <a:rPr lang="zh-CN" altLang="ja-JP" sz="2400" b="1" dirty="0" smtClean="0">
                <a:latin typeface="HGP明朝E" panose="02020900000000000000" pitchFamily="18" charset="-128"/>
                <a:ea typeface="HGP明朝E" panose="02020900000000000000" pitchFamily="18" charset="-128"/>
              </a:rPr>
              <a:t>藏。</a:t>
            </a:r>
            <a:endParaRPr kumimoji="1" lang="ja-JP" altLang="en-US" sz="24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HGS明朝E" panose="02020900000000000000" pitchFamily="18" charset="-128"/>
                <a:ea typeface="HGS明朝E" panose="02020900000000000000" pitchFamily="18" charset="-128"/>
              </a:rPr>
              <a:t>　　　</a:t>
            </a:r>
            <a:r>
              <a:rPr kumimoji="1" lang="en-US" altLang="ja-JP" dirty="0" smtClean="0">
                <a:latin typeface="HGS明朝E" panose="02020900000000000000" pitchFamily="18" charset="-128"/>
                <a:ea typeface="HGS明朝E" panose="02020900000000000000" pitchFamily="18" charset="-128"/>
              </a:rPr>
              <a:t>『</a:t>
            </a:r>
            <a:r>
              <a:rPr kumimoji="1" lang="ja-JP" altLang="en-US" dirty="0" smtClean="0">
                <a:latin typeface="HGS明朝E" panose="02020900000000000000" pitchFamily="18" charset="-128"/>
                <a:ea typeface="HGS明朝E" panose="02020900000000000000" pitchFamily="18" charset="-128"/>
              </a:rPr>
              <a:t>和玉篇</a:t>
            </a:r>
            <a:r>
              <a:rPr kumimoji="1" lang="en-US" altLang="ja-JP" dirty="0" smtClean="0">
                <a:latin typeface="HGS明朝E" panose="02020900000000000000" pitchFamily="18" charset="-128"/>
                <a:ea typeface="HGS明朝E" panose="02020900000000000000" pitchFamily="18" charset="-128"/>
              </a:rPr>
              <a:t>』</a:t>
            </a:r>
            <a:r>
              <a:rPr kumimoji="1" lang="ja-JP" altLang="en-US" dirty="0" smtClean="0">
                <a:latin typeface="HGS明朝E" panose="02020900000000000000" pitchFamily="18" charset="-128"/>
                <a:ea typeface="HGS明朝E" panose="02020900000000000000" pitchFamily="18" charset="-128"/>
              </a:rPr>
              <a:t>竹部</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P明朝E" panose="02020900000000000000" pitchFamily="18" charset="-128"/>
                <a:ea typeface="HGP明朝E" panose="02020900000000000000" pitchFamily="18" charset="-128"/>
              </a:rPr>
              <a:t>　　　　　　　　巻末</a:t>
            </a:r>
            <a:endParaRPr kumimoji="1" lang="ja-JP" altLang="en-US" dirty="0">
              <a:latin typeface="HGP明朝E" panose="02020900000000000000" pitchFamily="18" charset="-128"/>
              <a:ea typeface="HGP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1908099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000" b="1" dirty="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類</a:t>
            </a:r>
            <a:r>
              <a:rPr lang="zh-CN" altLang="ja-JP" sz="2000" b="1" dirty="0" smtClean="0">
                <a:latin typeface="HGP明朝E" panose="02020900000000000000" pitchFamily="18" charset="-128"/>
                <a:ea typeface="HGP明朝E" panose="02020900000000000000" pitchFamily="18" charset="-128"/>
              </a:rPr>
              <a:t>字</a:t>
            </a:r>
            <a:r>
              <a:rPr lang="zh-CN" altLang="en-US" sz="2000" b="1" dirty="0" smtClean="0">
                <a:latin typeface="HGP明朝E" panose="02020900000000000000" pitchFamily="18" charset="-128"/>
                <a:ea typeface="HGP明朝E" panose="02020900000000000000" pitchFamily="18" charset="-128"/>
              </a:rPr>
              <a:t>韵</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三卷</a:t>
            </a:r>
            <a:r>
              <a:rPr lang="ja-JP" altLang="en-US" sz="2000" b="1" dirty="0" err="1">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江</a:t>
            </a:r>
            <a:r>
              <a:rPr lang="ja-JP" altLang="en-US" sz="2000" b="1" dirty="0" smtClean="0">
                <a:latin typeface="HGP明朝E" panose="02020900000000000000" pitchFamily="18" charset="-128"/>
                <a:ea typeface="HGP明朝E" panose="02020900000000000000" pitchFamily="18" charset="-128"/>
              </a:rPr>
              <a:t>戸時代</a:t>
            </a:r>
            <a:r>
              <a:rPr lang="zh-CN" altLang="en-US" sz="2000" b="1" dirty="0" smtClean="0">
                <a:latin typeface="HGP明朝E" panose="02020900000000000000" pitchFamily="18" charset="-128"/>
                <a:ea typeface="HGP明朝E" panose="02020900000000000000" pitchFamily="18" charset="-128"/>
              </a:rPr>
              <a:t>慶長</a:t>
            </a:r>
            <a:r>
              <a:rPr lang="zh-CN" altLang="ja-JP" sz="2000" b="1" dirty="0" smtClean="0">
                <a:latin typeface="HGP明朝E" panose="02020900000000000000" pitchFamily="18" charset="-128"/>
                <a:ea typeface="HGP明朝E" panose="02020900000000000000" pitchFamily="18" charset="-128"/>
              </a:rPr>
              <a:t>年</a:t>
            </a:r>
            <a:r>
              <a:rPr lang="zh-CN" altLang="en-US" sz="2000" b="1" dirty="0" smtClean="0">
                <a:latin typeface="HGP明朝E" panose="02020900000000000000" pitchFamily="18" charset="-128"/>
                <a:ea typeface="HGP明朝E" panose="02020900000000000000" pitchFamily="18" charset="-128"/>
              </a:rPr>
              <a:t>間</a:t>
            </a:r>
            <a:r>
              <a:rPr lang="zh-CN" altLang="ja-JP" sz="2000" b="1" dirty="0" smtClean="0">
                <a:latin typeface="HGP明朝E" panose="02020900000000000000" pitchFamily="18" charset="-128"/>
                <a:ea typeface="HGP明朝E" panose="02020900000000000000" pitchFamily="18" charset="-128"/>
              </a:rPr>
              <a:t>（</a:t>
            </a:r>
            <a:r>
              <a:rPr lang="en-US" altLang="ja-JP" sz="2000" b="1" dirty="0">
                <a:latin typeface="HGP明朝E" panose="02020900000000000000" pitchFamily="18" charset="-128"/>
                <a:ea typeface="HGP明朝E" panose="02020900000000000000" pitchFamily="18" charset="-128"/>
              </a:rPr>
              <a:t>1596-1615</a:t>
            </a:r>
            <a:r>
              <a:rPr lang="zh-CN" altLang="ja-JP"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寫</a:t>
            </a:r>
            <a:r>
              <a:rPr lang="zh-CN" altLang="ja-JP" sz="2000" b="1" dirty="0" smtClean="0">
                <a:latin typeface="HGP明朝E" panose="02020900000000000000" pitchFamily="18" charset="-128"/>
                <a:ea typeface="HGP明朝E" panose="02020900000000000000" pitchFamily="18" charset="-128"/>
              </a:rPr>
              <a:t>本</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古辞</a:t>
            </a:r>
            <a:r>
              <a:rPr lang="zh-CN" altLang="en-US" sz="2000" b="1" dirty="0" smtClean="0">
                <a:latin typeface="HGP明朝E" panose="02020900000000000000" pitchFamily="18" charset="-128"/>
                <a:ea typeface="HGP明朝E" panose="02020900000000000000" pitchFamily="18" charset="-128"/>
              </a:rPr>
              <a:t>書叢</a:t>
            </a:r>
            <a:r>
              <a:rPr lang="zh-CN" altLang="ja-JP" sz="2000" b="1" dirty="0" smtClean="0">
                <a:latin typeface="HGP明朝E" panose="02020900000000000000" pitchFamily="18" charset="-128"/>
                <a:ea typeface="HGP明朝E" panose="02020900000000000000" pitchFamily="18" charset="-128"/>
              </a:rPr>
              <a:t>刊</a:t>
            </a:r>
            <a:r>
              <a:rPr lang="en-US" altLang="ja-JP" sz="2000" b="1" dirty="0" smtClean="0">
                <a:latin typeface="HGP明朝E" panose="02020900000000000000" pitchFamily="18" charset="-128"/>
                <a:ea typeface="HGP明朝E" panose="02020900000000000000" pitchFamily="18" charset="-128"/>
              </a:rPr>
              <a:t>1978</a:t>
            </a:r>
            <a:r>
              <a:rPr lang="zh-CN" altLang="en-US" sz="2000" b="1" dirty="0" smtClean="0">
                <a:latin typeface="HGP明朝E" panose="02020900000000000000" pitchFamily="18" charset="-128"/>
                <a:ea typeface="HGP明朝E" panose="02020900000000000000" pitchFamily="18" charset="-128"/>
              </a:rPr>
              <a:t>年</a:t>
            </a:r>
            <a:r>
              <a:rPr lang="zh-CN" altLang="ja-JP" sz="2000" b="1" dirty="0" smtClean="0">
                <a:latin typeface="HGP明朝E" panose="02020900000000000000" pitchFamily="18" charset="-128"/>
                <a:ea typeface="HGP明朝E" panose="02020900000000000000" pitchFamily="18" charset="-128"/>
              </a:rPr>
              <a:t>影印</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川</a:t>
            </a:r>
            <a:r>
              <a:rPr lang="zh-CN" altLang="en-US" sz="2000" b="1" dirty="0" smtClean="0">
                <a:latin typeface="HGP明朝E" panose="02020900000000000000" pitchFamily="18" charset="-128"/>
                <a:ea typeface="HGP明朝E" panose="02020900000000000000" pitchFamily="18" charset="-128"/>
              </a:rPr>
              <a:t>瀨</a:t>
            </a:r>
            <a:r>
              <a:rPr lang="zh-CN" altLang="ja-JP" sz="2000" b="1" dirty="0" smtClean="0">
                <a:latin typeface="HGP明朝E" panose="02020900000000000000" pitchFamily="18" charset="-128"/>
                <a:ea typeface="HGP明朝E" panose="02020900000000000000" pitchFamily="18" charset="-128"/>
              </a:rPr>
              <a:t>一</a:t>
            </a:r>
            <a:r>
              <a:rPr lang="zh-CN" altLang="en-US" sz="2000" b="1" dirty="0" smtClean="0">
                <a:latin typeface="HGP明朝E" panose="02020900000000000000" pitchFamily="18" charset="-128"/>
                <a:ea typeface="HGP明朝E" panose="02020900000000000000" pitchFamily="18" charset="-128"/>
              </a:rPr>
              <a:t>馬</a:t>
            </a:r>
            <a:r>
              <a:rPr lang="ja-JP" altLang="en-US"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慶長頃寫</a:t>
            </a:r>
            <a:r>
              <a:rPr lang="en-US" altLang="ja-JP" sz="2000" b="1" dirty="0" smtClean="0">
                <a:latin typeface="HGP明朝E" panose="02020900000000000000" pitchFamily="18" charset="-128"/>
                <a:ea typeface="HGP明朝E" panose="02020900000000000000" pitchFamily="18" charset="-128"/>
              </a:rPr>
              <a:t>  </a:t>
            </a:r>
            <a:r>
              <a:rPr lang="zh-CN" altLang="en-US" sz="2000" b="1" dirty="0" smtClean="0">
                <a:latin typeface="HGP明朝E" panose="02020900000000000000" pitchFamily="18" charset="-128"/>
                <a:ea typeface="HGP明朝E" panose="02020900000000000000" pitchFamily="18" charset="-128"/>
              </a:rPr>
              <a:t>類</a:t>
            </a:r>
            <a:r>
              <a:rPr lang="zh-CN" altLang="ja-JP" sz="2000" b="1" dirty="0" smtClean="0">
                <a:latin typeface="HGP明朝E" panose="02020900000000000000" pitchFamily="18" charset="-128"/>
                <a:ea typeface="HGP明朝E" panose="02020900000000000000" pitchFamily="18" charset="-128"/>
              </a:rPr>
              <a:t>字</a:t>
            </a:r>
            <a:r>
              <a:rPr lang="zh-CN" altLang="en-US" sz="2000" b="1" dirty="0" smtClean="0">
                <a:latin typeface="HGP明朝E" panose="02020900000000000000" pitchFamily="18" charset="-128"/>
                <a:ea typeface="HGP明朝E" panose="02020900000000000000" pitchFamily="18" charset="-128"/>
              </a:rPr>
              <a:t>韻</a:t>
            </a:r>
            <a:r>
              <a:rPr lang="zh-CN" altLang="ja-JP" sz="2000" b="1" dirty="0" smtClean="0">
                <a:latin typeface="HGP明朝E" panose="02020900000000000000" pitchFamily="18" charset="-128"/>
                <a:ea typeface="HGP明朝E" panose="02020900000000000000" pitchFamily="18" charset="-128"/>
              </a:rPr>
              <a:t>（</a:t>
            </a:r>
            <a:r>
              <a:rPr lang="zh-CN" altLang="ja-JP" sz="2000" b="1" dirty="0">
                <a:latin typeface="HGP明朝E" panose="02020900000000000000" pitchFamily="18" charset="-128"/>
                <a:ea typeface="HGP明朝E" panose="02020900000000000000" pitchFamily="18" charset="-128"/>
              </a:rPr>
              <a:t>附）</a:t>
            </a:r>
            <a:r>
              <a:rPr lang="zh-CN" altLang="ja-JP" sz="2000" b="1" dirty="0" smtClean="0">
                <a:latin typeface="HGP明朝E" panose="02020900000000000000" pitchFamily="18" charset="-128"/>
                <a:ea typeface="HGP明朝E" panose="02020900000000000000" pitchFamily="18" charset="-128"/>
              </a:rPr>
              <a:t>初辞通</a:t>
            </a:r>
            <a:r>
              <a:rPr lang="zh-CN" altLang="en-US" sz="2000" b="1" dirty="0" smtClean="0">
                <a:latin typeface="HGP明朝E" panose="02020900000000000000" pitchFamily="18" charset="-128"/>
                <a:ea typeface="HGP明朝E" panose="02020900000000000000" pitchFamily="18" charset="-128"/>
              </a:rPr>
              <a:t>韵</a:t>
            </a:r>
            <a:r>
              <a:rPr lang="en-US" altLang="ja-JP" sz="2000" b="1" dirty="0" smtClean="0">
                <a:latin typeface="HGP明朝E" panose="02020900000000000000" pitchFamily="18" charset="-128"/>
                <a:ea typeface="HGP明朝E" panose="02020900000000000000" pitchFamily="18" charset="-128"/>
              </a:rPr>
              <a:t>  </a:t>
            </a:r>
            <a:r>
              <a:rPr lang="zh-CN" altLang="ja-JP" sz="2000" b="1" dirty="0" smtClean="0">
                <a:latin typeface="HGP明朝E" panose="02020900000000000000" pitchFamily="18" charset="-128"/>
                <a:ea typeface="HGP明朝E" panose="02020900000000000000" pitchFamily="18" charset="-128"/>
              </a:rPr>
              <a:t>解</a:t>
            </a:r>
            <a:r>
              <a:rPr lang="ja-JP" altLang="en-US" sz="2000" b="1" dirty="0">
                <a:latin typeface="HGP明朝E" panose="02020900000000000000" pitchFamily="18" charset="-128"/>
                <a:ea typeface="HGP明朝E" panose="02020900000000000000" pitchFamily="18" charset="-128"/>
              </a:rPr>
              <a:t>説</a:t>
            </a:r>
            <a:r>
              <a:rPr lang="zh-CN"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附き、</a:t>
            </a:r>
            <a:r>
              <a:rPr lang="zh-CN" altLang="ja-JP" sz="2000" b="1" dirty="0" smtClean="0">
                <a:latin typeface="HGP明朝E" panose="02020900000000000000" pitchFamily="18" charset="-128"/>
                <a:ea typeface="HGP明朝E" panose="02020900000000000000" pitchFamily="18" charset="-128"/>
              </a:rPr>
              <a:t>雄松堂</a:t>
            </a:r>
            <a:r>
              <a:rPr lang="ja-JP" altLang="en-US" sz="2000" b="1" dirty="0" smtClean="0">
                <a:latin typeface="HGP明朝E" panose="02020900000000000000" pitchFamily="18" charset="-128"/>
                <a:ea typeface="HGP明朝E" panose="02020900000000000000" pitchFamily="18" charset="-128"/>
              </a:rPr>
              <a:t>書</a:t>
            </a:r>
            <a:r>
              <a:rPr lang="zh-CN" altLang="ja-JP" sz="2000" b="1" dirty="0" smtClean="0">
                <a:latin typeface="HGP明朝E" panose="02020900000000000000" pitchFamily="18" charset="-128"/>
                <a:ea typeface="HGP明朝E" panose="02020900000000000000" pitchFamily="18" charset="-128"/>
              </a:rPr>
              <a:t>店。</a:t>
            </a:r>
            <a:r>
              <a:rPr lang="ja-JP" altLang="en-US" sz="2000" b="1" dirty="0" smtClean="0">
                <a:latin typeface="HGP明朝E" panose="02020900000000000000" pitchFamily="18" charset="-128"/>
                <a:ea typeface="HGP明朝E" panose="02020900000000000000" pitchFamily="18" charset="-128"/>
              </a:rPr>
              <a:t>線装本</a:t>
            </a:r>
            <a:r>
              <a:rPr lang="zh-CN" altLang="ja-JP" sz="2000" b="1" dirty="0" smtClean="0">
                <a:latin typeface="HGP明朝E" panose="02020900000000000000" pitchFamily="18" charset="-128"/>
                <a:ea typeface="HGP明朝E" panose="02020900000000000000" pitchFamily="18" charset="-128"/>
              </a:rPr>
              <a:t>二册</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大</a:t>
            </a:r>
            <a:r>
              <a:rPr lang="zh-CN" altLang="en-US" sz="2000" b="1" dirty="0" smtClean="0">
                <a:latin typeface="HGP明朝E" panose="02020900000000000000" pitchFamily="18" charset="-128"/>
                <a:ea typeface="HGP明朝E" panose="02020900000000000000" pitchFamily="18" charset="-128"/>
              </a:rPr>
              <a:t>東</a:t>
            </a:r>
            <a:r>
              <a:rPr lang="zh-CN" altLang="ja-JP" sz="2000" b="1" dirty="0" smtClean="0">
                <a:latin typeface="HGP明朝E" panose="02020900000000000000" pitchFamily="18" charset="-128"/>
                <a:ea typeface="HGP明朝E" panose="02020900000000000000" pitchFamily="18" charset="-128"/>
              </a:rPr>
              <a:t>急</a:t>
            </a:r>
            <a:r>
              <a:rPr lang="zh-CN" altLang="en-US" sz="2000" b="1" dirty="0" smtClean="0">
                <a:latin typeface="HGP明朝E" panose="02020900000000000000" pitchFamily="18" charset="-128"/>
                <a:ea typeface="HGP明朝E" panose="02020900000000000000" pitchFamily="18" charset="-128"/>
              </a:rPr>
              <a:t>紀</a:t>
            </a:r>
            <a:r>
              <a:rPr lang="zh-CN" altLang="ja-JP" sz="2000" b="1" dirty="0" smtClean="0">
                <a:latin typeface="HGP明朝E" panose="02020900000000000000" pitchFamily="18" charset="-128"/>
                <a:ea typeface="HGP明朝E" panose="02020900000000000000" pitchFamily="18" charset="-128"/>
              </a:rPr>
              <a:t>念文</a:t>
            </a:r>
            <a:r>
              <a:rPr lang="zh-CN" altLang="en-US" sz="2000" b="1" dirty="0" smtClean="0">
                <a:latin typeface="HGP明朝E" panose="02020900000000000000" pitchFamily="18" charset="-128"/>
                <a:ea typeface="HGP明朝E" panose="02020900000000000000" pitchFamily="18" charset="-128"/>
              </a:rPr>
              <a:t>庫</a:t>
            </a:r>
            <a:r>
              <a:rPr lang="zh-CN" altLang="ja-JP" sz="2000" b="1" dirty="0" smtClean="0">
                <a:latin typeface="HGP明朝E" panose="02020900000000000000" pitchFamily="18" charset="-128"/>
                <a:ea typeface="HGP明朝E" panose="02020900000000000000" pitchFamily="18" charset="-128"/>
              </a:rPr>
              <a:t>藏</a:t>
            </a:r>
            <a:r>
              <a:rPr lang="zh-CN" altLang="ja-JP" sz="2000" b="1" dirty="0">
                <a:latin typeface="HGP明朝E" panose="02020900000000000000" pitchFamily="18" charset="-128"/>
                <a:ea typeface="HGP明朝E" panose="02020900000000000000" pitchFamily="18" charset="-128"/>
              </a:rPr>
              <a:t>。</a:t>
            </a:r>
            <a:endParaRPr kumimoji="1" lang="ja-JP" altLang="en-US" sz="20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HGP明朝E" panose="02020900000000000000" pitchFamily="18" charset="-128"/>
                <a:ea typeface="HGP明朝E" panose="02020900000000000000" pitchFamily="18" charset="-128"/>
              </a:rPr>
              <a:t>　　　　　</a:t>
            </a:r>
            <a:r>
              <a:rPr kumimoji="1" lang="en-US" altLang="ja-JP" dirty="0" smtClean="0">
                <a:latin typeface="HGP明朝E" panose="02020900000000000000" pitchFamily="18" charset="-128"/>
                <a:ea typeface="HGP明朝E" panose="02020900000000000000" pitchFamily="18" charset="-128"/>
              </a:rPr>
              <a:t>『</a:t>
            </a:r>
            <a:r>
              <a:rPr kumimoji="1" lang="ja-JP" altLang="en-US" dirty="0" smtClean="0">
                <a:latin typeface="HGP明朝E" panose="02020900000000000000" pitchFamily="18" charset="-128"/>
                <a:ea typeface="HGP明朝E" panose="02020900000000000000" pitchFamily="18" charset="-128"/>
              </a:rPr>
              <a:t>類字韻</a:t>
            </a:r>
            <a:r>
              <a:rPr kumimoji="1" lang="en-US" altLang="ja-JP" dirty="0" smtClean="0">
                <a:latin typeface="HGP明朝E" panose="02020900000000000000" pitchFamily="18" charset="-128"/>
                <a:ea typeface="HGP明朝E" panose="02020900000000000000" pitchFamily="18" charset="-128"/>
              </a:rPr>
              <a:t>』</a:t>
            </a:r>
            <a:endParaRPr kumimoji="1" lang="ja-JP" altLang="en-US" dirty="0">
              <a:latin typeface="HGP明朝E" panose="02020900000000000000" pitchFamily="18" charset="-128"/>
              <a:ea typeface="HGP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P明朝E" panose="02020900000000000000" pitchFamily="18" charset="-128"/>
                <a:ea typeface="HGP明朝E" panose="02020900000000000000" pitchFamily="18" charset="-128"/>
              </a:rPr>
              <a:t>　　　　</a:t>
            </a:r>
            <a:r>
              <a:rPr kumimoji="1" lang="en-US" altLang="ja-JP" dirty="0" smtClean="0">
                <a:latin typeface="HGP明朝E" panose="02020900000000000000" pitchFamily="18" charset="-128"/>
                <a:ea typeface="HGP明朝E" panose="02020900000000000000" pitchFamily="18" charset="-128"/>
              </a:rPr>
              <a:t>『</a:t>
            </a:r>
            <a:r>
              <a:rPr kumimoji="1" lang="ja-JP" altLang="en-US" dirty="0" smtClean="0">
                <a:latin typeface="HGP明朝E" panose="02020900000000000000" pitchFamily="18" charset="-128"/>
                <a:ea typeface="HGP明朝E" panose="02020900000000000000" pitchFamily="18" charset="-128"/>
              </a:rPr>
              <a:t>類字韻</a:t>
            </a:r>
            <a:r>
              <a:rPr kumimoji="1" lang="en-US" altLang="ja-JP" dirty="0" smtClean="0">
                <a:latin typeface="HGP明朝E" panose="02020900000000000000" pitchFamily="18" charset="-128"/>
                <a:ea typeface="HGP明朝E" panose="02020900000000000000" pitchFamily="18" charset="-128"/>
              </a:rPr>
              <a:t>』</a:t>
            </a:r>
            <a:r>
              <a:rPr kumimoji="1" lang="ja-JP" altLang="en-US" dirty="0" smtClean="0">
                <a:latin typeface="HGP明朝E" panose="02020900000000000000" pitchFamily="18" charset="-128"/>
                <a:ea typeface="HGP明朝E" panose="02020900000000000000" pitchFamily="18" charset="-128"/>
              </a:rPr>
              <a:t>玉部</a:t>
            </a:r>
            <a:endParaRPr kumimoji="1" lang="ja-JP" altLang="en-US" dirty="0">
              <a:latin typeface="HGP明朝E" panose="02020900000000000000" pitchFamily="18" charset="-128"/>
              <a:ea typeface="HGP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4138994"/>
          </a:xfrm>
        </p:spPr>
      </p:pic>
    </p:spTree>
    <p:extLst>
      <p:ext uri="{BB962C8B-B14F-4D97-AF65-F5344CB8AC3E}">
        <p14:creationId xmlns:p14="http://schemas.microsoft.com/office/powerpoint/2010/main" val="142498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CN" altLang="en-US" b="1" dirty="0">
                <a:solidFill>
                  <a:schemeClr val="tx1"/>
                </a:solidFill>
                <a:latin typeface="HGP明朝E" panose="02020900000000000000" pitchFamily="18" charset="-128"/>
                <a:ea typeface="HGP明朝E" panose="02020900000000000000" pitchFamily="18" charset="-128"/>
              </a:rPr>
              <a:t>顧野王</a:t>
            </a:r>
            <a:r>
              <a:rPr lang="en-US" altLang="ja-JP" b="1" dirty="0">
                <a:solidFill>
                  <a:schemeClr val="tx1"/>
                </a:solidFill>
                <a:latin typeface="HGP明朝E" panose="02020900000000000000" pitchFamily="18" charset="-128"/>
                <a:ea typeface="HGP明朝E" panose="02020900000000000000" pitchFamily="18" charset="-128"/>
              </a:rPr>
              <a:t>『</a:t>
            </a:r>
            <a:r>
              <a:rPr lang="zh-CN" altLang="en-US" b="1" dirty="0">
                <a:solidFill>
                  <a:schemeClr val="tx1"/>
                </a:solidFill>
                <a:latin typeface="HGP明朝E" panose="02020900000000000000" pitchFamily="18" charset="-128"/>
                <a:ea typeface="HGP明朝E" panose="02020900000000000000" pitchFamily="18" charset="-128"/>
              </a:rPr>
              <a:t>玉篇</a:t>
            </a:r>
            <a:r>
              <a:rPr lang="en-US" altLang="ja-JP" b="1" dirty="0">
                <a:solidFill>
                  <a:schemeClr val="tx1"/>
                </a:solidFill>
                <a:latin typeface="HGP明朝E" panose="02020900000000000000" pitchFamily="18" charset="-128"/>
                <a:ea typeface="HGP明朝E" panose="02020900000000000000" pitchFamily="18" charset="-128"/>
              </a:rPr>
              <a:t>』</a:t>
            </a:r>
            <a:r>
              <a:rPr lang="ja-JP" altLang="en-US" b="1" dirty="0">
                <a:solidFill>
                  <a:schemeClr val="tx1"/>
                </a:solidFill>
                <a:latin typeface="HGP明朝E" panose="02020900000000000000" pitchFamily="18" charset="-128"/>
                <a:ea typeface="HGP明朝E" panose="02020900000000000000" pitchFamily="18" charset="-128"/>
              </a:rPr>
              <a:t>の編纂と</a:t>
            </a:r>
            <a:r>
              <a:rPr lang="zh-CN" altLang="en-US" b="1" dirty="0">
                <a:solidFill>
                  <a:schemeClr val="tx1"/>
                </a:solidFill>
                <a:latin typeface="HGP明朝E" panose="02020900000000000000" pitchFamily="18" charset="-128"/>
                <a:ea typeface="HGP明朝E" panose="02020900000000000000" pitchFamily="18" charset="-128"/>
              </a:rPr>
              <a:t>中</a:t>
            </a:r>
            <a:r>
              <a:rPr lang="ja-JP" altLang="en-US" b="1" dirty="0">
                <a:solidFill>
                  <a:schemeClr val="tx1"/>
                </a:solidFill>
                <a:latin typeface="HGP明朝E" panose="02020900000000000000" pitchFamily="18" charset="-128"/>
                <a:ea typeface="HGP明朝E" panose="02020900000000000000" pitchFamily="18" charset="-128"/>
              </a:rPr>
              <a:t>国で</a:t>
            </a:r>
            <a:r>
              <a:rPr lang="ja-JP" altLang="en-US" b="1" dirty="0" smtClean="0">
                <a:solidFill>
                  <a:schemeClr val="tx1"/>
                </a:solidFill>
                <a:latin typeface="HGP明朝E" panose="02020900000000000000" pitchFamily="18" charset="-128"/>
                <a:ea typeface="HGP明朝E" panose="02020900000000000000" pitchFamily="18" charset="-128"/>
              </a:rPr>
              <a:t>の</a:t>
            </a:r>
            <a:r>
              <a:rPr lang="zh-CN" altLang="en-US" b="1" dirty="0" smtClean="0">
                <a:solidFill>
                  <a:schemeClr val="tx1"/>
                </a:solidFill>
                <a:latin typeface="HGP明朝E" panose="02020900000000000000" pitchFamily="18" charset="-128"/>
                <a:ea typeface="HGP明朝E" panose="02020900000000000000" pitchFamily="18" charset="-128"/>
              </a:rPr>
              <a:t>改編</a:t>
            </a:r>
            <a:r>
              <a:rPr lang="ja-JP" altLang="en-US" b="1" dirty="0" smtClean="0">
                <a:solidFill>
                  <a:schemeClr val="tx1"/>
                </a:solidFill>
                <a:latin typeface="HGP明朝E" panose="02020900000000000000" pitchFamily="18" charset="-128"/>
                <a:ea typeface="HGP明朝E" panose="02020900000000000000" pitchFamily="18" charset="-128"/>
              </a:rPr>
              <a:t>史</a:t>
            </a:r>
            <a:r>
              <a:rPr lang="zh-CN" altLang="en-US" b="1" dirty="0" smtClean="0">
                <a:solidFill>
                  <a:schemeClr val="tx1"/>
                </a:solidFill>
                <a:latin typeface="HGP明朝E" panose="02020900000000000000" pitchFamily="18" charset="-128"/>
                <a:ea typeface="HGP明朝E" panose="02020900000000000000" pitchFamily="18" charset="-128"/>
              </a:rPr>
              <a:t>（</a:t>
            </a:r>
            <a:r>
              <a:rPr lang="ja-JP" altLang="en-US" b="1" dirty="0" smtClean="0">
                <a:solidFill>
                  <a:schemeClr val="tx1"/>
                </a:solidFill>
                <a:latin typeface="HGP明朝E" panose="02020900000000000000" pitchFamily="18" charset="-128"/>
                <a:ea typeface="HGP明朝E" panose="02020900000000000000" pitchFamily="18" charset="-128"/>
              </a:rPr>
              <a:t>２</a:t>
            </a:r>
            <a:r>
              <a:rPr lang="zh-CN" altLang="en-US" b="1" dirty="0" smtClean="0">
                <a:solidFill>
                  <a:schemeClr val="tx1"/>
                </a:solidFill>
                <a:latin typeface="HGP明朝E" panose="02020900000000000000" pitchFamily="18" charset="-128"/>
                <a:ea typeface="HGP明朝E" panose="02020900000000000000" pitchFamily="18" charset="-128"/>
              </a:rPr>
              <a:t>）</a:t>
            </a:r>
            <a:endParaRPr kumimoji="1" lang="ja-JP" altLang="en-US"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fontScale="92500"/>
          </a:bodyPr>
          <a:lstStyle/>
          <a:p>
            <a:r>
              <a:rPr lang="zh-CN" altLang="en-US" sz="2800" b="1" dirty="0" smtClean="0">
                <a:solidFill>
                  <a:schemeClr val="tx1"/>
                </a:solidFill>
                <a:latin typeface="HGS明朝E" panose="02020900000000000000" pitchFamily="18" charset="-128"/>
                <a:ea typeface="HGS明朝E" panose="02020900000000000000" pitchFamily="18" charset="-128"/>
              </a:rPr>
              <a:t>顧</a:t>
            </a:r>
            <a:r>
              <a:rPr lang="zh-CN" altLang="ja-JP" sz="2800" b="1" dirty="0" smtClean="0">
                <a:solidFill>
                  <a:schemeClr val="tx1"/>
                </a:solidFill>
                <a:latin typeface="HGS明朝E" panose="02020900000000000000" pitchFamily="18" charset="-128"/>
                <a:ea typeface="HGS明朝E" panose="02020900000000000000" pitchFamily="18" charset="-128"/>
              </a:rPr>
              <a:t>野王</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zh-CN" altLang="ja-JP" sz="2800" b="1" dirty="0" smtClean="0">
                <a:solidFill>
                  <a:schemeClr val="tx1"/>
                </a:solidFill>
                <a:latin typeface="HGS明朝E" panose="02020900000000000000" pitchFamily="18" charset="-128"/>
                <a:ea typeface="HGS明朝E" panose="02020900000000000000" pitchFamily="18" charset="-128"/>
              </a:rPr>
              <a:t>玉篇序</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zh-CN" altLang="en-US"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a:solidFill>
                  <a:schemeClr val="tx1"/>
                </a:solidFill>
                <a:latin typeface="HGS明朝E" panose="02020900000000000000" pitchFamily="18" charset="-128"/>
                <a:ea typeface="HGS明朝E" panose="02020900000000000000" pitchFamily="18" charset="-128"/>
              </a:rPr>
              <a:t>「</a:t>
            </a:r>
            <a:r>
              <a:rPr lang="zh-TW" altLang="en-US" sz="2800" b="1" u="sng" dirty="0" smtClean="0">
                <a:solidFill>
                  <a:schemeClr val="tx1"/>
                </a:solidFill>
                <a:latin typeface="HGS明朝E" panose="02020900000000000000" pitchFamily="18" charset="-128"/>
                <a:ea typeface="HGS明朝E" panose="02020900000000000000" pitchFamily="18" charset="-128"/>
              </a:rPr>
              <a:t>總會</a:t>
            </a:r>
            <a:r>
              <a:rPr lang="ja-JP" altLang="en-US" sz="2800" b="1" u="sng" dirty="0" smtClean="0">
                <a:solidFill>
                  <a:schemeClr val="tx1"/>
                </a:solidFill>
                <a:latin typeface="HGS明朝E" panose="02020900000000000000" pitchFamily="18" charset="-128"/>
                <a:ea typeface="HGS明朝E" panose="02020900000000000000" pitchFamily="18" charset="-128"/>
              </a:rPr>
              <a:t>衆</a:t>
            </a:r>
            <a:r>
              <a:rPr lang="zh-CN" altLang="ja-JP" sz="2800" b="1" u="sng" dirty="0" smtClean="0">
                <a:solidFill>
                  <a:schemeClr val="tx1"/>
                </a:solidFill>
                <a:latin typeface="HGS明朝E" panose="02020900000000000000" pitchFamily="18" charset="-128"/>
                <a:ea typeface="HGS明朝E" panose="02020900000000000000" pitchFamily="18" charset="-128"/>
              </a:rPr>
              <a:t>篇</a:t>
            </a:r>
            <a:r>
              <a:rPr lang="zh-CN" altLang="ja-JP" sz="2800" b="1" dirty="0">
                <a:solidFill>
                  <a:schemeClr val="tx1"/>
                </a:solidFill>
                <a:latin typeface="HGS明朝E" panose="02020900000000000000" pitchFamily="18" charset="-128"/>
                <a:ea typeface="HGS明朝E" panose="02020900000000000000" pitchFamily="18" charset="-128"/>
              </a:rPr>
              <a:t>，</a:t>
            </a:r>
            <a:r>
              <a:rPr lang="zh-CN" altLang="ja-JP" sz="2800" b="1" u="sng" dirty="0" smtClean="0">
                <a:solidFill>
                  <a:schemeClr val="tx1"/>
                </a:solidFill>
                <a:latin typeface="HGS明朝E" panose="02020900000000000000" pitchFamily="18" charset="-128"/>
                <a:ea typeface="HGS明朝E" panose="02020900000000000000" pitchFamily="18" charset="-128"/>
              </a:rPr>
              <a:t>校</a:t>
            </a:r>
            <a:r>
              <a:rPr lang="zh-CN" altLang="en-US" sz="2800" b="1" u="sng" dirty="0" smtClean="0">
                <a:solidFill>
                  <a:schemeClr val="tx1"/>
                </a:solidFill>
                <a:latin typeface="HGS明朝E" panose="02020900000000000000" pitchFamily="18" charset="-128"/>
                <a:ea typeface="HGS明朝E" panose="02020900000000000000" pitchFamily="18" charset="-128"/>
              </a:rPr>
              <a:t>讎</a:t>
            </a:r>
            <a:r>
              <a:rPr lang="zh-CN" altLang="ja-JP" sz="2800" b="1" u="sng" dirty="0" smtClean="0">
                <a:solidFill>
                  <a:schemeClr val="tx1"/>
                </a:solidFill>
                <a:latin typeface="HGS明朝E" panose="02020900000000000000" pitchFamily="18" charset="-128"/>
                <a:ea typeface="HGS明朝E" panose="02020900000000000000" pitchFamily="18" charset="-128"/>
              </a:rPr>
              <a:t>群籍</a:t>
            </a:r>
            <a:r>
              <a:rPr lang="zh-CN" altLang="en-US" sz="2800" b="1" dirty="0" smtClean="0">
                <a:solidFill>
                  <a:schemeClr val="tx1"/>
                </a:solidFill>
                <a:latin typeface="HGS明朝E" panose="02020900000000000000" pitchFamily="18" charset="-128"/>
                <a:ea typeface="HGS明朝E" panose="02020900000000000000" pitchFamily="18" charset="-128"/>
              </a:rPr>
              <a:t>，</a:t>
            </a:r>
            <a:r>
              <a:rPr lang="zh-CN" altLang="ja-JP" sz="2800" b="1" dirty="0" smtClean="0">
                <a:solidFill>
                  <a:schemeClr val="tx1"/>
                </a:solidFill>
                <a:latin typeface="HGS明朝E" panose="02020900000000000000" pitchFamily="18" charset="-128"/>
                <a:ea typeface="HGS明朝E" panose="02020900000000000000" pitchFamily="18" charset="-128"/>
              </a:rPr>
              <a:t>以成一家之</a:t>
            </a:r>
            <a:r>
              <a:rPr lang="zh-CN" altLang="en-US" sz="2800" b="1" dirty="0" smtClean="0">
                <a:solidFill>
                  <a:schemeClr val="tx1"/>
                </a:solidFill>
                <a:latin typeface="HGS明朝E" panose="02020900000000000000" pitchFamily="18" charset="-128"/>
                <a:ea typeface="HGS明朝E" panose="02020900000000000000" pitchFamily="18" charset="-128"/>
              </a:rPr>
              <a:t>製</a:t>
            </a:r>
            <a:r>
              <a:rPr lang="zh-CN" altLang="ja-JP" sz="2800" b="1" dirty="0" smtClean="0">
                <a:solidFill>
                  <a:schemeClr val="tx1"/>
                </a:solidFill>
                <a:latin typeface="HGS明朝E" panose="02020900000000000000" pitchFamily="18" charset="-128"/>
                <a:ea typeface="HGS明朝E" panose="02020900000000000000" pitchFamily="18" charset="-128"/>
              </a:rPr>
              <a:t>，</a:t>
            </a:r>
            <a:r>
              <a:rPr lang="zh-CN" altLang="ja-JP" sz="2800" b="1" u="sng" dirty="0" smtClean="0">
                <a:solidFill>
                  <a:schemeClr val="tx1"/>
                </a:solidFill>
                <a:latin typeface="HGS明朝E" panose="02020900000000000000" pitchFamily="18" charset="-128"/>
                <a:ea typeface="HGS明朝E" panose="02020900000000000000" pitchFamily="18" charset="-128"/>
              </a:rPr>
              <a:t>文字之</a:t>
            </a:r>
            <a:r>
              <a:rPr lang="ja-JP" altLang="en-US" sz="2800" b="1" u="sng" dirty="0" smtClean="0">
                <a:solidFill>
                  <a:schemeClr val="tx1"/>
                </a:solidFill>
                <a:latin typeface="HGS明朝E" panose="02020900000000000000" pitchFamily="18" charset="-128"/>
                <a:ea typeface="HGS明朝E" panose="02020900000000000000" pitchFamily="18" charset="-128"/>
              </a:rPr>
              <a:t>訓</a:t>
            </a:r>
            <a:r>
              <a:rPr lang="zh-CN" altLang="en-US" sz="2800" b="1" u="sng" dirty="0" smtClean="0">
                <a:solidFill>
                  <a:schemeClr val="tx1"/>
                </a:solidFill>
                <a:latin typeface="HGS明朝E" panose="02020900000000000000" pitchFamily="18" charset="-128"/>
                <a:ea typeface="HGS明朝E" panose="02020900000000000000" pitchFamily="18" charset="-128"/>
              </a:rPr>
              <a:t>備</a:t>
            </a:r>
            <a:r>
              <a:rPr lang="zh-CN" altLang="ja-JP" sz="2800" b="1" dirty="0" smtClean="0">
                <a:solidFill>
                  <a:schemeClr val="tx1"/>
                </a:solidFill>
                <a:latin typeface="HGS明朝E" panose="02020900000000000000" pitchFamily="18" charset="-128"/>
                <a:ea typeface="HGS明朝E" panose="02020900000000000000" pitchFamily="18" charset="-128"/>
              </a:rPr>
              <a:t>矣。</a:t>
            </a:r>
            <a:r>
              <a:rPr lang="ja-JP" altLang="en-US" sz="2800" b="1" dirty="0" smtClean="0">
                <a:solidFill>
                  <a:schemeClr val="tx1"/>
                </a:solidFill>
                <a:latin typeface="HGS明朝E" panose="02020900000000000000" pitchFamily="18" charset="-128"/>
                <a:ea typeface="HGS明朝E" panose="02020900000000000000" pitchFamily="18" charset="-128"/>
              </a:rPr>
              <a:t>」</a:t>
            </a:r>
            <a:endParaRPr lang="en-US" altLang="ja-JP" sz="2800" b="1" dirty="0" smtClean="0">
              <a:solidFill>
                <a:schemeClr val="tx1"/>
              </a:solidFill>
              <a:latin typeface="HGS明朝E" panose="02020900000000000000" pitchFamily="18" charset="-128"/>
              <a:ea typeface="HGS明朝E" panose="02020900000000000000" pitchFamily="18" charset="-128"/>
            </a:endParaRPr>
          </a:p>
          <a:p>
            <a:r>
              <a:rPr lang="en-US" altLang="ja-JP" sz="2800" b="1" dirty="0">
                <a:solidFill>
                  <a:schemeClr val="tx1"/>
                </a:solidFill>
                <a:latin typeface="HGS明朝E" panose="02020900000000000000" pitchFamily="18" charset="-128"/>
                <a:ea typeface="HGS明朝E" panose="02020900000000000000" pitchFamily="18" charset="-128"/>
              </a:rPr>
              <a:t>『</a:t>
            </a:r>
            <a:r>
              <a:rPr lang="zh-CN" altLang="ja-JP" sz="2800" b="1" dirty="0" smtClean="0">
                <a:solidFill>
                  <a:schemeClr val="tx1"/>
                </a:solidFill>
                <a:latin typeface="HGS明朝E" panose="02020900000000000000" pitchFamily="18" charset="-128"/>
                <a:ea typeface="HGS明朝E" panose="02020900000000000000" pitchFamily="18" charset="-128"/>
              </a:rPr>
              <a:t>玉篇</a:t>
            </a:r>
            <a:r>
              <a:rPr lang="en-US" altLang="ja-JP" sz="2800" b="1" dirty="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の編纂</a:t>
            </a:r>
            <a:r>
              <a:rPr lang="zh-CN" altLang="ja-JP" sz="2800" b="1" dirty="0" smtClean="0">
                <a:solidFill>
                  <a:schemeClr val="tx1"/>
                </a:solidFill>
                <a:latin typeface="HGS明朝E" panose="02020900000000000000" pitchFamily="18" charset="-128"/>
                <a:ea typeface="HGS明朝E" panose="02020900000000000000" pitchFamily="18" charset="-128"/>
              </a:rPr>
              <a:t>目的</a:t>
            </a:r>
            <a:r>
              <a:rPr lang="ja-JP" altLang="en-US" sz="2800" b="1" dirty="0" smtClean="0">
                <a:solidFill>
                  <a:schemeClr val="tx1"/>
                </a:solidFill>
                <a:latin typeface="HGS明朝E" panose="02020900000000000000" pitchFamily="18" charset="-128"/>
                <a:ea typeface="HGS明朝E" panose="02020900000000000000" pitchFamily="18" charset="-128"/>
              </a:rPr>
              <a:t>は、漢字の字形・字義の規範を樹立し、典籍</a:t>
            </a:r>
            <a:r>
              <a:rPr lang="zh-CN" altLang="ja-JP" sz="2800" b="1" dirty="0" smtClean="0">
                <a:solidFill>
                  <a:schemeClr val="tx1"/>
                </a:solidFill>
                <a:latin typeface="HGS明朝E" panose="02020900000000000000" pitchFamily="18" charset="-128"/>
                <a:ea typeface="HGS明朝E" panose="02020900000000000000" pitchFamily="18" charset="-128"/>
              </a:rPr>
              <a:t>校</a:t>
            </a:r>
            <a:r>
              <a:rPr lang="zh-CN" altLang="en-US" sz="2800" b="1" dirty="0" smtClean="0">
                <a:solidFill>
                  <a:schemeClr val="tx1"/>
                </a:solidFill>
                <a:latin typeface="HGS明朝E" panose="02020900000000000000" pitchFamily="18" charset="-128"/>
                <a:ea typeface="HGS明朝E" panose="02020900000000000000" pitchFamily="18" charset="-128"/>
              </a:rPr>
              <a:t>讎</a:t>
            </a:r>
            <a:r>
              <a:rPr lang="ja-JP" altLang="en-US" sz="2800" b="1" dirty="0" smtClean="0">
                <a:solidFill>
                  <a:schemeClr val="tx1"/>
                </a:solidFill>
                <a:latin typeface="HGS明朝E" panose="02020900000000000000" pitchFamily="18" charset="-128"/>
                <a:ea typeface="HGS明朝E" panose="02020900000000000000" pitchFamily="18" charset="-128"/>
              </a:rPr>
              <a:t>の目的を兼ねて、訓釈を完備に収める。</a:t>
            </a:r>
            <a:r>
              <a:rPr lang="zh-CN" altLang="ja-JP" sz="2800" b="1" dirty="0" smtClean="0">
                <a:solidFill>
                  <a:schemeClr val="tx1"/>
                </a:solidFill>
                <a:latin typeface="HGS明朝E" panose="02020900000000000000" pitchFamily="18" charset="-128"/>
                <a:ea typeface="HGS明朝E" panose="02020900000000000000" pitchFamily="18" charset="-128"/>
              </a:rPr>
              <a:t> </a:t>
            </a:r>
            <a:endParaRPr lang="en-US" altLang="zh-CN" sz="2800" b="1" dirty="0" smtClean="0">
              <a:solidFill>
                <a:schemeClr val="tx1"/>
              </a:solidFill>
              <a:latin typeface="HGS明朝E" panose="02020900000000000000" pitchFamily="18" charset="-128"/>
              <a:ea typeface="HGS明朝E" panose="02020900000000000000" pitchFamily="18" charset="-128"/>
            </a:endParaRPr>
          </a:p>
          <a:p>
            <a:r>
              <a:rPr lang="en-US" altLang="ja-JP" sz="2800" b="1" dirty="0">
                <a:solidFill>
                  <a:schemeClr val="tx1"/>
                </a:solidFill>
                <a:latin typeface="HGS明朝E" panose="02020900000000000000" pitchFamily="18" charset="-128"/>
                <a:ea typeface="HGS明朝E" panose="02020900000000000000" pitchFamily="18" charset="-128"/>
              </a:rPr>
              <a:t>『</a:t>
            </a:r>
            <a:r>
              <a:rPr lang="zh-CN" altLang="ja-JP" sz="2800" b="1" dirty="0" smtClean="0">
                <a:solidFill>
                  <a:schemeClr val="tx1"/>
                </a:solidFill>
                <a:latin typeface="HGS明朝E" panose="02020900000000000000" pitchFamily="18" charset="-128"/>
                <a:ea typeface="HGS明朝E" panose="02020900000000000000" pitchFamily="18" charset="-128"/>
              </a:rPr>
              <a:t>玉篇</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は</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a:solidFill>
                  <a:schemeClr val="tx1"/>
                </a:solidFill>
                <a:latin typeface="HGS明朝E" panose="02020900000000000000" pitchFamily="18" charset="-128"/>
                <a:ea typeface="HGS明朝E" panose="02020900000000000000" pitchFamily="18" charset="-128"/>
              </a:rPr>
              <a:t>説</a:t>
            </a:r>
            <a:r>
              <a:rPr lang="zh-CN" altLang="ja-JP" sz="2800" b="1" dirty="0" smtClean="0">
                <a:solidFill>
                  <a:schemeClr val="tx1"/>
                </a:solidFill>
                <a:latin typeface="HGS明朝E" panose="02020900000000000000" pitchFamily="18" charset="-128"/>
                <a:ea typeface="HGS明朝E" panose="02020900000000000000" pitchFamily="18" charset="-128"/>
              </a:rPr>
              <a:t>文解字</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に続き、</a:t>
            </a:r>
            <a:r>
              <a:rPr lang="zh-CN" altLang="ja-JP" sz="2800" b="1" dirty="0" smtClean="0">
                <a:solidFill>
                  <a:schemeClr val="tx1"/>
                </a:solidFill>
                <a:latin typeface="HGS明朝E" panose="02020900000000000000" pitchFamily="18" charset="-128"/>
                <a:ea typeface="HGS明朝E" panose="02020900000000000000" pitchFamily="18" charset="-128"/>
              </a:rPr>
              <a:t>中</a:t>
            </a:r>
            <a:r>
              <a:rPr lang="zh-CN" altLang="en-US" sz="2800" b="1" dirty="0" smtClean="0">
                <a:solidFill>
                  <a:schemeClr val="tx1"/>
                </a:solidFill>
                <a:latin typeface="HGS明朝E" panose="02020900000000000000" pitchFamily="18" charset="-128"/>
                <a:ea typeface="HGS明朝E" panose="02020900000000000000" pitchFamily="18" charset="-128"/>
              </a:rPr>
              <a:t>國歷</a:t>
            </a:r>
            <a:r>
              <a:rPr lang="zh-CN" altLang="ja-JP" sz="2800" b="1" dirty="0" smtClean="0">
                <a:solidFill>
                  <a:schemeClr val="tx1"/>
                </a:solidFill>
                <a:latin typeface="HGS明朝E" panose="02020900000000000000" pitchFamily="18" charset="-128"/>
                <a:ea typeface="HGS明朝E" panose="02020900000000000000" pitchFamily="18" charset="-128"/>
              </a:rPr>
              <a:t>史上</a:t>
            </a:r>
            <a:r>
              <a:rPr lang="ja-JP" altLang="en-US" sz="2800" b="1" dirty="0" smtClean="0">
                <a:solidFill>
                  <a:schemeClr val="tx1"/>
                </a:solidFill>
                <a:latin typeface="HGS明朝E" panose="02020900000000000000" pitchFamily="18" charset="-128"/>
                <a:ea typeface="HGS明朝E" panose="02020900000000000000" pitchFamily="18" charset="-128"/>
              </a:rPr>
              <a:t>二回目の</a:t>
            </a:r>
            <a:r>
              <a:rPr lang="zh-CN" altLang="en-US" sz="2800" b="1" dirty="0" smtClean="0">
                <a:solidFill>
                  <a:schemeClr val="tx1"/>
                </a:solidFill>
                <a:latin typeface="HGS明朝E" panose="02020900000000000000" pitchFamily="18" charset="-128"/>
                <a:ea typeface="HGS明朝E" panose="02020900000000000000" pitchFamily="18" charset="-128"/>
              </a:rPr>
              <a:t>官製</a:t>
            </a:r>
            <a:r>
              <a:rPr lang="zh-CN" altLang="ja-JP" sz="2800" b="1" dirty="0" smtClean="0">
                <a:solidFill>
                  <a:schemeClr val="tx1"/>
                </a:solidFill>
                <a:latin typeface="HGS明朝E" panose="02020900000000000000" pitchFamily="18" charset="-128"/>
                <a:ea typeface="HGS明朝E" panose="02020900000000000000" pitchFamily="18" charset="-128"/>
              </a:rPr>
              <a:t>字典</a:t>
            </a:r>
            <a:r>
              <a:rPr lang="ja-JP" altLang="en-US" sz="2800" b="1" dirty="0" smtClean="0">
                <a:solidFill>
                  <a:schemeClr val="tx1"/>
                </a:solidFill>
                <a:latin typeface="HGS明朝E" panose="02020900000000000000" pitchFamily="18" charset="-128"/>
                <a:ea typeface="HGS明朝E" panose="02020900000000000000" pitchFamily="18" charset="-128"/>
              </a:rPr>
              <a:t>となり、</a:t>
            </a:r>
            <a:r>
              <a:rPr lang="zh-CN" altLang="ja-JP" sz="2800" b="1" dirty="0" smtClean="0">
                <a:solidFill>
                  <a:schemeClr val="tx1"/>
                </a:solidFill>
                <a:latin typeface="HGS明朝E" panose="02020900000000000000" pitchFamily="18" charset="-128"/>
                <a:ea typeface="HGS明朝E" panose="02020900000000000000" pitchFamily="18" charset="-128"/>
              </a:rPr>
              <a:t>南北朝</a:t>
            </a:r>
            <a:r>
              <a:rPr lang="ja-JP" altLang="en-US" sz="2800" b="1" dirty="0" smtClean="0">
                <a:solidFill>
                  <a:schemeClr val="tx1"/>
                </a:solidFill>
                <a:latin typeface="HGS明朝E" panose="02020900000000000000" pitchFamily="18" charset="-128"/>
                <a:ea typeface="HGS明朝E" panose="02020900000000000000" pitchFamily="18" charset="-128"/>
              </a:rPr>
              <a:t>時代後半から</a:t>
            </a:r>
            <a:r>
              <a:rPr lang="zh-CN" altLang="ja-JP" sz="2800" b="1" dirty="0" smtClean="0">
                <a:solidFill>
                  <a:schemeClr val="tx1"/>
                </a:solidFill>
                <a:latin typeface="HGS明朝E" panose="02020900000000000000" pitchFamily="18" charset="-128"/>
                <a:ea typeface="HGS明朝E" panose="02020900000000000000" pitchFamily="18" charset="-128"/>
              </a:rPr>
              <a:t>隋唐</a:t>
            </a:r>
            <a:r>
              <a:rPr lang="ja-JP" altLang="en-US" sz="2800" b="1" dirty="0" smtClean="0">
                <a:solidFill>
                  <a:schemeClr val="tx1"/>
                </a:solidFill>
                <a:latin typeface="HGS明朝E" panose="02020900000000000000" pitchFamily="18" charset="-128"/>
                <a:ea typeface="HGS明朝E" panose="02020900000000000000" pitchFamily="18" charset="-128"/>
              </a:rPr>
              <a:t>時</a:t>
            </a:r>
            <a:r>
              <a:rPr lang="zh-CN" altLang="ja-JP" sz="2800" b="1" dirty="0" smtClean="0">
                <a:solidFill>
                  <a:schemeClr val="tx1"/>
                </a:solidFill>
                <a:latin typeface="HGS明朝E" panose="02020900000000000000" pitchFamily="18" charset="-128"/>
                <a:ea typeface="HGS明朝E" panose="02020900000000000000" pitchFamily="18" charset="-128"/>
              </a:rPr>
              <a:t>代</a:t>
            </a:r>
            <a:r>
              <a:rPr lang="ja-JP" altLang="en-US" sz="2800" b="1" dirty="0" err="1" smtClean="0">
                <a:solidFill>
                  <a:schemeClr val="tx1"/>
                </a:solidFill>
                <a:latin typeface="HGS明朝E" panose="02020900000000000000" pitchFamily="18" charset="-128"/>
                <a:ea typeface="HGS明朝E" panose="02020900000000000000" pitchFamily="18" charset="-128"/>
              </a:rPr>
              <a:t>まで</a:t>
            </a:r>
            <a:r>
              <a:rPr lang="ja-JP" altLang="en-US" sz="2800" b="1" dirty="0" smtClean="0">
                <a:solidFill>
                  <a:schemeClr val="tx1"/>
                </a:solidFill>
                <a:latin typeface="HGS明朝E" panose="02020900000000000000" pitchFamily="18" charset="-128"/>
                <a:ea typeface="HGS明朝E" panose="02020900000000000000" pitchFamily="18" charset="-128"/>
              </a:rPr>
              <a:t>約五百年の</a:t>
            </a:r>
            <a:r>
              <a:rPr lang="zh-CN" altLang="ja-JP" sz="2800" b="1" dirty="0" smtClean="0">
                <a:solidFill>
                  <a:schemeClr val="tx1"/>
                </a:solidFill>
                <a:latin typeface="HGS明朝E" panose="02020900000000000000" pitchFamily="18" charset="-128"/>
                <a:ea typeface="HGS明朝E" panose="02020900000000000000" pitchFamily="18" charset="-128"/>
              </a:rPr>
              <a:t>字形字</a:t>
            </a:r>
            <a:r>
              <a:rPr lang="zh-CN" altLang="en-US" sz="2800" b="1" dirty="0" smtClean="0">
                <a:solidFill>
                  <a:schemeClr val="tx1"/>
                </a:solidFill>
                <a:latin typeface="HGS明朝E" panose="02020900000000000000" pitchFamily="18" charset="-128"/>
                <a:ea typeface="HGS明朝E" panose="02020900000000000000" pitchFamily="18" charset="-128"/>
              </a:rPr>
              <a:t>義乃至</a:t>
            </a:r>
            <a:r>
              <a:rPr lang="zh-CN" altLang="ja-JP" sz="2800" b="1" dirty="0" smtClean="0">
                <a:solidFill>
                  <a:schemeClr val="tx1"/>
                </a:solidFill>
                <a:latin typeface="HGS明朝E" panose="02020900000000000000" pitchFamily="18" charset="-128"/>
                <a:ea typeface="HGS明朝E" panose="02020900000000000000" pitchFamily="18" charset="-128"/>
              </a:rPr>
              <a:t>字音</a:t>
            </a:r>
            <a:r>
              <a:rPr lang="ja-JP" altLang="en-US" sz="2800" b="1" dirty="0" smtClean="0">
                <a:solidFill>
                  <a:schemeClr val="tx1"/>
                </a:solidFill>
                <a:latin typeface="HGS明朝E" panose="02020900000000000000" pitchFamily="18" charset="-128"/>
                <a:ea typeface="HGS明朝E" panose="02020900000000000000" pitchFamily="18" charset="-128"/>
              </a:rPr>
              <a:t>の</a:t>
            </a:r>
            <a:r>
              <a:rPr lang="zh-CN" altLang="en-US" sz="2800" b="1" dirty="0" smtClean="0">
                <a:solidFill>
                  <a:schemeClr val="tx1"/>
                </a:solidFill>
                <a:latin typeface="HGS明朝E" panose="02020900000000000000" pitchFamily="18" charset="-128"/>
                <a:ea typeface="HGS明朝E" panose="02020900000000000000" pitchFamily="18" charset="-128"/>
              </a:rPr>
              <a:t>規範化</a:t>
            </a:r>
            <a:r>
              <a:rPr lang="ja-JP" altLang="en-US" sz="2800" b="1" dirty="0" smtClean="0">
                <a:solidFill>
                  <a:schemeClr val="tx1"/>
                </a:solidFill>
                <a:latin typeface="HGS明朝E" panose="02020900000000000000" pitchFamily="18" charset="-128"/>
                <a:ea typeface="HGS明朝E" panose="02020900000000000000" pitchFamily="18" charset="-128"/>
              </a:rPr>
              <a:t>に大きな役割を果たした</a:t>
            </a:r>
            <a:r>
              <a:rPr lang="zh-CN" altLang="en-US" sz="2800" b="1" dirty="0" smtClean="0">
                <a:solidFill>
                  <a:schemeClr val="tx1"/>
                </a:solidFill>
                <a:latin typeface="HGS明朝E" panose="02020900000000000000" pitchFamily="18" charset="-128"/>
                <a:ea typeface="HGS明朝E" panose="02020900000000000000" pitchFamily="18" charset="-128"/>
              </a:rPr>
              <a:t>。</a:t>
            </a:r>
            <a:endParaRPr lang="en-US" altLang="zh-CN" sz="2800" b="1" dirty="0" smtClean="0">
              <a:solidFill>
                <a:schemeClr val="tx1"/>
              </a:solidFill>
              <a:latin typeface="HGS明朝E" panose="02020900000000000000" pitchFamily="18" charset="-128"/>
              <a:ea typeface="HGS明朝E" panose="02020900000000000000" pitchFamily="18" charset="-128"/>
            </a:endParaRPr>
          </a:p>
          <a:p>
            <a:endParaRPr lang="en-US" altLang="zh-CN" sz="2400" b="1" dirty="0" smtClean="0">
              <a:latin typeface="HGWT_CNKI" panose="02000500000000000000" pitchFamily="2" charset="-122"/>
              <a:ea typeface="HGWT_CNKI" panose="02000500000000000000" pitchFamily="2" charset="-122"/>
            </a:endParaRPr>
          </a:p>
          <a:p>
            <a:pPr marL="0" indent="0">
              <a:buNone/>
            </a:pPr>
            <a:endParaRPr lang="ja-JP" altLang="en-US" dirty="0"/>
          </a:p>
          <a:p>
            <a:endParaRPr kumimoji="1" lang="ja-JP" altLang="en-US" dirty="0"/>
          </a:p>
        </p:txBody>
      </p:sp>
    </p:spTree>
    <p:extLst>
      <p:ext uri="{BB962C8B-B14F-4D97-AF65-F5344CB8AC3E}">
        <p14:creationId xmlns:p14="http://schemas.microsoft.com/office/powerpoint/2010/main" val="1373332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真草倭玉篇</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五卷</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卷末</a:t>
            </a:r>
            <a:r>
              <a:rPr lang="ja-JP" altLang="en-US" sz="2000" b="1" dirty="0" smtClean="0">
                <a:latin typeface="HGP明朝E" panose="02020900000000000000" pitchFamily="18" charset="-128"/>
                <a:ea typeface="HGP明朝E" panose="02020900000000000000" pitchFamily="18" charset="-128"/>
              </a:rPr>
              <a:t>に</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袖珍字海和玉篇大成一卷出</a:t>
            </a:r>
            <a:r>
              <a:rPr lang="zh-CN" altLang="en-US" sz="2000" b="1" dirty="0" smtClean="0">
                <a:latin typeface="HGP明朝E" panose="02020900000000000000" pitchFamily="18" charset="-128"/>
                <a:ea typeface="HGP明朝E" panose="02020900000000000000" pitchFamily="18" charset="-128"/>
              </a:rPr>
              <a:t>來</a:t>
            </a:r>
            <a:r>
              <a:rPr lang="ja-JP" altLang="en-US" sz="2000" b="1" dirty="0">
                <a:latin typeface="HGP明朝E" panose="02020900000000000000" pitchFamily="18" charset="-128"/>
                <a:ea typeface="HGP明朝E" panose="02020900000000000000" pitchFamily="18" charset="-128"/>
              </a:rPr>
              <a:t>　</a:t>
            </a:r>
            <a:r>
              <a:rPr lang="zh-CN" altLang="ja-JP" sz="2000" b="1" dirty="0" smtClean="0">
                <a:latin typeface="HGP明朝E" panose="02020900000000000000" pitchFamily="18" charset="-128"/>
                <a:ea typeface="HGP明朝E" panose="02020900000000000000" pitchFamily="18" charset="-128"/>
              </a:rPr>
              <a:t>真草袖珍字典和玉篇</a:t>
            </a:r>
            <a:r>
              <a:rPr lang="zh-CN" altLang="ja-JP" sz="2000" b="1" dirty="0">
                <a:latin typeface="HGP明朝E" panose="02020900000000000000" pitchFamily="18" charset="-128"/>
                <a:ea typeface="HGP明朝E" panose="02020900000000000000" pitchFamily="18" charset="-128"/>
              </a:rPr>
              <a:t>大成</a:t>
            </a:r>
            <a:r>
              <a:rPr lang="zh-CN" altLang="ja-JP" sz="2000" b="1" dirty="0" smtClean="0">
                <a:latin typeface="HGP明朝E" panose="02020900000000000000" pitchFamily="18" charset="-128"/>
                <a:ea typeface="HGP明朝E" panose="02020900000000000000" pitchFamily="18" charset="-128"/>
              </a:rPr>
              <a:t>板行</a:t>
            </a:r>
            <a:r>
              <a:rPr lang="ja-JP" altLang="en-US" sz="2000" b="1" dirty="0" smtClean="0">
                <a:latin typeface="HGP明朝E" panose="02020900000000000000" pitchFamily="18" charset="-128"/>
                <a:ea typeface="HGP明朝E" panose="02020900000000000000" pitchFamily="18" charset="-128"/>
              </a:rPr>
              <a:t>　</a:t>
            </a:r>
            <a:r>
              <a:rPr lang="zh-CN" altLang="ja-JP" sz="2000" b="1" dirty="0" smtClean="0">
                <a:latin typeface="HGP明朝E" panose="02020900000000000000" pitchFamily="18" charset="-128"/>
                <a:ea typeface="HGP明朝E" panose="02020900000000000000" pitchFamily="18" charset="-128"/>
              </a:rPr>
              <a:t>袖珍四</a:t>
            </a:r>
            <a:r>
              <a:rPr lang="zh-CN" altLang="en-US" sz="2000" b="1" dirty="0" smtClean="0">
                <a:latin typeface="HGP明朝E" panose="02020900000000000000" pitchFamily="18" charset="-128"/>
                <a:ea typeface="HGP明朝E" panose="02020900000000000000" pitchFamily="18" charset="-128"/>
              </a:rPr>
              <a:t>聲</a:t>
            </a:r>
            <a:r>
              <a:rPr lang="zh-CN" altLang="ja-JP" sz="2000" b="1" dirty="0" smtClean="0">
                <a:latin typeface="HGP明朝E" panose="02020900000000000000" pitchFamily="18" charset="-128"/>
                <a:ea typeface="HGP明朝E" panose="02020900000000000000" pitchFamily="18" charset="-128"/>
              </a:rPr>
              <a:t>和玉韵</a:t>
            </a:r>
            <a:r>
              <a:rPr lang="zh-CN" altLang="ja-JP" sz="2000" b="1" dirty="0">
                <a:latin typeface="HGP明朝E" panose="02020900000000000000" pitchFamily="18" charset="-128"/>
                <a:ea typeface="HGP明朝E" panose="02020900000000000000" pitchFamily="18" charset="-128"/>
              </a:rPr>
              <a:t>略大成板</a:t>
            </a:r>
            <a:r>
              <a:rPr lang="zh-CN" altLang="ja-JP" sz="2000" b="1" dirty="0" smtClean="0">
                <a:latin typeface="HGP明朝E" panose="02020900000000000000" pitchFamily="18" charset="-128"/>
                <a:ea typeface="HGP明朝E" panose="02020900000000000000" pitchFamily="18" charset="-128"/>
              </a:rPr>
              <a:t>行</a:t>
            </a:r>
            <a:r>
              <a:rPr lang="ja-JP" altLang="en-US" sz="2000" b="1" dirty="0" smtClean="0">
                <a:latin typeface="HGP明朝E" panose="02020900000000000000" pitchFamily="18" charset="-128"/>
                <a:ea typeface="HGP明朝E" panose="02020900000000000000" pitchFamily="18" charset="-128"/>
              </a:rPr>
              <a:t>　</a:t>
            </a:r>
            <a:r>
              <a:rPr lang="zh-CN" altLang="ja-JP" sz="2000" b="1" dirty="0" smtClean="0">
                <a:latin typeface="HGP明朝E" panose="02020900000000000000" pitchFamily="18" charset="-128"/>
                <a:ea typeface="HGP明朝E" panose="02020900000000000000" pitchFamily="18" charset="-128"/>
              </a:rPr>
              <a:t>中川茂兵</a:t>
            </a:r>
            <a:r>
              <a:rPr lang="zh-CN" altLang="en-US" sz="2000" b="1" dirty="0" smtClean="0">
                <a:latin typeface="HGP明朝E" panose="02020900000000000000" pitchFamily="18" charset="-128"/>
                <a:ea typeface="HGP明朝E" panose="02020900000000000000" pitchFamily="18" charset="-128"/>
              </a:rPr>
              <a:t>衛</a:t>
            </a:r>
            <a:r>
              <a:rPr lang="en-US" altLang="ja-JP" sz="2000" b="1" dirty="0" smtClean="0">
                <a:latin typeface="HGP明朝E" panose="02020900000000000000" pitchFamily="18" charset="-128"/>
                <a:ea typeface="HGP明朝E" panose="02020900000000000000" pitchFamily="18" charset="-128"/>
              </a:rPr>
              <a:t>  </a:t>
            </a:r>
            <a:r>
              <a:rPr lang="zh-CN" altLang="ja-JP" sz="2000" b="1" dirty="0" smtClean="0">
                <a:latin typeface="HGP明朝E" panose="02020900000000000000" pitchFamily="18" charset="-128"/>
                <a:ea typeface="HGP明朝E" panose="02020900000000000000" pitchFamily="18" charset="-128"/>
              </a:rPr>
              <a:t>中川</a:t>
            </a:r>
            <a:r>
              <a:rPr lang="zh-CN" altLang="en-US" sz="2000" b="1" dirty="0" smtClean="0">
                <a:latin typeface="HGP明朝E" panose="02020900000000000000" pitchFamily="18" charset="-128"/>
                <a:ea typeface="HGP明朝E" panose="02020900000000000000" pitchFamily="18" charset="-128"/>
              </a:rPr>
              <a:t>彌</a:t>
            </a:r>
            <a:r>
              <a:rPr lang="zh-CN" altLang="ja-JP" sz="2000" b="1" dirty="0" smtClean="0">
                <a:latin typeface="HGP明朝E" panose="02020900000000000000" pitchFamily="18" charset="-128"/>
                <a:ea typeface="HGP明朝E" panose="02020900000000000000" pitchFamily="18" charset="-128"/>
              </a:rPr>
              <a:t>兵</a:t>
            </a:r>
            <a:r>
              <a:rPr lang="zh-CN" altLang="en-US" sz="2000" b="1" dirty="0" smtClean="0">
                <a:latin typeface="HGP明朝E" panose="02020900000000000000" pitchFamily="18" charset="-128"/>
                <a:ea typeface="HGP明朝E" panose="02020900000000000000" pitchFamily="18" charset="-128"/>
              </a:rPr>
              <a:t>衛</a:t>
            </a:r>
            <a:r>
              <a:rPr lang="zh-CN" altLang="ja-JP" sz="2000" b="1" dirty="0" smtClean="0">
                <a:latin typeface="HGP明朝E" panose="02020900000000000000" pitchFamily="18" charset="-128"/>
                <a:ea typeface="HGP明朝E" panose="02020900000000000000" pitchFamily="18" charset="-128"/>
              </a:rPr>
              <a:t>刊本</a:t>
            </a:r>
            <a:r>
              <a:rPr lang="ja-JP" altLang="en-US" sz="2000" b="1" dirty="0" smtClean="0">
                <a:latin typeface="HGP明朝E" panose="02020900000000000000" pitchFamily="18" charset="-128"/>
                <a:ea typeface="HGP明朝E" panose="02020900000000000000" pitchFamily="18" charset="-128"/>
              </a:rPr>
              <a:t>」など題識ある、</a:t>
            </a:r>
            <a:r>
              <a:rPr lang="zh-CN" altLang="ja-JP" sz="2000" b="1" dirty="0" smtClean="0">
                <a:latin typeface="HGP明朝E" panose="02020900000000000000" pitchFamily="18" charset="-128"/>
                <a:ea typeface="HGP明朝E" panose="02020900000000000000" pitchFamily="18" charset="-128"/>
              </a:rPr>
              <a:t>刊年</a:t>
            </a:r>
            <a:r>
              <a:rPr lang="ja-JP" altLang="en-US" sz="2000" b="1" dirty="0" smtClean="0">
                <a:latin typeface="HGP明朝E" panose="02020900000000000000" pitchFamily="18" charset="-128"/>
                <a:ea typeface="HGP明朝E" panose="02020900000000000000" pitchFamily="18" charset="-128"/>
              </a:rPr>
              <a:t>不詳</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川</a:t>
            </a:r>
            <a:r>
              <a:rPr lang="zh-CN" altLang="en-US" sz="2000" b="1" dirty="0" smtClean="0">
                <a:latin typeface="HGP明朝E" panose="02020900000000000000" pitchFamily="18" charset="-128"/>
                <a:ea typeface="HGP明朝E" panose="02020900000000000000" pitchFamily="18" charset="-128"/>
              </a:rPr>
              <a:t>瀨</a:t>
            </a:r>
            <a:r>
              <a:rPr lang="zh-CN" altLang="ja-JP" sz="2000" b="1" dirty="0" smtClean="0">
                <a:latin typeface="HGP明朝E" panose="02020900000000000000" pitchFamily="18" charset="-128"/>
                <a:ea typeface="HGP明朝E" panose="02020900000000000000" pitchFamily="18" charset="-128"/>
              </a:rPr>
              <a:t>一</a:t>
            </a:r>
            <a:r>
              <a:rPr lang="zh-CN" altLang="en-US" sz="2000" b="1" dirty="0" smtClean="0">
                <a:latin typeface="HGP明朝E" panose="02020900000000000000" pitchFamily="18" charset="-128"/>
                <a:ea typeface="HGP明朝E" panose="02020900000000000000" pitchFamily="18" charset="-128"/>
              </a:rPr>
              <a:t>馬</a:t>
            </a:r>
            <a:r>
              <a:rPr lang="ja-JP" altLang="en-US" sz="2000" b="1" dirty="0" smtClean="0">
                <a:latin typeface="HGP明朝E" panose="02020900000000000000" pitchFamily="18" charset="-128"/>
                <a:ea typeface="HGP明朝E" panose="02020900000000000000" pitchFamily="18" charset="-128"/>
              </a:rPr>
              <a:t>の</a:t>
            </a:r>
            <a:r>
              <a:rPr lang="zh-CN" altLang="ja-JP" sz="2000" b="1" dirty="0" smtClean="0">
                <a:latin typeface="HGP明朝E" panose="02020900000000000000" pitchFamily="18" charset="-128"/>
                <a:ea typeface="HGP明朝E" panose="02020900000000000000" pitchFamily="18" charset="-128"/>
              </a:rPr>
              <a:t>研究</a:t>
            </a:r>
            <a:r>
              <a:rPr lang="ja-JP" altLang="en-US" sz="2000" b="1" dirty="0" smtClean="0">
                <a:latin typeface="HGP明朝E" panose="02020900000000000000" pitchFamily="18" charset="-128"/>
                <a:ea typeface="HGP明朝E" panose="02020900000000000000" pitchFamily="18" charset="-128"/>
              </a:rPr>
              <a:t>によると、</a:t>
            </a:r>
            <a:r>
              <a:rPr lang="zh-CN" altLang="ja-JP" sz="2000" b="1" dirty="0" smtClean="0">
                <a:latin typeface="HGP明朝E" panose="02020900000000000000" pitchFamily="18" charset="-128"/>
                <a:ea typeface="HGP明朝E" panose="02020900000000000000" pitchFamily="18" charset="-128"/>
              </a:rPr>
              <a:t>江</a:t>
            </a:r>
            <a:r>
              <a:rPr lang="ja-JP" altLang="en-US" sz="2000" b="1" dirty="0" smtClean="0">
                <a:latin typeface="HGP明朝E" panose="02020900000000000000" pitchFamily="18" charset="-128"/>
                <a:ea typeface="HGP明朝E" panose="02020900000000000000" pitchFamily="18" charset="-128"/>
              </a:rPr>
              <a:t>戸</a:t>
            </a:r>
            <a:r>
              <a:rPr lang="zh-CN" altLang="en-US" sz="2000" b="1" dirty="0" smtClean="0">
                <a:latin typeface="HGP明朝E" panose="02020900000000000000" pitchFamily="18" charset="-128"/>
                <a:ea typeface="HGP明朝E" panose="02020900000000000000" pitchFamily="18" charset="-128"/>
              </a:rPr>
              <a:t>慶長</a:t>
            </a:r>
            <a:r>
              <a:rPr lang="zh-CN" altLang="ja-JP" sz="2000" b="1" dirty="0" smtClean="0">
                <a:latin typeface="HGP明朝E" panose="02020900000000000000" pitchFamily="18" charset="-128"/>
                <a:ea typeface="HGP明朝E" panose="02020900000000000000" pitchFamily="18" charset="-128"/>
              </a:rPr>
              <a:t>十五年</a:t>
            </a:r>
            <a:r>
              <a:rPr lang="zh-CN" altLang="ja-JP" sz="2000" b="1" dirty="0">
                <a:latin typeface="HGP明朝E" panose="02020900000000000000" pitchFamily="18" charset="-128"/>
                <a:ea typeface="HGP明朝E" panose="02020900000000000000" pitchFamily="18" charset="-128"/>
              </a:rPr>
              <a:t>（</a:t>
            </a:r>
            <a:r>
              <a:rPr lang="en-US" altLang="ja-JP" sz="2000" b="1" dirty="0">
                <a:latin typeface="HGP明朝E" panose="02020900000000000000" pitchFamily="18" charset="-128"/>
                <a:ea typeface="HGP明朝E" panose="02020900000000000000" pitchFamily="18" charset="-128"/>
              </a:rPr>
              <a:t>1610</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刊本</a:t>
            </a:r>
            <a:r>
              <a:rPr lang="ja-JP" altLang="en-US" sz="2000" b="1" dirty="0" smtClean="0">
                <a:latin typeface="HGP明朝E" panose="02020900000000000000" pitchFamily="18" charset="-128"/>
                <a:ea typeface="HGP明朝E" panose="02020900000000000000" pitchFamily="18" charset="-128"/>
              </a:rPr>
              <a:t>の</a:t>
            </a:r>
            <a:r>
              <a:rPr lang="zh-CN" altLang="en-US" sz="2000" b="1" dirty="0" smtClean="0">
                <a:latin typeface="HGP明朝E" panose="02020900000000000000" pitchFamily="18" charset="-128"/>
                <a:ea typeface="HGP明朝E" panose="02020900000000000000" pitchFamily="18" charset="-128"/>
              </a:rPr>
              <a:t>後</a:t>
            </a:r>
            <a:r>
              <a:rPr lang="zh-CN" altLang="ja-JP" sz="2000" b="1" dirty="0" smtClean="0">
                <a:latin typeface="HGP明朝E" panose="02020900000000000000" pitchFamily="18" charset="-128"/>
                <a:ea typeface="HGP明朝E" panose="02020900000000000000" pitchFamily="18" charset="-128"/>
              </a:rPr>
              <a:t>印本</a:t>
            </a:r>
            <a:r>
              <a:rPr lang="ja-JP" altLang="en-US" sz="2000" b="1" dirty="0">
                <a:latin typeface="HGP明朝E" panose="02020900000000000000" pitchFamily="18" charset="-128"/>
                <a:ea typeface="HGP明朝E" panose="02020900000000000000" pitchFamily="18" charset="-128"/>
              </a:rPr>
              <a:t>と</a:t>
            </a:r>
            <a:r>
              <a:rPr lang="ja-JP" altLang="en-US" sz="2000" b="1" dirty="0" smtClean="0">
                <a:latin typeface="HGP明朝E" panose="02020900000000000000" pitchFamily="18" charset="-128"/>
                <a:ea typeface="HGP明朝E" panose="02020900000000000000" pitchFamily="18" charset="-128"/>
              </a:rPr>
              <a:t>なる</a:t>
            </a:r>
            <a:r>
              <a:rPr lang="zh-CN" altLang="ja-JP" sz="2000" b="1" dirty="0" smtClean="0">
                <a:latin typeface="HGP明朝E" panose="02020900000000000000" pitchFamily="18" charset="-128"/>
                <a:ea typeface="HGP明朝E" panose="02020900000000000000" pitchFamily="18" charset="-128"/>
              </a:rPr>
              <a:t>。一册一帙</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袖珍</a:t>
            </a:r>
            <a:r>
              <a:rPr lang="ja-JP" altLang="en-US" sz="2000" b="1" dirty="0">
                <a:latin typeface="HGP明朝E" panose="02020900000000000000" pitchFamily="18" charset="-128"/>
                <a:ea typeface="HGP明朝E" panose="02020900000000000000" pitchFamily="18" charset="-128"/>
              </a:rPr>
              <a:t>線</a:t>
            </a:r>
            <a:r>
              <a:rPr lang="zh-CN" altLang="ja-JP" sz="2000" b="1" dirty="0" smtClean="0">
                <a:latin typeface="HGP明朝E" panose="02020900000000000000" pitchFamily="18" charset="-128"/>
                <a:ea typeface="HGP明朝E" panose="02020900000000000000" pitchFamily="18" charset="-128"/>
              </a:rPr>
              <a:t>装本</a:t>
            </a:r>
            <a:r>
              <a:rPr lang="zh-CN" altLang="ja-JP" sz="2000" b="1" dirty="0">
                <a:latin typeface="HGP明朝E" panose="02020900000000000000" pitchFamily="18" charset="-128"/>
                <a:ea typeface="HGP明朝E" panose="02020900000000000000" pitchFamily="18" charset="-128"/>
              </a:rPr>
              <a:t>。</a:t>
            </a:r>
            <a:endParaRPr kumimoji="1" lang="ja-JP" altLang="en-US" sz="20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lang="ja-JP" altLang="en-US" dirty="0" smtClean="0">
                <a:latin typeface="HGS明朝E" panose="02020900000000000000" pitchFamily="18" charset="-128"/>
                <a:ea typeface="HGS明朝E" panose="02020900000000000000" pitchFamily="18" charset="-128"/>
              </a:rPr>
              <a:t>　　　　全書の巻末</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lang="ja-JP" altLang="en-US" dirty="0" smtClean="0">
                <a:latin typeface="HGS明朝E" panose="02020900000000000000" pitchFamily="18" charset="-128"/>
                <a:ea typeface="HGS明朝E" panose="02020900000000000000" pitchFamily="18" charset="-128"/>
              </a:rPr>
              <a:t>　　　　巻三の巻末</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1757139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新刊画</a:t>
            </a:r>
            <a:r>
              <a:rPr lang="ja-JP" altLang="en-US" sz="2400" b="1" dirty="0" smtClean="0">
                <a:latin typeface="HGP明朝E" panose="02020900000000000000" pitchFamily="18" charset="-128"/>
                <a:ea typeface="HGP明朝E" panose="02020900000000000000" pitchFamily="18" charset="-128"/>
              </a:rPr>
              <a:t>引</a:t>
            </a:r>
            <a:r>
              <a:rPr lang="zh-CN" altLang="ja-JP" sz="2400" b="1" dirty="0" smtClean="0">
                <a:latin typeface="HGP明朝E" panose="02020900000000000000" pitchFamily="18" charset="-128"/>
                <a:ea typeface="HGP明朝E" panose="02020900000000000000" pitchFamily="18" charset="-128"/>
              </a:rPr>
              <a:t>和玉篇</a:t>
            </a:r>
            <a:r>
              <a:rPr lang="en-US"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三卷</a:t>
            </a:r>
            <a:r>
              <a:rPr lang="ja-JP" altLang="en-US" sz="2400" b="1" dirty="0" err="1" smtClean="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江</a:t>
            </a:r>
            <a:r>
              <a:rPr lang="ja-JP" altLang="en-US" sz="2400" b="1" dirty="0" smtClean="0">
                <a:latin typeface="HGP明朝E" panose="02020900000000000000" pitchFamily="18" charset="-128"/>
                <a:ea typeface="HGP明朝E" panose="02020900000000000000" pitchFamily="18" charset="-128"/>
              </a:rPr>
              <a:t>戸時代</a:t>
            </a:r>
            <a:r>
              <a:rPr lang="zh-CN" altLang="en-US" sz="2400" b="1" dirty="0" smtClean="0">
                <a:latin typeface="HGP明朝E" panose="02020900000000000000" pitchFamily="18" charset="-128"/>
                <a:ea typeface="HGP明朝E" panose="02020900000000000000" pitchFamily="18" charset="-128"/>
              </a:rPr>
              <a:t>寬</a:t>
            </a:r>
            <a:r>
              <a:rPr lang="zh-CN" altLang="ja-JP" sz="2400" b="1" dirty="0" smtClean="0">
                <a:latin typeface="HGP明朝E" panose="02020900000000000000" pitchFamily="18" charset="-128"/>
                <a:ea typeface="HGP明朝E" panose="02020900000000000000" pitchFamily="18" charset="-128"/>
              </a:rPr>
              <a:t>文十</a:t>
            </a:r>
            <a:r>
              <a:rPr lang="ja-JP" altLang="en-US" sz="2400" b="1" dirty="0" smtClean="0">
                <a:latin typeface="HGP明朝E" panose="02020900000000000000" pitchFamily="18" charset="-128"/>
                <a:ea typeface="HGP明朝E" panose="02020900000000000000" pitchFamily="18" charset="-128"/>
              </a:rPr>
              <a:t>年</a:t>
            </a:r>
            <a:r>
              <a:rPr lang="zh-CN" altLang="ja-JP" sz="2400" b="1" dirty="0" smtClean="0">
                <a:latin typeface="HGP明朝E" panose="02020900000000000000" pitchFamily="18" charset="-128"/>
                <a:ea typeface="HGP明朝E" panose="02020900000000000000" pitchFamily="18" charset="-128"/>
              </a:rPr>
              <a:t>（</a:t>
            </a:r>
            <a:r>
              <a:rPr lang="en-US" altLang="ja-JP" sz="2400" b="1" dirty="0">
                <a:latin typeface="HGP明朝E" panose="02020900000000000000" pitchFamily="18" charset="-128"/>
                <a:ea typeface="HGP明朝E" panose="02020900000000000000" pitchFamily="18" charset="-128"/>
              </a:rPr>
              <a:t>1671</a:t>
            </a:r>
            <a:r>
              <a:rPr lang="zh-CN" altLang="ja-JP" sz="2400" b="1" dirty="0" smtClean="0">
                <a:latin typeface="HGP明朝E" panose="02020900000000000000" pitchFamily="18" charset="-128"/>
                <a:ea typeface="HGP明朝E" panose="02020900000000000000" pitchFamily="18" charset="-128"/>
              </a:rPr>
              <a:t>）刊</a:t>
            </a:r>
            <a:r>
              <a:rPr lang="ja-JP" altLang="en-US" sz="2400" b="1" dirty="0" err="1">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山本十郎兵</a:t>
            </a:r>
            <a:r>
              <a:rPr lang="zh-CN" altLang="en-US" sz="2400" b="1" dirty="0" smtClean="0">
                <a:latin typeface="HGP明朝E" panose="02020900000000000000" pitchFamily="18" charset="-128"/>
                <a:ea typeface="HGP明朝E" panose="02020900000000000000" pitchFamily="18" charset="-128"/>
              </a:rPr>
              <a:t>勝</a:t>
            </a:r>
            <a:r>
              <a:rPr lang="zh-CN" altLang="ja-JP" sz="2400" b="1" dirty="0" smtClean="0">
                <a:latin typeface="HGP明朝E" panose="02020900000000000000" pitchFamily="18" charset="-128"/>
                <a:ea typeface="HGP明朝E" panose="02020900000000000000" pitchFamily="18" charset="-128"/>
              </a:rPr>
              <a:t>藏版</a:t>
            </a:r>
            <a:r>
              <a:rPr lang="ja-JP" altLang="en-US" sz="2400" b="1" dirty="0" err="1" smtClean="0">
                <a:latin typeface="HGP明朝E" panose="02020900000000000000" pitchFamily="18" charset="-128"/>
                <a:ea typeface="HGP明朝E" panose="02020900000000000000" pitchFamily="18" charset="-128"/>
              </a:rPr>
              <a:t>、</a:t>
            </a:r>
            <a:r>
              <a:rPr lang="ja-JP" altLang="en-US" sz="2400" b="1" dirty="0">
                <a:latin typeface="HGP明朝E" panose="02020900000000000000" pitchFamily="18" charset="-128"/>
                <a:ea typeface="HGP明朝E" panose="02020900000000000000" pitchFamily="18" charset="-128"/>
              </a:rPr>
              <a:t>線</a:t>
            </a:r>
            <a:r>
              <a:rPr lang="zh-CN" altLang="ja-JP" sz="2400" b="1" dirty="0" smtClean="0">
                <a:latin typeface="HGP明朝E" panose="02020900000000000000" pitchFamily="18" charset="-128"/>
                <a:ea typeface="HGP明朝E" panose="02020900000000000000" pitchFamily="18" charset="-128"/>
              </a:rPr>
              <a:t>装本一册。</a:t>
            </a:r>
            <a:endParaRPr kumimoji="1" lang="ja-JP" altLang="en-US" sz="24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HGP明朝E" panose="02020900000000000000" pitchFamily="18" charset="-128"/>
                <a:ea typeface="HGP明朝E" panose="02020900000000000000" pitchFamily="18" charset="-128"/>
              </a:rPr>
              <a:t>　　　　　　巻三の巻首</a:t>
            </a:r>
            <a:endParaRPr kumimoji="1" lang="ja-JP" altLang="en-US" dirty="0">
              <a:latin typeface="HGP明朝E" panose="02020900000000000000" pitchFamily="18" charset="-128"/>
              <a:ea typeface="HGP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P明朝E" panose="02020900000000000000" pitchFamily="18" charset="-128"/>
                <a:ea typeface="HGP明朝E" panose="02020900000000000000" pitchFamily="18" charset="-128"/>
              </a:rPr>
              <a:t>　　　　　　全書の巻末</a:t>
            </a:r>
            <a:endParaRPr kumimoji="1" lang="ja-JP" altLang="en-US" dirty="0">
              <a:latin typeface="HGP明朝E" panose="02020900000000000000" pitchFamily="18" charset="-128"/>
              <a:ea typeface="HGP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4088425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小篆增字和玉篇</a:t>
            </a:r>
            <a:r>
              <a:rPr lang="zh-CN" altLang="en-US" sz="2200" b="1" dirty="0" smtClean="0">
                <a:latin typeface="HGS明朝E" panose="02020900000000000000" pitchFamily="18" charset="-128"/>
                <a:ea typeface="HGS明朝E" panose="02020900000000000000" pitchFamily="18" charset="-128"/>
              </a:rPr>
              <a:t>綱</a:t>
            </a:r>
            <a:r>
              <a:rPr lang="zh-CN" altLang="ja-JP" sz="2200" b="1" dirty="0" smtClean="0">
                <a:latin typeface="HGS明朝E" panose="02020900000000000000" pitchFamily="18" charset="-128"/>
                <a:ea typeface="HGS明朝E" panose="02020900000000000000" pitchFamily="18" charset="-128"/>
              </a:rPr>
              <a:t>目</a:t>
            </a:r>
            <a:r>
              <a:rPr lang="en-US" altLang="ja-JP"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三卷</a:t>
            </a:r>
            <a:r>
              <a:rPr lang="ja-JP" altLang="en-US" sz="2200" b="1" dirty="0" err="1" smtClean="0">
                <a:latin typeface="HGS明朝E" panose="02020900000000000000" pitchFamily="18" charset="-128"/>
                <a:ea typeface="HGS明朝E" panose="02020900000000000000" pitchFamily="18" charset="-128"/>
              </a:rPr>
              <a:t>、</a:t>
            </a:r>
            <a:r>
              <a:rPr lang="ja-JP" altLang="en-US" sz="2200" b="1" dirty="0">
                <a:latin typeface="HGS明朝E" panose="02020900000000000000" pitchFamily="18" charset="-128"/>
                <a:ea typeface="HGS明朝E" panose="02020900000000000000" pitchFamily="18" charset="-128"/>
              </a:rPr>
              <a:t>附</a:t>
            </a:r>
            <a:r>
              <a:rPr lang="en-US" altLang="ja-JP" sz="2200" b="1" dirty="0" smtClean="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字画辨</a:t>
            </a:r>
            <a:r>
              <a:rPr lang="ja-JP" altLang="en-US" sz="2200" b="1" dirty="0" smtClean="0">
                <a:latin typeface="HGS明朝E" panose="02020900000000000000" pitchFamily="18" charset="-128"/>
                <a:ea typeface="HGS明朝E" panose="02020900000000000000" pitchFamily="18" charset="-128"/>
              </a:rPr>
              <a:t>義</a:t>
            </a:r>
            <a:r>
              <a:rPr lang="zh-CN" altLang="ja-JP" sz="2200" b="1" dirty="0" smtClean="0">
                <a:latin typeface="HGS明朝E" panose="02020900000000000000" pitchFamily="18" charset="-128"/>
                <a:ea typeface="HGS明朝E" panose="02020900000000000000" pitchFamily="18" charset="-128"/>
              </a:rPr>
              <a:t>集</a:t>
            </a:r>
            <a:r>
              <a:rPr lang="en-US" altLang="ja-JP"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一卷。</a:t>
            </a:r>
            <a:r>
              <a:rPr lang="zh-CN" altLang="en-US" sz="2200" b="1" dirty="0" smtClean="0">
                <a:latin typeface="HGS明朝E" panose="02020900000000000000" pitchFamily="18" charset="-128"/>
                <a:ea typeface="HGS明朝E" panose="02020900000000000000" pitchFamily="18" charset="-128"/>
              </a:rPr>
              <a:t>萬</a:t>
            </a:r>
            <a:r>
              <a:rPr lang="zh-CN" altLang="ja-JP" sz="2200" b="1" dirty="0" smtClean="0">
                <a:latin typeface="HGS明朝E" panose="02020900000000000000" pitchFamily="18" charset="-128"/>
                <a:ea typeface="HGS明朝E" panose="02020900000000000000" pitchFamily="18" charset="-128"/>
              </a:rPr>
              <a:t>屋清兵</a:t>
            </a:r>
            <a:r>
              <a:rPr lang="zh-CN" altLang="en-US" sz="2200" b="1" dirty="0" smtClean="0">
                <a:latin typeface="HGS明朝E" panose="02020900000000000000" pitchFamily="18" charset="-128"/>
                <a:ea typeface="HGS明朝E" panose="02020900000000000000" pitchFamily="18" charset="-128"/>
              </a:rPr>
              <a:t>衛</a:t>
            </a:r>
            <a:r>
              <a:rPr lang="en-US" altLang="ja-JP" sz="2200" b="1" dirty="0" smtClean="0">
                <a:latin typeface="HGS明朝E" panose="02020900000000000000" pitchFamily="18" charset="-128"/>
                <a:ea typeface="HGS明朝E" panose="02020900000000000000" pitchFamily="18" charset="-128"/>
              </a:rPr>
              <a:t>  </a:t>
            </a:r>
            <a:r>
              <a:rPr lang="zh-CN" altLang="ja-JP" sz="2200" b="1" dirty="0" smtClean="0">
                <a:latin typeface="HGS明朝E" panose="02020900000000000000" pitchFamily="18" charset="-128"/>
                <a:ea typeface="HGS明朝E" panose="02020900000000000000" pitchFamily="18" charset="-128"/>
              </a:rPr>
              <a:t>雁金屋</a:t>
            </a:r>
            <a:r>
              <a:rPr lang="zh-CN" altLang="en-US" sz="2200" b="1" dirty="0" smtClean="0">
                <a:latin typeface="HGS明朝E" panose="02020900000000000000" pitchFamily="18" charset="-128"/>
                <a:ea typeface="HGS明朝E" panose="02020900000000000000" pitchFamily="18" charset="-128"/>
              </a:rPr>
              <a:t>莊</a:t>
            </a:r>
            <a:r>
              <a:rPr lang="zh-CN" altLang="ja-JP" sz="2200" b="1" dirty="0" smtClean="0">
                <a:latin typeface="HGS明朝E" panose="02020900000000000000" pitchFamily="18" charset="-128"/>
                <a:ea typeface="HGS明朝E" panose="02020900000000000000" pitchFamily="18" charset="-128"/>
              </a:rPr>
              <a:t>兵</a:t>
            </a:r>
            <a:r>
              <a:rPr lang="zh-CN" altLang="en-US" sz="2200" b="1" dirty="0" smtClean="0">
                <a:latin typeface="HGS明朝E" panose="02020900000000000000" pitchFamily="18" charset="-128"/>
                <a:ea typeface="HGS明朝E" panose="02020900000000000000" pitchFamily="18" charset="-128"/>
              </a:rPr>
              <a:t>衛編</a:t>
            </a:r>
            <a:r>
              <a:rPr lang="ja-JP" altLang="en-US" sz="2200" b="1" dirty="0" err="1">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江</a:t>
            </a:r>
            <a:r>
              <a:rPr lang="ja-JP" altLang="en-US" sz="2200" b="1" dirty="0" smtClean="0">
                <a:latin typeface="HGS明朝E" panose="02020900000000000000" pitchFamily="18" charset="-128"/>
                <a:ea typeface="HGS明朝E" panose="02020900000000000000" pitchFamily="18" charset="-128"/>
              </a:rPr>
              <a:t>戸</a:t>
            </a:r>
            <a:r>
              <a:rPr lang="zh-CN" altLang="en-US" sz="2200" b="1" dirty="0" smtClean="0">
                <a:latin typeface="HGS明朝E" panose="02020900000000000000" pitchFamily="18" charset="-128"/>
                <a:ea typeface="HGS明朝E" panose="02020900000000000000" pitchFamily="18" charset="-128"/>
              </a:rPr>
              <a:t>寳</a:t>
            </a:r>
            <a:r>
              <a:rPr lang="zh-CN" altLang="ja-JP" sz="2200" b="1" dirty="0" smtClean="0">
                <a:latin typeface="HGS明朝E" panose="02020900000000000000" pitchFamily="18" charset="-128"/>
                <a:ea typeface="HGS明朝E" panose="02020900000000000000" pitchFamily="18" charset="-128"/>
              </a:rPr>
              <a:t>永六</a:t>
            </a:r>
            <a:r>
              <a:rPr lang="zh-CN" altLang="ja-JP" sz="2200" b="1" dirty="0">
                <a:latin typeface="HGS明朝E" panose="02020900000000000000" pitchFamily="18" charset="-128"/>
                <a:ea typeface="HGS明朝E" panose="02020900000000000000" pitchFamily="18" charset="-128"/>
              </a:rPr>
              <a:t>己丑年（</a:t>
            </a:r>
            <a:r>
              <a:rPr lang="en-US" altLang="ja-JP" sz="2200" b="1" dirty="0">
                <a:latin typeface="HGS明朝E" panose="02020900000000000000" pitchFamily="18" charset="-128"/>
                <a:ea typeface="HGS明朝E" panose="02020900000000000000" pitchFamily="18" charset="-128"/>
              </a:rPr>
              <a:t>1709</a:t>
            </a:r>
            <a:r>
              <a:rPr lang="zh-CN" altLang="ja-JP"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正月刊本</a:t>
            </a:r>
            <a:r>
              <a:rPr lang="ja-JP" altLang="en-US" sz="2200" b="1" dirty="0" err="1" smtClean="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大富三</a:t>
            </a:r>
            <a:r>
              <a:rPr lang="zh-CN" altLang="ja-JP" sz="2200" b="1" dirty="0">
                <a:latin typeface="HGS明朝E" panose="02020900000000000000" pitchFamily="18" charset="-128"/>
                <a:ea typeface="HGS明朝E" panose="02020900000000000000" pitchFamily="18" charset="-128"/>
              </a:rPr>
              <a:t>良</a:t>
            </a:r>
            <a:r>
              <a:rPr lang="zh-CN" altLang="ja-JP" sz="2200" b="1" dirty="0" smtClean="0">
                <a:latin typeface="HGS明朝E" panose="02020900000000000000" pitchFamily="18" charset="-128"/>
                <a:ea typeface="HGS明朝E" panose="02020900000000000000" pitchFamily="18" charset="-128"/>
              </a:rPr>
              <a:t>助板</a:t>
            </a:r>
            <a:r>
              <a:rPr lang="ja-JP" altLang="en-US" sz="2200" b="1" dirty="0" err="1" smtClean="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苗村</a:t>
            </a:r>
            <a:r>
              <a:rPr lang="zh-CN" altLang="ja-JP" sz="2200" b="1" dirty="0">
                <a:latin typeface="HGS明朝E" panose="02020900000000000000" pitchFamily="18" charset="-128"/>
                <a:ea typeface="HGS明朝E" panose="02020900000000000000" pitchFamily="18" charset="-128"/>
              </a:rPr>
              <a:t>丈伯元禄六年（</a:t>
            </a:r>
            <a:r>
              <a:rPr lang="en-US" altLang="ja-JP" sz="2200" b="1" dirty="0">
                <a:latin typeface="HGS明朝E" panose="02020900000000000000" pitchFamily="18" charset="-128"/>
                <a:ea typeface="HGS明朝E" panose="02020900000000000000" pitchFamily="18" charset="-128"/>
              </a:rPr>
              <a:t>1693</a:t>
            </a:r>
            <a:r>
              <a:rPr lang="zh-CN" altLang="ja-JP" sz="2200" b="1" dirty="0" smtClean="0">
                <a:latin typeface="HGS明朝E" panose="02020900000000000000" pitchFamily="18" charset="-128"/>
                <a:ea typeface="HGS明朝E" panose="02020900000000000000" pitchFamily="18" charset="-128"/>
              </a:rPr>
              <a:t>）</a:t>
            </a:r>
            <a:r>
              <a:rPr lang="ja-JP" altLang="en-US" sz="2200" b="1" dirty="0" smtClean="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篆字和玉篇</a:t>
            </a:r>
            <a:r>
              <a:rPr lang="zh-CN" altLang="en-US" sz="2200" b="1" dirty="0" smtClean="0">
                <a:latin typeface="HGS明朝E" panose="02020900000000000000" pitchFamily="18" charset="-128"/>
                <a:ea typeface="HGS明朝E" panose="02020900000000000000" pitchFamily="18" charset="-128"/>
              </a:rPr>
              <a:t>綱</a:t>
            </a:r>
            <a:r>
              <a:rPr lang="zh-CN" altLang="ja-JP" sz="2200" b="1" dirty="0" smtClean="0">
                <a:latin typeface="HGS明朝E" panose="02020900000000000000" pitchFamily="18" charset="-128"/>
                <a:ea typeface="HGS明朝E" panose="02020900000000000000" pitchFamily="18" charset="-128"/>
              </a:rPr>
              <a:t>目序</a:t>
            </a:r>
            <a:r>
              <a:rPr lang="ja-JP" altLang="en-US"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a:t>
            </a:r>
            <a:r>
              <a:rPr lang="ja-JP" altLang="en-US" sz="2200" b="1" dirty="0">
                <a:latin typeface="HGS明朝E" panose="02020900000000000000" pitchFamily="18" charset="-128"/>
                <a:ea typeface="HGS明朝E" panose="02020900000000000000" pitchFamily="18" charset="-128"/>
              </a:rPr>
              <a:t>線</a:t>
            </a:r>
            <a:r>
              <a:rPr lang="zh-CN" altLang="ja-JP" sz="2200" b="1" dirty="0">
                <a:latin typeface="HGS明朝E" panose="02020900000000000000" pitchFamily="18" charset="-128"/>
                <a:ea typeface="HGS明朝E" panose="02020900000000000000" pitchFamily="18" charset="-128"/>
              </a:rPr>
              <a:t>装本一册一帙。</a:t>
            </a:r>
            <a:endParaRPr kumimoji="1" lang="ja-JP" altLang="en-US" sz="2200" dirty="0">
              <a:latin typeface="HGS明朝E" panose="02020900000000000000" pitchFamily="18" charset="-128"/>
              <a:ea typeface="HGS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HGS明朝E" panose="02020900000000000000" pitchFamily="18" charset="-128"/>
                <a:ea typeface="HGS明朝E" panose="02020900000000000000" pitchFamily="18" charset="-128"/>
              </a:rPr>
              <a:t>　　　　全書の巻首</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全書の巻末</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2880073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en-US" altLang="ja-JP"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玉篇略</a:t>
            </a:r>
            <a:r>
              <a:rPr lang="en-US" altLang="ja-JP" sz="2200" b="1" dirty="0" smtClean="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三卷，江</a:t>
            </a:r>
            <a:r>
              <a:rPr lang="ja-JP" altLang="en-US" sz="2200" b="1" dirty="0" smtClean="0">
                <a:latin typeface="HGS明朝E" panose="02020900000000000000" pitchFamily="18" charset="-128"/>
                <a:ea typeface="HGS明朝E" panose="02020900000000000000" pitchFamily="18" charset="-128"/>
              </a:rPr>
              <a:t>戸</a:t>
            </a:r>
            <a:r>
              <a:rPr lang="zh-CN" altLang="ja-JP" sz="2200" b="1" dirty="0" smtClean="0">
                <a:latin typeface="HGS明朝E" panose="02020900000000000000" pitchFamily="18" charset="-128"/>
                <a:ea typeface="HGS明朝E" panose="02020900000000000000" pitchFamily="18" charset="-128"/>
              </a:rPr>
              <a:t>享</a:t>
            </a:r>
            <a:r>
              <a:rPr lang="zh-CN" altLang="ja-JP" sz="2200" b="1" dirty="0">
                <a:latin typeface="HGS明朝E" panose="02020900000000000000" pitchFamily="18" charset="-128"/>
                <a:ea typeface="HGS明朝E" panose="02020900000000000000" pitchFamily="18" charset="-128"/>
              </a:rPr>
              <a:t>禄五年（</a:t>
            </a:r>
            <a:r>
              <a:rPr lang="en-US" altLang="ja-JP" sz="2200" b="1" dirty="0">
                <a:latin typeface="HGS明朝E" panose="02020900000000000000" pitchFamily="18" charset="-128"/>
                <a:ea typeface="HGS明朝E" panose="02020900000000000000" pitchFamily="18" charset="-128"/>
              </a:rPr>
              <a:t>1720</a:t>
            </a:r>
            <a:r>
              <a:rPr lang="zh-CN" altLang="ja-JP" sz="2200" b="1" dirty="0" smtClean="0">
                <a:latin typeface="HGS明朝E" panose="02020900000000000000" pitchFamily="18" charset="-128"/>
                <a:ea typeface="HGS明朝E" panose="02020900000000000000" pitchFamily="18" charset="-128"/>
              </a:rPr>
              <a:t>）</a:t>
            </a:r>
            <a:r>
              <a:rPr lang="zh-CN" altLang="en-US" sz="2200" b="1" dirty="0" smtClean="0">
                <a:latin typeface="HGS明朝E" panose="02020900000000000000" pitchFamily="18" charset="-128"/>
                <a:ea typeface="HGS明朝E" panose="02020900000000000000" pitchFamily="18" charset="-128"/>
              </a:rPr>
              <a:t>寫</a:t>
            </a:r>
            <a:r>
              <a:rPr lang="zh-CN" altLang="ja-JP" sz="2200" b="1" dirty="0" smtClean="0">
                <a:latin typeface="HGS明朝E" panose="02020900000000000000" pitchFamily="18" charset="-128"/>
                <a:ea typeface="HGS明朝E" panose="02020900000000000000" pitchFamily="18" charset="-128"/>
              </a:rPr>
              <a:t>本</a:t>
            </a:r>
            <a:r>
              <a:rPr lang="zh-CN" altLang="ja-JP"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古辞</a:t>
            </a:r>
            <a:r>
              <a:rPr lang="zh-CN" altLang="en-US" sz="2200" b="1" dirty="0" smtClean="0">
                <a:latin typeface="HGS明朝E" panose="02020900000000000000" pitchFamily="18" charset="-128"/>
                <a:ea typeface="HGS明朝E" panose="02020900000000000000" pitchFamily="18" charset="-128"/>
              </a:rPr>
              <a:t>書叢</a:t>
            </a:r>
            <a:r>
              <a:rPr lang="zh-CN" altLang="ja-JP" sz="2200" b="1" dirty="0" smtClean="0">
                <a:latin typeface="HGS明朝E" panose="02020900000000000000" pitchFamily="18" charset="-128"/>
                <a:ea typeface="HGS明朝E" panose="02020900000000000000" pitchFamily="18" charset="-128"/>
              </a:rPr>
              <a:t>刊</a:t>
            </a:r>
            <a:r>
              <a:rPr lang="en-US" altLang="ja-JP" sz="2200" b="1" dirty="0" smtClean="0">
                <a:latin typeface="HGS明朝E" panose="02020900000000000000" pitchFamily="18" charset="-128"/>
                <a:ea typeface="HGS明朝E" panose="02020900000000000000" pitchFamily="18" charset="-128"/>
              </a:rPr>
              <a:t>1976</a:t>
            </a:r>
            <a:r>
              <a:rPr lang="zh-CN" altLang="en-US" sz="2200" b="1" dirty="0">
                <a:latin typeface="HGS明朝E" panose="02020900000000000000" pitchFamily="18" charset="-128"/>
                <a:ea typeface="HGS明朝E" panose="02020900000000000000" pitchFamily="18" charset="-128"/>
              </a:rPr>
              <a:t>年</a:t>
            </a:r>
            <a:r>
              <a:rPr lang="zh-CN" altLang="ja-JP" sz="2200" b="1" dirty="0" smtClean="0">
                <a:latin typeface="HGS明朝E" panose="02020900000000000000" pitchFamily="18" charset="-128"/>
                <a:ea typeface="HGS明朝E" panose="02020900000000000000" pitchFamily="18" charset="-128"/>
              </a:rPr>
              <a:t>原装影印版</a:t>
            </a:r>
            <a:r>
              <a:rPr lang="ja-JP" altLang="en-US" sz="2200" b="1" dirty="0" err="1" smtClean="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川</a:t>
            </a:r>
            <a:r>
              <a:rPr lang="zh-CN" altLang="en-US" sz="2200" b="1" dirty="0" smtClean="0">
                <a:latin typeface="HGS明朝E" panose="02020900000000000000" pitchFamily="18" charset="-128"/>
                <a:ea typeface="HGS明朝E" panose="02020900000000000000" pitchFamily="18" charset="-128"/>
              </a:rPr>
              <a:t>瀨</a:t>
            </a:r>
            <a:r>
              <a:rPr lang="zh-CN" altLang="ja-JP" sz="2200" b="1" dirty="0" smtClean="0">
                <a:latin typeface="HGS明朝E" panose="02020900000000000000" pitchFamily="18" charset="-128"/>
                <a:ea typeface="HGS明朝E" panose="02020900000000000000" pitchFamily="18" charset="-128"/>
              </a:rPr>
              <a:t>一</a:t>
            </a:r>
            <a:r>
              <a:rPr lang="zh-CN" altLang="en-US" sz="2200" b="1" dirty="0" smtClean="0">
                <a:latin typeface="HGS明朝E" panose="02020900000000000000" pitchFamily="18" charset="-128"/>
                <a:ea typeface="HGS明朝E" panose="02020900000000000000" pitchFamily="18" charset="-128"/>
              </a:rPr>
              <a:t>馬</a:t>
            </a:r>
            <a:r>
              <a:rPr lang="zh-CN" altLang="ja-JP" sz="2200" b="1" dirty="0" smtClean="0">
                <a:latin typeface="HGS明朝E" panose="02020900000000000000" pitchFamily="18" charset="-128"/>
                <a:ea typeface="HGS明朝E" panose="02020900000000000000" pitchFamily="18" charset="-128"/>
              </a:rPr>
              <a:t>“</a:t>
            </a:r>
            <a:r>
              <a:rPr lang="zh-CN" altLang="ja-JP" sz="2200" b="1" dirty="0">
                <a:latin typeface="HGS明朝E" panose="02020900000000000000" pitchFamily="18" charset="-128"/>
                <a:ea typeface="HGS明朝E" panose="02020900000000000000" pitchFamily="18" charset="-128"/>
              </a:rPr>
              <a:t>享禄</a:t>
            </a:r>
            <a:r>
              <a:rPr lang="zh-CN" altLang="ja-JP" sz="2200" b="1" dirty="0" smtClean="0">
                <a:latin typeface="HGS明朝E" panose="02020900000000000000" pitchFamily="18" charset="-128"/>
                <a:ea typeface="HGS明朝E" panose="02020900000000000000" pitchFamily="18" charset="-128"/>
              </a:rPr>
              <a:t>五年</a:t>
            </a:r>
            <a:r>
              <a:rPr lang="zh-CN" altLang="en-US" sz="2200" b="1" dirty="0" smtClean="0">
                <a:latin typeface="HGS明朝E" panose="02020900000000000000" pitchFamily="18" charset="-128"/>
                <a:ea typeface="HGS明朝E" panose="02020900000000000000" pitchFamily="18" charset="-128"/>
              </a:rPr>
              <a:t>寫</a:t>
            </a:r>
            <a:r>
              <a:rPr lang="zh-CN" altLang="ja-JP" sz="2200" b="1" dirty="0" smtClean="0">
                <a:latin typeface="HGS明朝E" panose="02020900000000000000" pitchFamily="18" charset="-128"/>
                <a:ea typeface="HGS明朝E" panose="02020900000000000000" pitchFamily="18" charset="-128"/>
              </a:rPr>
              <a:t> </a:t>
            </a:r>
            <a:r>
              <a:rPr lang="zh-CN" altLang="ja-JP" sz="2200" b="1" dirty="0">
                <a:latin typeface="HGS明朝E" panose="02020900000000000000" pitchFamily="18" charset="-128"/>
                <a:ea typeface="HGS明朝E" panose="02020900000000000000" pitchFamily="18" charset="-128"/>
              </a:rPr>
              <a:t>玉篇略（倭玉篇）</a:t>
            </a:r>
            <a:r>
              <a:rPr lang="en-US" altLang="ja-JP" sz="2200" b="1" dirty="0">
                <a:latin typeface="HGS明朝E" panose="02020900000000000000" pitchFamily="18" charset="-128"/>
                <a:ea typeface="HGS明朝E" panose="02020900000000000000" pitchFamily="18" charset="-128"/>
              </a:rPr>
              <a:t>  </a:t>
            </a:r>
            <a:r>
              <a:rPr lang="zh-CN" altLang="ja-JP" sz="2200" b="1" dirty="0" smtClean="0">
                <a:latin typeface="HGS明朝E" panose="02020900000000000000" pitchFamily="18" charset="-128"/>
                <a:ea typeface="HGS明朝E" panose="02020900000000000000" pitchFamily="18" charset="-128"/>
              </a:rPr>
              <a:t>解</a:t>
            </a:r>
            <a:r>
              <a:rPr lang="ja-JP" altLang="en-US" sz="2200" b="1" dirty="0" smtClean="0">
                <a:latin typeface="HGS明朝E" panose="02020900000000000000" pitchFamily="18" charset="-128"/>
                <a:ea typeface="HGS明朝E" panose="02020900000000000000" pitchFamily="18" charset="-128"/>
              </a:rPr>
              <a:t>説</a:t>
            </a:r>
            <a:r>
              <a:rPr lang="zh-CN" altLang="ja-JP" sz="2200" b="1" dirty="0" smtClean="0">
                <a:latin typeface="HGS明朝E" panose="02020900000000000000" pitchFamily="18" charset="-128"/>
                <a:ea typeface="HGS明朝E" panose="02020900000000000000" pitchFamily="18" charset="-128"/>
              </a:rPr>
              <a:t>”</a:t>
            </a:r>
            <a:r>
              <a:rPr lang="ja-JP" altLang="en-US" sz="2200" b="1" dirty="0" smtClean="0">
                <a:latin typeface="HGS明朝E" panose="02020900000000000000" pitchFamily="18" charset="-128"/>
                <a:ea typeface="HGS明朝E" panose="02020900000000000000" pitchFamily="18" charset="-128"/>
              </a:rPr>
              <a:t>附き</a:t>
            </a:r>
            <a:r>
              <a:rPr lang="ja-JP" altLang="en-US" sz="2200" b="1" dirty="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雄松堂</a:t>
            </a:r>
            <a:r>
              <a:rPr lang="ja-JP" altLang="en-US" sz="2200" b="1" dirty="0" smtClean="0">
                <a:latin typeface="HGS明朝E" panose="02020900000000000000" pitchFamily="18" charset="-128"/>
                <a:ea typeface="HGS明朝E" panose="02020900000000000000" pitchFamily="18" charset="-128"/>
              </a:rPr>
              <a:t>書</a:t>
            </a:r>
            <a:r>
              <a:rPr lang="zh-CN" altLang="ja-JP" sz="2200" b="1" dirty="0" smtClean="0">
                <a:latin typeface="HGS明朝E" panose="02020900000000000000" pitchFamily="18" charset="-128"/>
                <a:ea typeface="HGS明朝E" panose="02020900000000000000" pitchFamily="18" charset="-128"/>
              </a:rPr>
              <a:t>店</a:t>
            </a:r>
            <a:r>
              <a:rPr lang="zh-CN" altLang="en-US" sz="2200" b="1" dirty="0" smtClean="0">
                <a:latin typeface="HGS明朝E" panose="02020900000000000000" pitchFamily="18" charset="-128"/>
                <a:ea typeface="HGS明朝E" panose="02020900000000000000" pitchFamily="18" charset="-128"/>
              </a:rPr>
              <a:t>出版</a:t>
            </a:r>
            <a:r>
              <a:rPr lang="zh-CN" altLang="ja-JP" sz="2200" b="1" dirty="0" smtClean="0">
                <a:latin typeface="HGS明朝E" panose="02020900000000000000" pitchFamily="18" charset="-128"/>
                <a:ea typeface="HGS明朝E" panose="02020900000000000000" pitchFamily="18" charset="-128"/>
              </a:rPr>
              <a:t>。</a:t>
            </a:r>
            <a:r>
              <a:rPr lang="ja-JP" altLang="en-US" sz="2200" b="1" dirty="0">
                <a:latin typeface="HGS明朝E" panose="02020900000000000000" pitchFamily="18" charset="-128"/>
                <a:ea typeface="HGS明朝E" panose="02020900000000000000" pitchFamily="18" charset="-128"/>
              </a:rPr>
              <a:t>線</a:t>
            </a:r>
            <a:r>
              <a:rPr lang="zh-CN" altLang="ja-JP" sz="2200" b="1" dirty="0" smtClean="0">
                <a:latin typeface="HGS明朝E" panose="02020900000000000000" pitchFamily="18" charset="-128"/>
                <a:ea typeface="HGS明朝E" panose="02020900000000000000" pitchFamily="18" charset="-128"/>
              </a:rPr>
              <a:t>装本三册</a:t>
            </a:r>
            <a:r>
              <a:rPr lang="ja-JP" altLang="en-US" sz="2200" b="1" dirty="0" err="1" smtClean="0">
                <a:latin typeface="HGS明朝E" panose="02020900000000000000" pitchFamily="18" charset="-128"/>
                <a:ea typeface="HGS明朝E" panose="02020900000000000000" pitchFamily="18" charset="-128"/>
              </a:rPr>
              <a:t>、</a:t>
            </a:r>
            <a:r>
              <a:rPr lang="zh-CN" altLang="ja-JP" sz="2200" b="1" dirty="0" smtClean="0">
                <a:latin typeface="HGS明朝E" panose="02020900000000000000" pitchFamily="18" charset="-128"/>
                <a:ea typeface="HGS明朝E" panose="02020900000000000000" pitchFamily="18" charset="-128"/>
              </a:rPr>
              <a:t>大</a:t>
            </a:r>
            <a:r>
              <a:rPr lang="zh-CN" altLang="en-US" sz="2200" b="1" dirty="0" smtClean="0">
                <a:latin typeface="HGS明朝E" panose="02020900000000000000" pitchFamily="18" charset="-128"/>
                <a:ea typeface="HGS明朝E" panose="02020900000000000000" pitchFamily="18" charset="-128"/>
              </a:rPr>
              <a:t>東</a:t>
            </a:r>
            <a:r>
              <a:rPr lang="zh-CN" altLang="ja-JP" sz="2200" b="1" dirty="0" smtClean="0">
                <a:latin typeface="HGS明朝E" panose="02020900000000000000" pitchFamily="18" charset="-128"/>
                <a:ea typeface="HGS明朝E" panose="02020900000000000000" pitchFamily="18" charset="-128"/>
              </a:rPr>
              <a:t>急</a:t>
            </a:r>
            <a:r>
              <a:rPr lang="zh-CN" altLang="en-US" sz="2200" b="1" dirty="0" smtClean="0">
                <a:latin typeface="HGS明朝E" panose="02020900000000000000" pitchFamily="18" charset="-128"/>
                <a:ea typeface="HGS明朝E" panose="02020900000000000000" pitchFamily="18" charset="-128"/>
              </a:rPr>
              <a:t>紀</a:t>
            </a:r>
            <a:r>
              <a:rPr lang="zh-CN" altLang="ja-JP" sz="2200" b="1" dirty="0" smtClean="0">
                <a:latin typeface="HGS明朝E" panose="02020900000000000000" pitchFamily="18" charset="-128"/>
                <a:ea typeface="HGS明朝E" panose="02020900000000000000" pitchFamily="18" charset="-128"/>
              </a:rPr>
              <a:t>念文</a:t>
            </a:r>
            <a:r>
              <a:rPr lang="zh-CN" altLang="en-US" sz="2200" b="1" dirty="0" smtClean="0">
                <a:latin typeface="HGS明朝E" panose="02020900000000000000" pitchFamily="18" charset="-128"/>
                <a:ea typeface="HGS明朝E" panose="02020900000000000000" pitchFamily="18" charset="-128"/>
              </a:rPr>
              <a:t>庫</a:t>
            </a:r>
            <a:r>
              <a:rPr lang="zh-CN" altLang="ja-JP" sz="2200" b="1" dirty="0" smtClean="0">
                <a:latin typeface="HGS明朝E" panose="02020900000000000000" pitchFamily="18" charset="-128"/>
                <a:ea typeface="HGS明朝E" panose="02020900000000000000" pitchFamily="18" charset="-128"/>
              </a:rPr>
              <a:t>藏</a:t>
            </a:r>
            <a:r>
              <a:rPr lang="ja-JP" altLang="en-US" sz="2200" b="1" dirty="0" smtClean="0">
                <a:latin typeface="HGS明朝E" panose="02020900000000000000" pitchFamily="18" charset="-128"/>
                <a:ea typeface="HGS明朝E" panose="02020900000000000000" pitchFamily="18" charset="-128"/>
              </a:rPr>
              <a:t>本</a:t>
            </a:r>
            <a:r>
              <a:rPr lang="zh-CN" altLang="ja-JP" sz="2200" b="1" dirty="0" smtClean="0">
                <a:latin typeface="HGS明朝E" panose="02020900000000000000" pitchFamily="18" charset="-128"/>
                <a:ea typeface="HGS明朝E" panose="02020900000000000000" pitchFamily="18" charset="-128"/>
              </a:rPr>
              <a:t>。</a:t>
            </a:r>
            <a:endParaRPr kumimoji="1" lang="ja-JP" altLang="en-US" sz="2200" dirty="0">
              <a:latin typeface="HGS明朝E" panose="02020900000000000000" pitchFamily="18" charset="-128"/>
              <a:ea typeface="HGS明朝E" panose="02020900000000000000" pitchFamily="18" charset="-128"/>
            </a:endParaRPr>
          </a:p>
        </p:txBody>
      </p:sp>
      <p:sp>
        <p:nvSpPr>
          <p:cNvPr id="5" name="テキスト プレースホルダー 4"/>
          <p:cNvSpPr>
            <a:spLocks noGrp="1"/>
          </p:cNvSpPr>
          <p:nvPr>
            <p:ph type="body" idx="1"/>
          </p:nvPr>
        </p:nvSpPr>
        <p:spPr/>
        <p:txBody>
          <a:bodyPr/>
          <a:lstStyle/>
          <a:p>
            <a:r>
              <a:rPr kumimoji="1" lang="ja-JP" altLang="en-US" dirty="0" smtClean="0">
                <a:latin typeface="HGP明朝E" panose="02020900000000000000" pitchFamily="18" charset="-128"/>
                <a:ea typeface="HGP明朝E" panose="02020900000000000000" pitchFamily="18" charset="-128"/>
              </a:rPr>
              <a:t>　　　　　　</a:t>
            </a:r>
            <a:r>
              <a:rPr lang="ja-JP" altLang="en-US" dirty="0">
                <a:latin typeface="HGP明朝E" panose="02020900000000000000" pitchFamily="18" charset="-128"/>
                <a:ea typeface="HGP明朝E" panose="02020900000000000000" pitchFamily="18" charset="-128"/>
              </a:rPr>
              <a:t>　</a:t>
            </a:r>
            <a:r>
              <a:rPr lang="ja-JP" altLang="en-US" dirty="0" smtClean="0">
                <a:latin typeface="HGP明朝E" panose="02020900000000000000" pitchFamily="18" charset="-128"/>
                <a:ea typeface="HGP明朝E" panose="02020900000000000000" pitchFamily="18" charset="-128"/>
              </a:rPr>
              <a:t>　水部</a:t>
            </a:r>
            <a:endParaRPr kumimoji="1" lang="ja-JP" altLang="en-US" dirty="0">
              <a:latin typeface="HGP明朝E" panose="02020900000000000000" pitchFamily="18" charset="-128"/>
              <a:ea typeface="HGP明朝E" panose="02020900000000000000" pitchFamily="18" charset="-128"/>
            </a:endParaRPr>
          </a:p>
        </p:txBody>
      </p:sp>
      <p:pic>
        <p:nvPicPr>
          <p:cNvPr id="9" name="コンテンツ プレースホルダー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7" name="テキスト プレースホルダー 6"/>
          <p:cNvSpPr>
            <a:spLocks noGrp="1"/>
          </p:cNvSpPr>
          <p:nvPr>
            <p:ph type="body" sz="quarter" idx="3"/>
          </p:nvPr>
        </p:nvSpPr>
        <p:spPr/>
        <p:txBody>
          <a:bodyPr/>
          <a:lstStyle/>
          <a:p>
            <a:r>
              <a:rPr kumimoji="1" lang="ja-JP" altLang="en-US" dirty="0" smtClean="0">
                <a:latin typeface="HGS明朝E" panose="02020900000000000000" pitchFamily="18" charset="-128"/>
                <a:ea typeface="HGS明朝E" panose="02020900000000000000" pitchFamily="18" charset="-128"/>
              </a:rPr>
              <a:t>　　　　</a:t>
            </a:r>
            <a:r>
              <a:rPr kumimoji="1" lang="en-US" altLang="ja-JP" dirty="0" smtClean="0">
                <a:latin typeface="HGS明朝E" panose="02020900000000000000" pitchFamily="18" charset="-128"/>
                <a:ea typeface="HGS明朝E" panose="02020900000000000000" pitchFamily="18" charset="-128"/>
              </a:rPr>
              <a:t>『</a:t>
            </a:r>
            <a:r>
              <a:rPr kumimoji="1" lang="ja-JP" altLang="en-US" dirty="0" smtClean="0">
                <a:latin typeface="HGS明朝E" panose="02020900000000000000" pitchFamily="18" charset="-128"/>
                <a:ea typeface="HGS明朝E" panose="02020900000000000000" pitchFamily="18" charset="-128"/>
              </a:rPr>
              <a:t>玉篇略</a:t>
            </a:r>
            <a:r>
              <a:rPr kumimoji="1" lang="en-US" altLang="ja-JP" dirty="0" smtClean="0">
                <a:latin typeface="HGS明朝E" panose="02020900000000000000" pitchFamily="18" charset="-128"/>
                <a:ea typeface="HGS明朝E" panose="02020900000000000000" pitchFamily="18" charset="-128"/>
              </a:rPr>
              <a:t>』</a:t>
            </a:r>
            <a:endParaRPr kumimoji="1" lang="ja-JP" altLang="en-US" dirty="0">
              <a:latin typeface="HGS明朝E" panose="02020900000000000000" pitchFamily="18" charset="-128"/>
              <a:ea typeface="HGS明朝E" panose="02020900000000000000" pitchFamily="18" charset="-128"/>
            </a:endParaRPr>
          </a:p>
        </p:txBody>
      </p:sp>
      <p:pic>
        <p:nvPicPr>
          <p:cNvPr id="12" name="コンテンツ プレースホルダー 1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1752154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200" b="1" dirty="0">
                <a:latin typeface="HGP明朝E" panose="02020900000000000000" pitchFamily="18" charset="-128"/>
                <a:ea typeface="HGP明朝E" panose="02020900000000000000" pitchFamily="18" charset="-128"/>
              </a:rPr>
              <a:t>『</a:t>
            </a:r>
            <a:r>
              <a:rPr lang="zh-CN" altLang="en-US" sz="2200" b="1" dirty="0" smtClean="0">
                <a:latin typeface="HGP明朝E" panose="02020900000000000000" pitchFamily="18" charset="-128"/>
                <a:ea typeface="HGP明朝E" panose="02020900000000000000" pitchFamily="18" charset="-128"/>
              </a:rPr>
              <a:t>耶蘇</a:t>
            </a:r>
            <a:r>
              <a:rPr lang="ja-JP" altLang="en-US" sz="2200" b="1" dirty="0">
                <a:latin typeface="HGP明朝E" panose="02020900000000000000" pitchFamily="18" charset="-128"/>
                <a:ea typeface="HGP明朝E" panose="02020900000000000000" pitchFamily="18" charset="-128"/>
              </a:rPr>
              <a:t>會</a:t>
            </a:r>
            <a:r>
              <a:rPr lang="zh-CN" altLang="ja-JP" sz="2200" b="1" dirty="0" smtClean="0">
                <a:latin typeface="HGP明朝E" panose="02020900000000000000" pitchFamily="18" charset="-128"/>
                <a:ea typeface="HGP明朝E" panose="02020900000000000000" pitchFamily="18" charset="-128"/>
              </a:rPr>
              <a:t>版</a:t>
            </a:r>
            <a:r>
              <a:rPr lang="en-US" altLang="ja-JP" sz="2200" b="1" dirty="0" smtClean="0">
                <a:latin typeface="HGP明朝E" panose="02020900000000000000" pitchFamily="18" charset="-128"/>
                <a:ea typeface="HGP明朝E" panose="02020900000000000000" pitchFamily="18" charset="-128"/>
              </a:rPr>
              <a:t>  </a:t>
            </a:r>
            <a:r>
              <a:rPr lang="zh-CN" altLang="ja-JP" sz="2200" b="1" dirty="0" smtClean="0">
                <a:latin typeface="HGP明朝E" panose="02020900000000000000" pitchFamily="18" charset="-128"/>
                <a:ea typeface="HGP明朝E" panose="02020900000000000000" pitchFamily="18" charset="-128"/>
              </a:rPr>
              <a:t>落</a:t>
            </a:r>
            <a:r>
              <a:rPr lang="ja-JP" altLang="en-US" sz="2200" b="1" dirty="0" smtClean="0">
                <a:latin typeface="HGP明朝E" panose="02020900000000000000" pitchFamily="18" charset="-128"/>
                <a:ea typeface="HGP明朝E" panose="02020900000000000000" pitchFamily="18" charset="-128"/>
              </a:rPr>
              <a:t>葉</a:t>
            </a:r>
            <a:r>
              <a:rPr lang="zh-CN" altLang="ja-JP" sz="2200" b="1" dirty="0" smtClean="0">
                <a:latin typeface="HGP明朝E" panose="02020900000000000000" pitchFamily="18" charset="-128"/>
                <a:ea typeface="HGP明朝E" panose="02020900000000000000" pitchFamily="18" charset="-128"/>
              </a:rPr>
              <a:t>集</a:t>
            </a:r>
            <a:r>
              <a:rPr lang="en-US" altLang="ja-JP" sz="2200" b="1" dirty="0" smtClean="0">
                <a:latin typeface="HGP明朝E" panose="02020900000000000000" pitchFamily="18" charset="-128"/>
                <a:ea typeface="HGP明朝E" panose="02020900000000000000" pitchFamily="18" charset="-128"/>
              </a:rPr>
              <a:t>  </a:t>
            </a:r>
            <a:r>
              <a:rPr lang="zh-CN" altLang="ja-JP" sz="2200" b="1" dirty="0" smtClean="0">
                <a:latin typeface="HGP明朝E" panose="02020900000000000000" pitchFamily="18" charset="-128"/>
                <a:ea typeface="HGP明朝E" panose="02020900000000000000" pitchFamily="18" charset="-128"/>
              </a:rPr>
              <a:t>小玉篇</a:t>
            </a:r>
            <a:r>
              <a:rPr lang="en-US" altLang="ja-JP" sz="2200" b="1" dirty="0" smtClean="0">
                <a:latin typeface="HGP明朝E" panose="02020900000000000000" pitchFamily="18" charset="-128"/>
                <a:ea typeface="HGP明朝E" panose="02020900000000000000" pitchFamily="18" charset="-128"/>
              </a:rPr>
              <a:t>』</a:t>
            </a:r>
            <a:r>
              <a:rPr lang="zh-CN" altLang="ja-JP" sz="2200" b="1" dirty="0" smtClean="0">
                <a:latin typeface="HGP明朝E" panose="02020900000000000000" pitchFamily="18" charset="-128"/>
                <a:ea typeface="HGP明朝E" panose="02020900000000000000" pitchFamily="18" charset="-128"/>
              </a:rPr>
              <a:t>一册</a:t>
            </a:r>
            <a:r>
              <a:rPr lang="ja-JP" altLang="en-US" sz="2200" b="1" dirty="0" err="1">
                <a:latin typeface="HGP明朝E" panose="02020900000000000000" pitchFamily="18" charset="-128"/>
                <a:ea typeface="HGP明朝E" panose="02020900000000000000" pitchFamily="18" charset="-128"/>
              </a:rPr>
              <a:t>、</a:t>
            </a:r>
            <a:r>
              <a:rPr lang="zh-CN" altLang="ja-JP" sz="2200" b="1" dirty="0" smtClean="0">
                <a:latin typeface="HGP明朝E" panose="02020900000000000000" pitchFamily="18" charset="-128"/>
                <a:ea typeface="HGP明朝E" panose="02020900000000000000" pitchFamily="18" charset="-128"/>
              </a:rPr>
              <a:t>江</a:t>
            </a:r>
            <a:r>
              <a:rPr lang="ja-JP" altLang="en-US" sz="2200" b="1" dirty="0" smtClean="0">
                <a:latin typeface="HGP明朝E" panose="02020900000000000000" pitchFamily="18" charset="-128"/>
                <a:ea typeface="HGP明朝E" panose="02020900000000000000" pitchFamily="18" charset="-128"/>
              </a:rPr>
              <a:t>戸</a:t>
            </a:r>
            <a:r>
              <a:rPr lang="zh-CN" altLang="en-US" sz="2200" b="1" dirty="0" smtClean="0">
                <a:latin typeface="HGP明朝E" panose="02020900000000000000" pitchFamily="18" charset="-128"/>
                <a:ea typeface="HGP明朝E" panose="02020900000000000000" pitchFamily="18" charset="-128"/>
              </a:rPr>
              <a:t>慶長</a:t>
            </a:r>
            <a:r>
              <a:rPr lang="en-US" altLang="ja-JP" sz="2200" b="1" dirty="0" smtClean="0">
                <a:latin typeface="HGP明朝E" panose="02020900000000000000" pitchFamily="18" charset="-128"/>
                <a:ea typeface="HGP明朝E" panose="02020900000000000000" pitchFamily="18" charset="-128"/>
              </a:rPr>
              <a:t>3</a:t>
            </a:r>
            <a:r>
              <a:rPr lang="zh-CN" altLang="ja-JP" sz="2200" b="1" dirty="0">
                <a:latin typeface="HGP明朝E" panose="02020900000000000000" pitchFamily="18" charset="-128"/>
                <a:ea typeface="HGP明朝E" panose="02020900000000000000" pitchFamily="18" charset="-128"/>
              </a:rPr>
              <a:t>年（</a:t>
            </a:r>
            <a:r>
              <a:rPr lang="en-US" altLang="ja-JP" sz="2200" b="1" dirty="0">
                <a:latin typeface="HGP明朝E" panose="02020900000000000000" pitchFamily="18" charset="-128"/>
                <a:ea typeface="HGP明朝E" panose="02020900000000000000" pitchFamily="18" charset="-128"/>
              </a:rPr>
              <a:t>1598</a:t>
            </a:r>
            <a:r>
              <a:rPr lang="zh-CN" altLang="ja-JP" sz="2200" b="1" dirty="0" smtClean="0">
                <a:latin typeface="HGP明朝E" panose="02020900000000000000" pitchFamily="18" charset="-128"/>
                <a:ea typeface="HGP明朝E" panose="02020900000000000000" pitchFamily="18" charset="-128"/>
              </a:rPr>
              <a:t>）</a:t>
            </a:r>
            <a:r>
              <a:rPr lang="zh-CN" altLang="en-US" sz="2200" b="1" dirty="0" smtClean="0">
                <a:latin typeface="HGP明朝E" panose="02020900000000000000" pitchFamily="18" charset="-128"/>
                <a:ea typeface="HGP明朝E" panose="02020900000000000000" pitchFamily="18" charset="-128"/>
              </a:rPr>
              <a:t>長</a:t>
            </a:r>
            <a:r>
              <a:rPr lang="zh-CN" altLang="ja-JP" sz="2200" b="1" dirty="0" smtClean="0">
                <a:latin typeface="HGP明朝E" panose="02020900000000000000" pitchFamily="18" charset="-128"/>
                <a:ea typeface="HGP明朝E" panose="02020900000000000000" pitchFamily="18" charset="-128"/>
              </a:rPr>
              <a:t>崎出版</a:t>
            </a:r>
            <a:r>
              <a:rPr lang="ja-JP" altLang="en-US" sz="2200" b="1" dirty="0" err="1" smtClean="0">
                <a:latin typeface="HGP明朝E" panose="02020900000000000000" pitchFamily="18" charset="-128"/>
                <a:ea typeface="HGP明朝E" panose="02020900000000000000" pitchFamily="18" charset="-128"/>
              </a:rPr>
              <a:t>、</a:t>
            </a:r>
            <a:r>
              <a:rPr lang="zh-CN" altLang="ja-JP" sz="2200" b="1" dirty="0" smtClean="0">
                <a:latin typeface="HGP明朝E" panose="02020900000000000000" pitchFamily="18" charset="-128"/>
                <a:ea typeface="HGP明朝E" panose="02020900000000000000" pitchFamily="18" charset="-128"/>
              </a:rPr>
              <a:t>大英博物</a:t>
            </a:r>
            <a:r>
              <a:rPr lang="zh-CN" altLang="en-US" sz="2200" b="1" dirty="0" smtClean="0">
                <a:latin typeface="HGP明朝E" panose="02020900000000000000" pitchFamily="18" charset="-128"/>
                <a:ea typeface="HGP明朝E" panose="02020900000000000000" pitchFamily="18" charset="-128"/>
              </a:rPr>
              <a:t>舘</a:t>
            </a:r>
            <a:r>
              <a:rPr lang="zh-CN" altLang="ja-JP" sz="2200" b="1" dirty="0" smtClean="0">
                <a:latin typeface="HGP明朝E" panose="02020900000000000000" pitchFamily="18" charset="-128"/>
                <a:ea typeface="HGP明朝E" panose="02020900000000000000" pitchFamily="18" charset="-128"/>
              </a:rPr>
              <a:t>藏本</a:t>
            </a:r>
            <a:r>
              <a:rPr lang="ja-JP" altLang="en-US" sz="2200" b="1" dirty="0" smtClean="0">
                <a:latin typeface="HGP明朝E" panose="02020900000000000000" pitchFamily="18" charset="-128"/>
                <a:ea typeface="HGP明朝E" panose="02020900000000000000" pitchFamily="18" charset="-128"/>
              </a:rPr>
              <a:t>の</a:t>
            </a:r>
            <a:r>
              <a:rPr lang="zh-CN" altLang="en-US" sz="2200" b="1" dirty="0" smtClean="0">
                <a:latin typeface="HGP明朝E" panose="02020900000000000000" pitchFamily="18" charset="-128"/>
                <a:ea typeface="HGP明朝E" panose="02020900000000000000" pitchFamily="18" charset="-128"/>
              </a:rPr>
              <a:t>寫</a:t>
            </a:r>
            <a:r>
              <a:rPr lang="zh-CN" altLang="ja-JP" sz="2200" b="1" dirty="0" smtClean="0">
                <a:latin typeface="HGP明朝E" panose="02020900000000000000" pitchFamily="18" charset="-128"/>
                <a:ea typeface="HGP明朝E" panose="02020900000000000000" pitchFamily="18" charset="-128"/>
              </a:rPr>
              <a:t>真</a:t>
            </a:r>
            <a:r>
              <a:rPr lang="ja-JP" altLang="en-US" sz="2200" b="1" dirty="0" smtClean="0">
                <a:latin typeface="HGP明朝E" panose="02020900000000000000" pitchFamily="18" charset="-128"/>
                <a:ea typeface="HGP明朝E" panose="02020900000000000000" pitchFamily="18" charset="-128"/>
              </a:rPr>
              <a:t>により</a:t>
            </a:r>
            <a:r>
              <a:rPr lang="zh-CN" altLang="ja-JP" sz="2200" b="1" dirty="0" smtClean="0">
                <a:latin typeface="HGP明朝E" panose="02020900000000000000" pitchFamily="18" charset="-128"/>
                <a:ea typeface="HGP明朝E" panose="02020900000000000000" pitchFamily="18" charset="-128"/>
              </a:rPr>
              <a:t>翻刻</a:t>
            </a:r>
            <a:r>
              <a:rPr lang="ja-JP" altLang="en-US" sz="2200" b="1" dirty="0" err="1" smtClean="0">
                <a:latin typeface="HGP明朝E" panose="02020900000000000000" pitchFamily="18" charset="-128"/>
                <a:ea typeface="HGP明朝E" panose="02020900000000000000" pitchFamily="18" charset="-128"/>
              </a:rPr>
              <a:t>、</a:t>
            </a:r>
            <a:r>
              <a:rPr lang="ja-JP" altLang="en-US" sz="2200" b="1" dirty="0" smtClean="0">
                <a:latin typeface="HGP明朝E" panose="02020900000000000000" pitchFamily="18" charset="-128"/>
                <a:ea typeface="HGP明朝E" panose="02020900000000000000" pitchFamily="18" charset="-128"/>
              </a:rPr>
              <a:t>国語学</a:t>
            </a:r>
            <a:r>
              <a:rPr lang="zh-CN" altLang="en-US" sz="2200" b="1" dirty="0" smtClean="0">
                <a:latin typeface="HGP明朝E" panose="02020900000000000000" pitchFamily="18" charset="-128"/>
                <a:ea typeface="HGP明朝E" panose="02020900000000000000" pitchFamily="18" charset="-128"/>
              </a:rPr>
              <a:t>資</a:t>
            </a:r>
            <a:r>
              <a:rPr lang="zh-CN" altLang="ja-JP" sz="2200" b="1" dirty="0" smtClean="0">
                <a:latin typeface="HGP明朝E" panose="02020900000000000000" pitchFamily="18" charset="-128"/>
                <a:ea typeface="HGP明朝E" panose="02020900000000000000" pitchFamily="18" charset="-128"/>
              </a:rPr>
              <a:t>料第三</a:t>
            </a:r>
            <a:r>
              <a:rPr lang="zh-CN" altLang="en-US" sz="2200" b="1" dirty="0" smtClean="0">
                <a:latin typeface="HGP明朝E" panose="02020900000000000000" pitchFamily="18" charset="-128"/>
                <a:ea typeface="HGP明朝E" panose="02020900000000000000" pitchFamily="18" charset="-128"/>
              </a:rPr>
              <a:t>輯</a:t>
            </a:r>
            <a:r>
              <a:rPr lang="ja-JP" altLang="en-US" sz="2200" b="1" dirty="0">
                <a:latin typeface="HGP明朝E" panose="02020900000000000000" pitchFamily="18" charset="-128"/>
                <a:ea typeface="HGP明朝E" panose="02020900000000000000" pitchFamily="18" charset="-128"/>
              </a:rPr>
              <a:t>、</a:t>
            </a:r>
            <a:r>
              <a:rPr lang="zh-CN" altLang="ja-JP" sz="2200" b="1" dirty="0" smtClean="0">
                <a:latin typeface="HGP明朝E" panose="02020900000000000000" pitchFamily="18" charset="-128"/>
                <a:ea typeface="HGP明朝E" panose="02020900000000000000" pitchFamily="18" charset="-128"/>
              </a:rPr>
              <a:t>高羽五郎</a:t>
            </a:r>
            <a:r>
              <a:rPr lang="zh-CN" altLang="en-US" sz="2200" b="1" dirty="0" smtClean="0">
                <a:latin typeface="HGP明朝E" panose="02020900000000000000" pitchFamily="18" charset="-128"/>
                <a:ea typeface="HGP明朝E" panose="02020900000000000000" pitchFamily="18" charset="-128"/>
              </a:rPr>
              <a:t>編輯</a:t>
            </a:r>
            <a:r>
              <a:rPr lang="ja-JP" altLang="en-US" sz="2200" b="1" dirty="0">
                <a:latin typeface="HGP明朝E" panose="02020900000000000000" pitchFamily="18" charset="-128"/>
                <a:ea typeface="HGP明朝E" panose="02020900000000000000" pitchFamily="18" charset="-128"/>
              </a:rPr>
              <a:t>、</a:t>
            </a:r>
            <a:r>
              <a:rPr lang="zh-CN" altLang="ja-JP" sz="2200" b="1" dirty="0" smtClean="0">
                <a:latin typeface="HGP明朝E" panose="02020900000000000000" pitchFamily="18" charset="-128"/>
                <a:ea typeface="HGP明朝E" panose="02020900000000000000" pitchFamily="18" charset="-128"/>
              </a:rPr>
              <a:t>昭和</a:t>
            </a:r>
            <a:r>
              <a:rPr lang="zh-CN" altLang="ja-JP" sz="2200" b="1" dirty="0">
                <a:latin typeface="HGP明朝E" panose="02020900000000000000" pitchFamily="18" charset="-128"/>
                <a:ea typeface="HGP明朝E" panose="02020900000000000000" pitchFamily="18" charset="-128"/>
              </a:rPr>
              <a:t>廿五年（</a:t>
            </a:r>
            <a:r>
              <a:rPr lang="en-US" altLang="ja-JP" sz="2200" b="1" dirty="0">
                <a:latin typeface="HGP明朝E" panose="02020900000000000000" pitchFamily="18" charset="-128"/>
                <a:ea typeface="HGP明朝E" panose="02020900000000000000" pitchFamily="18" charset="-128"/>
              </a:rPr>
              <a:t>1950</a:t>
            </a:r>
            <a:r>
              <a:rPr lang="zh-CN" altLang="ja-JP" sz="2200" b="1" dirty="0">
                <a:latin typeface="HGP明朝E" panose="02020900000000000000" pitchFamily="18" charset="-128"/>
                <a:ea typeface="HGP明朝E" panose="02020900000000000000" pitchFamily="18" charset="-128"/>
              </a:rPr>
              <a:t>）</a:t>
            </a:r>
            <a:r>
              <a:rPr lang="zh-CN" altLang="ja-JP" sz="2200" b="1" dirty="0" smtClean="0">
                <a:latin typeface="HGP明朝E" panose="02020900000000000000" pitchFamily="18" charset="-128"/>
                <a:ea typeface="HGP明朝E" panose="02020900000000000000" pitchFamily="18" charset="-128"/>
              </a:rPr>
              <a:t>印刷</a:t>
            </a:r>
            <a:r>
              <a:rPr lang="ja-JP" altLang="en-US" sz="2200" b="1" dirty="0" err="1" smtClean="0">
                <a:latin typeface="HGP明朝E" panose="02020900000000000000" pitchFamily="18" charset="-128"/>
                <a:ea typeface="HGP明朝E" panose="02020900000000000000" pitchFamily="18" charset="-128"/>
              </a:rPr>
              <a:t>、</a:t>
            </a:r>
            <a:r>
              <a:rPr lang="ja-JP" altLang="en-US" sz="2200" b="1" dirty="0">
                <a:latin typeface="HGP明朝E" panose="02020900000000000000" pitchFamily="18" charset="-128"/>
                <a:ea typeface="HGP明朝E" panose="02020900000000000000" pitchFamily="18" charset="-128"/>
              </a:rPr>
              <a:t>国語学</a:t>
            </a:r>
            <a:r>
              <a:rPr lang="zh-CN" altLang="en-US" sz="2200" b="1" dirty="0" smtClean="0">
                <a:latin typeface="HGP明朝E" panose="02020900000000000000" pitchFamily="18" charset="-128"/>
                <a:ea typeface="HGP明朝E" panose="02020900000000000000" pitchFamily="18" charset="-128"/>
              </a:rPr>
              <a:t>資</a:t>
            </a:r>
            <a:r>
              <a:rPr lang="zh-CN" altLang="ja-JP" sz="2200" b="1" dirty="0" smtClean="0">
                <a:latin typeface="HGP明朝E" panose="02020900000000000000" pitchFamily="18" charset="-128"/>
                <a:ea typeface="HGP明朝E" panose="02020900000000000000" pitchFamily="18" charset="-128"/>
              </a:rPr>
              <a:t>料刊行所</a:t>
            </a:r>
            <a:r>
              <a:rPr lang="ja-JP" altLang="en-US" sz="2200" b="1" dirty="0" smtClean="0">
                <a:latin typeface="HGP明朝E" panose="02020900000000000000" pitchFamily="18" charset="-128"/>
                <a:ea typeface="HGP明朝E" panose="02020900000000000000" pitchFamily="18" charset="-128"/>
              </a:rPr>
              <a:t>発行</a:t>
            </a:r>
            <a:r>
              <a:rPr lang="zh-CN" altLang="ja-JP" sz="2200" b="1" dirty="0" smtClean="0">
                <a:latin typeface="HGP明朝E" panose="02020900000000000000" pitchFamily="18" charset="-128"/>
                <a:ea typeface="HGP明朝E" panose="02020900000000000000" pitchFamily="18" charset="-128"/>
              </a:rPr>
              <a:t>。</a:t>
            </a:r>
            <a:endParaRPr kumimoji="1" lang="ja-JP" altLang="en-US" sz="22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HGP明朝E" panose="02020900000000000000" pitchFamily="18" charset="-128"/>
                <a:ea typeface="HGP明朝E" panose="02020900000000000000" pitchFamily="18" charset="-128"/>
              </a:rPr>
              <a:t>　　　　　　　　扉頁</a:t>
            </a:r>
            <a:endParaRPr kumimoji="1" lang="ja-JP" altLang="en-US" dirty="0">
              <a:latin typeface="HGP明朝E" panose="02020900000000000000" pitchFamily="18" charset="-128"/>
              <a:ea typeface="HGP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S明朝E" panose="02020900000000000000" pitchFamily="18" charset="-128"/>
                <a:ea typeface="HGS明朝E" panose="02020900000000000000" pitchFamily="18" charset="-128"/>
              </a:rPr>
              <a:t>　　　　日部月部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3573154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zh-TW" altLang="en-US" sz="3200" dirty="0" smtClean="0">
                <a:latin typeface="HGP明朝E" panose="02020900000000000000" pitchFamily="18" charset="-128"/>
                <a:ea typeface="HGP明朝E" panose="02020900000000000000" pitchFamily="18" charset="-128"/>
              </a:rPr>
              <a:t>五</a:t>
            </a:r>
            <a:r>
              <a:rPr lang="zh-CN" altLang="en-US" sz="3200" dirty="0" smtClean="0">
                <a:latin typeface="HGP明朝E" panose="02020900000000000000" pitchFamily="18" charset="-128"/>
                <a:ea typeface="HGP明朝E" panose="02020900000000000000" pitchFamily="18" charset="-128"/>
              </a:rPr>
              <a:t>、日本</a:t>
            </a:r>
            <a:r>
              <a:rPr lang="ja-JP" altLang="en-US" sz="3200" dirty="0" smtClean="0">
                <a:latin typeface="HGP明朝E" panose="02020900000000000000" pitchFamily="18" charset="-128"/>
                <a:ea typeface="HGP明朝E" panose="02020900000000000000" pitchFamily="18" charset="-128"/>
              </a:rPr>
              <a:t>の</a:t>
            </a:r>
            <a:r>
              <a:rPr lang="en-US" altLang="ja-JP" sz="3200" dirty="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玉篇</a:t>
            </a:r>
            <a:r>
              <a:rPr lang="en-US" altLang="ja-JP" sz="3200" dirty="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改編史</a:t>
            </a:r>
            <a:r>
              <a:rPr lang="ja-JP" altLang="en-US" sz="3200" dirty="0" smtClean="0">
                <a:latin typeface="HGP明朝E" panose="02020900000000000000" pitchFamily="18" charset="-128"/>
                <a:ea typeface="HGP明朝E" panose="02020900000000000000" pitchFamily="18" charset="-128"/>
              </a:rPr>
              <a:t>（下）</a:t>
            </a:r>
            <a:r>
              <a:rPr lang="zh-CN" altLang="en-US" sz="3200" dirty="0" smtClean="0">
                <a:latin typeface="HGP明朝E" panose="02020900000000000000" pitchFamily="18" charset="-128"/>
                <a:ea typeface="HGP明朝E" panose="02020900000000000000" pitchFamily="18" charset="-128"/>
              </a:rPr>
              <a:t>：</a:t>
            </a:r>
            <a:r>
              <a:rPr lang="zh-CN" altLang="ja-JP" sz="3200" dirty="0" smtClean="0">
                <a:latin typeface="HGP明朝E" panose="02020900000000000000" pitchFamily="18" charset="-128"/>
                <a:ea typeface="HGP明朝E" panose="02020900000000000000" pitchFamily="18" charset="-128"/>
              </a:rPr>
              <a:t>江</a:t>
            </a:r>
            <a:r>
              <a:rPr lang="ja-JP" altLang="en-US" sz="3200" dirty="0" smtClean="0">
                <a:latin typeface="HGP明朝E" panose="02020900000000000000" pitchFamily="18" charset="-128"/>
                <a:ea typeface="HGP明朝E" panose="02020900000000000000" pitchFamily="18" charset="-128"/>
              </a:rPr>
              <a:t>戸・</a:t>
            </a:r>
            <a:r>
              <a:rPr lang="zh-CN" altLang="en-US" sz="3200" dirty="0" smtClean="0">
                <a:latin typeface="HGP明朝E" panose="02020900000000000000" pitchFamily="18" charset="-128"/>
                <a:ea typeface="HGP明朝E" panose="02020900000000000000" pitchFamily="18" charset="-128"/>
              </a:rPr>
              <a:t>明治時代（</a:t>
            </a:r>
            <a:r>
              <a:rPr lang="en-US" altLang="zh-CN" sz="3200" dirty="0" smtClean="0">
                <a:latin typeface="HGP明朝E" panose="02020900000000000000" pitchFamily="18" charset="-128"/>
                <a:ea typeface="HGP明朝E" panose="02020900000000000000" pitchFamily="18" charset="-128"/>
              </a:rPr>
              <a:t>1</a:t>
            </a:r>
            <a:r>
              <a:rPr lang="zh-CN" altLang="en-US" sz="3200" dirty="0" smtClean="0">
                <a:latin typeface="HGP明朝E" panose="02020900000000000000" pitchFamily="18" charset="-128"/>
                <a:ea typeface="HGP明朝E" panose="02020900000000000000" pitchFamily="18" charset="-128"/>
              </a:rPr>
              <a:t>）</a:t>
            </a:r>
            <a:endParaRPr kumimoji="1" lang="ja-JP" altLang="en-US" sz="3200" dirty="0">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Autofit/>
          </a:bodyPr>
          <a:lstStyle/>
          <a:p>
            <a:r>
              <a:rPr lang="ja-JP" altLang="en-US" sz="2000" b="1" dirty="0" smtClean="0">
                <a:latin typeface="HGP明朝E" panose="02020900000000000000" pitchFamily="18" charset="-128"/>
                <a:ea typeface="HGP明朝E" panose="02020900000000000000" pitchFamily="18" charset="-128"/>
              </a:rPr>
              <a:t>一、室町時代</a:t>
            </a:r>
            <a:r>
              <a:rPr lang="ja-JP" altLang="en-US" sz="2000" b="1" dirty="0">
                <a:latin typeface="HGP明朝E" panose="02020900000000000000" pitchFamily="18" charset="-128"/>
                <a:ea typeface="HGP明朝E" panose="02020900000000000000" pitchFamily="18" charset="-128"/>
              </a:rPr>
              <a:t>から</a:t>
            </a:r>
            <a:r>
              <a:rPr lang="ja-JP" altLang="en-US" sz="2000" b="1" dirty="0" smtClean="0">
                <a:latin typeface="HGP明朝E" panose="02020900000000000000" pitchFamily="18" charset="-128"/>
                <a:ea typeface="HGP明朝E" panose="02020900000000000000" pitchFamily="18" charset="-128"/>
              </a:rPr>
              <a:t>江戸時代まで</a:t>
            </a:r>
            <a:r>
              <a:rPr lang="en-US" altLang="ja-JP" sz="2000" b="1" dirty="0" smtClean="0">
                <a:latin typeface="HGP明朝E" panose="02020900000000000000" pitchFamily="18" charset="-128"/>
                <a:ea typeface="HGP明朝E" panose="02020900000000000000" pitchFamily="18" charset="-128"/>
              </a:rPr>
              <a:t>『</a:t>
            </a:r>
            <a:r>
              <a:rPr lang="zh-CN" altLang="en-US" sz="2000" b="1" dirty="0">
                <a:latin typeface="HGP明朝E" panose="02020900000000000000" pitchFamily="18" charset="-128"/>
                <a:ea typeface="HGP明朝E" panose="02020900000000000000" pitchFamily="18" charset="-128"/>
              </a:rPr>
              <a:t>大廣益會玉篇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を盛んに刊行された関係で、新しい日本式</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の編纂・刊行の風潮が興る。</a:t>
            </a:r>
            <a:endParaRPr lang="en-US" altLang="zh-CN" sz="2000" b="1" dirty="0" smtClean="0">
              <a:latin typeface="HGP明朝E" panose="02020900000000000000" pitchFamily="18" charset="-128"/>
              <a:ea typeface="HGP明朝E" panose="02020900000000000000" pitchFamily="18" charset="-128"/>
            </a:endParaRPr>
          </a:p>
          <a:p>
            <a:r>
              <a:rPr lang="ja-JP" altLang="en-US" sz="2000" b="1" dirty="0">
                <a:latin typeface="HGP明朝E" panose="02020900000000000000" pitchFamily="18" charset="-128"/>
                <a:ea typeface="HGP明朝E" panose="02020900000000000000" pitchFamily="18" charset="-128"/>
              </a:rPr>
              <a:t>二</a:t>
            </a:r>
            <a:r>
              <a:rPr lang="ja-JP" altLang="en-US" sz="2000" b="1" dirty="0" smtClean="0">
                <a:latin typeface="HGP明朝E" panose="02020900000000000000" pitchFamily="18" charset="-128"/>
                <a:ea typeface="HGP明朝E" panose="02020900000000000000" pitchFamily="18" charset="-128"/>
              </a:rPr>
              <a:t>、明代梅膺</a:t>
            </a:r>
            <a:r>
              <a:rPr lang="ja-JP" altLang="en-US" sz="2000" dirty="0" smtClean="0">
                <a:latin typeface="HGS明朝E" panose="02020900000000000000" pitchFamily="18" charset="-128"/>
                <a:ea typeface="HGS明朝E" panose="02020900000000000000" pitchFamily="18" charset="-128"/>
              </a:rPr>
              <a:t>祚</a:t>
            </a:r>
            <a:r>
              <a:rPr lang="ja-JP" altLang="en-US" sz="2000" dirty="0"/>
              <a:t>（ばいようそ</a:t>
            </a:r>
            <a:r>
              <a:rPr lang="ja-JP" altLang="en-US" sz="2000" dirty="0" smtClean="0"/>
              <a:t>）</a:t>
            </a:r>
            <a:r>
              <a:rPr lang="en-US" altLang="ja-JP" sz="2000" b="1" dirty="0" smtClean="0">
                <a:latin typeface="HGP明朝E" panose="02020900000000000000" pitchFamily="18" charset="-128"/>
                <a:ea typeface="HGP明朝E" panose="02020900000000000000" pitchFamily="18" charset="-128"/>
              </a:rPr>
              <a:t>『</a:t>
            </a:r>
            <a:r>
              <a:rPr lang="ja-JP" altLang="en-US" sz="2000" b="1" dirty="0">
                <a:latin typeface="HGP明朝E" panose="02020900000000000000" pitchFamily="18" charset="-128"/>
                <a:ea typeface="HGP明朝E" panose="02020900000000000000" pitchFamily="18" charset="-128"/>
              </a:rPr>
              <a:t>字彙</a:t>
            </a:r>
            <a:r>
              <a:rPr lang="en-US" altLang="ja-JP" sz="2000" b="1" dirty="0">
                <a:latin typeface="HGP明朝E" panose="02020900000000000000" pitchFamily="18" charset="-128"/>
                <a:ea typeface="HGP明朝E" panose="02020900000000000000" pitchFamily="18" charset="-128"/>
              </a:rPr>
              <a:t>』</a:t>
            </a:r>
            <a:r>
              <a:rPr lang="zh-CN" altLang="en-US" sz="2000" b="1" dirty="0">
                <a:latin typeface="HGP明朝E" panose="02020900000000000000" pitchFamily="18" charset="-128"/>
                <a:ea typeface="HGP明朝E" panose="02020900000000000000" pitchFamily="18" charset="-128"/>
              </a:rPr>
              <a:t>（</a:t>
            </a:r>
            <a:r>
              <a:rPr lang="en-US" altLang="zh-CN" sz="2000" b="1" dirty="0">
                <a:latin typeface="HGP明朝E" panose="02020900000000000000" pitchFamily="18" charset="-128"/>
                <a:ea typeface="HGP明朝E" panose="02020900000000000000" pitchFamily="18" charset="-128"/>
              </a:rPr>
              <a:t>1615</a:t>
            </a:r>
            <a:r>
              <a:rPr lang="zh-CN" altLang="en-US" sz="2000" b="1" dirty="0">
                <a:latin typeface="HGP明朝E" panose="02020900000000000000" pitchFamily="18" charset="-128"/>
                <a:ea typeface="HGP明朝E" panose="02020900000000000000" pitchFamily="18" charset="-128"/>
              </a:rPr>
              <a:t>序</a:t>
            </a:r>
            <a:r>
              <a:rPr lang="zh-CN" altLang="en-US"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は江戸初期</a:t>
            </a:r>
            <a:r>
              <a:rPr lang="zh-CN" altLang="en-US" sz="2000" b="1" dirty="0" smtClean="0">
                <a:latin typeface="HGP明朝E" panose="02020900000000000000" pitchFamily="18" charset="-128"/>
                <a:ea typeface="HGP明朝E" panose="02020900000000000000" pitchFamily="18" charset="-128"/>
              </a:rPr>
              <a:t>慶</a:t>
            </a:r>
            <a:r>
              <a:rPr lang="zh-CN" altLang="ja-JP" sz="2000" b="1" dirty="0" smtClean="0">
                <a:latin typeface="HGP明朝E" panose="02020900000000000000" pitchFamily="18" charset="-128"/>
                <a:ea typeface="HGP明朝E" panose="02020900000000000000" pitchFamily="18" charset="-128"/>
              </a:rPr>
              <a:t>安</a:t>
            </a:r>
            <a:r>
              <a:rPr lang="zh-CN" altLang="ja-JP" sz="2000" b="1" dirty="0">
                <a:latin typeface="HGP明朝E" panose="02020900000000000000" pitchFamily="18" charset="-128"/>
                <a:ea typeface="HGP明朝E" panose="02020900000000000000" pitchFamily="18" charset="-128"/>
              </a:rPr>
              <a:t>元年（</a:t>
            </a:r>
            <a:r>
              <a:rPr lang="en-US" altLang="ja-JP" sz="2000" b="1" dirty="0">
                <a:latin typeface="HGP明朝E" panose="02020900000000000000" pitchFamily="18" charset="-128"/>
                <a:ea typeface="HGP明朝E" panose="02020900000000000000" pitchFamily="18" charset="-128"/>
              </a:rPr>
              <a:t>1648</a:t>
            </a:r>
            <a:r>
              <a:rPr lang="zh-CN" altLang="ja-JP" sz="2000" b="1" dirty="0" smtClean="0">
                <a:latin typeface="HGP明朝E" panose="02020900000000000000" pitchFamily="18" charset="-128"/>
                <a:ea typeface="HGP明朝E" panose="02020900000000000000" pitchFamily="18" charset="-128"/>
              </a:rPr>
              <a:t>）</a:t>
            </a:r>
            <a:r>
              <a:rPr lang="ja-JP" altLang="en-US" sz="2000" b="1" dirty="0" err="1" smtClean="0">
                <a:latin typeface="HGP明朝E" panose="02020900000000000000" pitchFamily="18" charset="-128"/>
                <a:ea typeface="HGP明朝E" panose="02020900000000000000" pitchFamily="18" charset="-128"/>
              </a:rPr>
              <a:t>に覆</a:t>
            </a:r>
            <a:r>
              <a:rPr lang="ja-JP" altLang="en-US" sz="2000" b="1" dirty="0" smtClean="0">
                <a:latin typeface="HGP明朝E" panose="02020900000000000000" pitchFamily="18" charset="-128"/>
                <a:ea typeface="HGP明朝E" panose="02020900000000000000" pitchFamily="18" charset="-128"/>
              </a:rPr>
              <a:t>刻され、</a:t>
            </a:r>
            <a:r>
              <a:rPr lang="en-US" altLang="ja-JP" sz="2000" b="1" dirty="0">
                <a:latin typeface="HGP明朝E" panose="02020900000000000000" pitchFamily="18" charset="-128"/>
                <a:ea typeface="HGP明朝E" panose="02020900000000000000" pitchFamily="18" charset="-128"/>
              </a:rPr>
              <a:t> 『</a:t>
            </a:r>
            <a:r>
              <a:rPr lang="ja-JP" altLang="en-US" sz="2000" b="1" dirty="0">
                <a:latin typeface="HGP明朝E" panose="02020900000000000000" pitchFamily="18" charset="-128"/>
                <a:ea typeface="HGP明朝E" panose="02020900000000000000" pitchFamily="18" charset="-128"/>
              </a:rPr>
              <a:t>字彙</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の筆画数による</a:t>
            </a:r>
            <a:r>
              <a:rPr lang="en-US" altLang="ja-JP" sz="2000" b="1" dirty="0" smtClean="0">
                <a:latin typeface="HGP明朝E" panose="02020900000000000000" pitchFamily="18" charset="-128"/>
                <a:ea typeface="HGP明朝E" panose="02020900000000000000" pitchFamily="18" charset="-128"/>
              </a:rPr>
              <a:t>214</a:t>
            </a:r>
            <a:r>
              <a:rPr lang="ja-JP" altLang="en-US" sz="2000" b="1" dirty="0" smtClean="0">
                <a:latin typeface="HGP明朝E" panose="02020900000000000000" pitchFamily="18" charset="-128"/>
                <a:ea typeface="HGP明朝E" panose="02020900000000000000" pitchFamily="18" charset="-128"/>
              </a:rPr>
              <a:t>部首の排列、と部首内筆画数による字頭の排列、及び</a:t>
            </a:r>
            <a:r>
              <a:rPr lang="zh-CN" altLang="ja-JP" sz="2000" b="1" dirty="0">
                <a:latin typeface="HGP明朝E" panose="02020900000000000000" pitchFamily="18" charset="-128"/>
                <a:ea typeface="HGP明朝E" panose="02020900000000000000" pitchFamily="18" charset="-128"/>
              </a:rPr>
              <a:t>首卷</a:t>
            </a:r>
            <a:r>
              <a:rPr lang="ja-JP" altLang="en-US" sz="2000" b="1" dirty="0">
                <a:latin typeface="HGP明朝E" panose="02020900000000000000" pitchFamily="18" charset="-128"/>
                <a:ea typeface="HGP明朝E" panose="02020900000000000000" pitchFamily="18" charset="-128"/>
              </a:rPr>
              <a:t>に</a:t>
            </a:r>
            <a:r>
              <a:rPr lang="zh-CN" altLang="en-US" sz="2000" b="1" dirty="0">
                <a:latin typeface="HGP明朝E" panose="02020900000000000000" pitchFamily="18" charset="-128"/>
                <a:ea typeface="HGP明朝E" panose="02020900000000000000" pitchFamily="18" charset="-128"/>
              </a:rPr>
              <a:t>檢</a:t>
            </a:r>
            <a:r>
              <a:rPr lang="zh-CN" altLang="ja-JP" sz="2000" b="1" dirty="0">
                <a:latin typeface="HGP明朝E" panose="02020900000000000000" pitchFamily="18" charset="-128"/>
                <a:ea typeface="HGP明朝E" panose="02020900000000000000" pitchFamily="18" charset="-128"/>
              </a:rPr>
              <a:t>字表</a:t>
            </a:r>
            <a:r>
              <a:rPr lang="ja-JP" altLang="en-US" sz="2000" b="1" dirty="0">
                <a:latin typeface="HGP明朝E" panose="02020900000000000000" pitchFamily="18" charset="-128"/>
                <a:ea typeface="HGP明朝E" panose="02020900000000000000" pitchFamily="18" charset="-128"/>
              </a:rPr>
              <a:t>を附すなど新式な編纂</a:t>
            </a:r>
            <a:r>
              <a:rPr lang="ja-JP" altLang="en-US" sz="2000" b="1" dirty="0" smtClean="0">
                <a:latin typeface="HGP明朝E" panose="02020900000000000000" pitchFamily="18" charset="-128"/>
                <a:ea typeface="HGP明朝E" panose="02020900000000000000" pitchFamily="18" charset="-128"/>
              </a:rPr>
              <a:t>方法はこの時代刊行された改編本</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の基準になる。</a:t>
            </a:r>
            <a:endParaRPr lang="en-US" altLang="ja-JP" sz="2000" b="1" dirty="0" smtClean="0">
              <a:latin typeface="HGP明朝E" panose="02020900000000000000" pitchFamily="18" charset="-128"/>
              <a:ea typeface="HGP明朝E" panose="02020900000000000000" pitchFamily="18" charset="-128"/>
            </a:endParaRPr>
          </a:p>
          <a:p>
            <a:r>
              <a:rPr lang="ja-JP" altLang="en-US" sz="2000" b="1" dirty="0" smtClean="0">
                <a:latin typeface="HGP明朝E" panose="02020900000000000000" pitchFamily="18" charset="-128"/>
                <a:ea typeface="HGP明朝E" panose="02020900000000000000" pitchFamily="18" charset="-128"/>
              </a:rPr>
              <a:t>三、</a:t>
            </a:r>
            <a:r>
              <a:rPr lang="zh-CN" altLang="en-US" sz="2000" b="1" dirty="0" smtClean="0">
                <a:latin typeface="HGP明朝E" panose="02020900000000000000" pitchFamily="18" charset="-128"/>
                <a:ea typeface="HGP明朝E" panose="02020900000000000000" pitchFamily="18" charset="-128"/>
              </a:rPr>
              <a:t>天和</a:t>
            </a:r>
            <a:r>
              <a:rPr lang="zh-CN" altLang="en-US" sz="2000" b="1" dirty="0">
                <a:latin typeface="HGP明朝E" panose="02020900000000000000" pitchFamily="18" charset="-128"/>
                <a:ea typeface="HGP明朝E" panose="02020900000000000000" pitchFamily="18" charset="-128"/>
              </a:rPr>
              <a:t>三年（</a:t>
            </a:r>
            <a:r>
              <a:rPr lang="en-US" altLang="zh-CN" sz="2000" b="1" dirty="0">
                <a:latin typeface="HGP明朝E" panose="02020900000000000000" pitchFamily="18" charset="-128"/>
                <a:ea typeface="HGP明朝E" panose="02020900000000000000" pitchFamily="18" charset="-128"/>
              </a:rPr>
              <a:t>1683</a:t>
            </a:r>
            <a:r>
              <a:rPr lang="zh-CN" altLang="en-US" sz="2000" b="1" dirty="0">
                <a:latin typeface="HGP明朝E" panose="02020900000000000000" pitchFamily="18" charset="-128"/>
                <a:ea typeface="HGP明朝E" panose="02020900000000000000" pitchFamily="18" charset="-128"/>
              </a:rPr>
              <a:t>） </a:t>
            </a:r>
            <a:r>
              <a:rPr lang="en-US" altLang="ja-JP"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增補大廣益會玉篇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a:t>
            </a:r>
            <a:r>
              <a:rPr lang="en-US" altLang="zh-CN" sz="2000" b="1" dirty="0" smtClean="0">
                <a:latin typeface="HGP明朝E" panose="02020900000000000000" pitchFamily="18" charset="-128"/>
                <a:ea typeface="HGP明朝E" panose="02020900000000000000" pitchFamily="18" charset="-128"/>
              </a:rPr>
              <a:t>10</a:t>
            </a:r>
            <a:r>
              <a:rPr lang="zh-CN" altLang="en-US" sz="2000" b="1" dirty="0">
                <a:latin typeface="HGP明朝E" panose="02020900000000000000" pitchFamily="18" charset="-128"/>
                <a:ea typeface="HGP明朝E" panose="02020900000000000000" pitchFamily="18" charset="-128"/>
              </a:rPr>
              <a:t>卷</a:t>
            </a:r>
            <a:r>
              <a:rPr lang="en-US" altLang="zh-CN" sz="2000" b="1" dirty="0" smtClean="0">
                <a:latin typeface="HGP明朝E" panose="02020900000000000000" pitchFamily="18" charset="-128"/>
                <a:ea typeface="HGP明朝E" panose="02020900000000000000" pitchFamily="18" charset="-128"/>
              </a:rPr>
              <a:t>5</a:t>
            </a:r>
            <a:r>
              <a:rPr lang="zh-CN" altLang="en-US" sz="2000" b="1" dirty="0" smtClean="0">
                <a:latin typeface="HGP明朝E" panose="02020900000000000000" pitchFamily="18" charset="-128"/>
                <a:ea typeface="HGP明朝E" panose="02020900000000000000" pitchFamily="18" charset="-128"/>
              </a:rPr>
              <a:t>冊</a:t>
            </a:r>
            <a:r>
              <a:rPr lang="ja-JP" altLang="en-US" sz="2000" b="1" dirty="0" err="1"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澤村</a:t>
            </a:r>
            <a:r>
              <a:rPr lang="zh-CN" altLang="en-US" sz="2000" b="1" dirty="0">
                <a:latin typeface="HGP明朝E" panose="02020900000000000000" pitchFamily="18" charset="-128"/>
                <a:ea typeface="HGP明朝E" panose="02020900000000000000" pitchFamily="18" charset="-128"/>
              </a:rPr>
              <a:t>昌益 小野善左衛門</a:t>
            </a:r>
            <a:r>
              <a:rPr lang="zh-CN" altLang="en-US" sz="2000" b="1" dirty="0" smtClean="0">
                <a:solidFill>
                  <a:schemeClr val="tx1"/>
                </a:solidFill>
                <a:latin typeface="HGP明朝E" panose="02020900000000000000" pitchFamily="18" charset="-128"/>
                <a:ea typeface="HGP明朝E" panose="02020900000000000000" pitchFamily="18" charset="-128"/>
              </a:rPr>
              <a:t>開板</a:t>
            </a:r>
            <a:r>
              <a:rPr lang="ja-JP" altLang="en-US" sz="2000" b="1" dirty="0" smtClean="0">
                <a:latin typeface="HGP明朝E" panose="02020900000000000000" pitchFamily="18" charset="-128"/>
                <a:ea typeface="HGP明朝E" panose="02020900000000000000" pitchFamily="18" charset="-128"/>
              </a:rPr>
              <a:t>）</a:t>
            </a:r>
            <a:r>
              <a:rPr lang="en-US" altLang="ja-JP" sz="2000" b="1" dirty="0" smtClean="0">
                <a:latin typeface="HGP明朝E" panose="02020900000000000000" pitchFamily="18" charset="-128"/>
                <a:ea typeface="HGP明朝E" panose="02020900000000000000" pitchFamily="18" charset="-128"/>
              </a:rPr>
              <a:t> </a:t>
            </a:r>
            <a:r>
              <a:rPr lang="ja-JP" altLang="en-US" sz="2000" b="1" dirty="0" smtClean="0">
                <a:latin typeface="HGP明朝E" panose="02020900000000000000" pitchFamily="18" charset="-128"/>
                <a:ea typeface="HGP明朝E" panose="02020900000000000000" pitchFamily="18" charset="-128"/>
              </a:rPr>
              <a:t>はこの時代最初に刊行された</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改編本。</a:t>
            </a:r>
            <a:r>
              <a:rPr lang="en-US" altLang="ja-JP"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大廣益會玉篇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と明代字書</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字彙</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により改編し、部首と字頭はともに筆画数により排列し、所収字は大幅に削除され、</a:t>
            </a:r>
            <a:r>
              <a:rPr lang="zh-CN" altLang="en-US" sz="2000" b="1" dirty="0" smtClean="0">
                <a:latin typeface="HGP明朝E" panose="02020900000000000000" pitchFamily="18" charset="-128"/>
                <a:ea typeface="HGP明朝E" panose="02020900000000000000" pitchFamily="18" charset="-128"/>
              </a:rPr>
              <a:t>反切</a:t>
            </a:r>
            <a:r>
              <a:rPr lang="ja-JP" altLang="en-US" sz="2000" b="1" dirty="0" err="1" smtClean="0">
                <a:latin typeface="HGP明朝E" panose="02020900000000000000" pitchFamily="18" charset="-128"/>
                <a:ea typeface="HGP明朝E" panose="02020900000000000000" pitchFamily="18" charset="-128"/>
              </a:rPr>
              <a:t>と訓釈には</a:t>
            </a:r>
            <a:r>
              <a:rPr lang="ja-JP" altLang="en-US" sz="2000" b="1" dirty="0" smtClean="0">
                <a:latin typeface="HGP明朝E" panose="02020900000000000000" pitchFamily="18" charset="-128"/>
                <a:ea typeface="HGP明朝E" panose="02020900000000000000" pitchFamily="18" charset="-128"/>
              </a:rPr>
              <a:t>一部残された。また、所収字の音訓、四声名、所属韻目名を追加した。</a:t>
            </a:r>
            <a:endParaRPr lang="en-US" altLang="zh-CN" sz="2000" b="1" dirty="0" smtClean="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316683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b="1" dirty="0" smtClean="0">
                <a:latin typeface="HGP明朝E" panose="02020900000000000000" pitchFamily="18" charset="-128"/>
                <a:ea typeface="HGP明朝E" panose="02020900000000000000" pitchFamily="18" charset="-128"/>
              </a:rPr>
              <a:t>寛文十一年（１６７１）刊行の梅膺</a:t>
            </a:r>
            <a:r>
              <a:rPr lang="ja-JP" altLang="en-US" dirty="0" smtClean="0">
                <a:latin typeface="HGS明朝E" panose="02020900000000000000" pitchFamily="18" charset="-128"/>
                <a:ea typeface="HGS明朝E" panose="02020900000000000000" pitchFamily="18" charset="-128"/>
              </a:rPr>
              <a:t>祚</a:t>
            </a:r>
            <a:r>
              <a:rPr lang="en-US" altLang="ja-JP" b="1" dirty="0">
                <a:latin typeface="HGP明朝E" panose="02020900000000000000" pitchFamily="18" charset="-128"/>
                <a:ea typeface="HGP明朝E" panose="02020900000000000000" pitchFamily="18" charset="-128"/>
              </a:rPr>
              <a:t>『</a:t>
            </a:r>
            <a:r>
              <a:rPr lang="ja-JP" altLang="en-US" b="1" dirty="0">
                <a:latin typeface="HGP明朝E" panose="02020900000000000000" pitchFamily="18" charset="-128"/>
                <a:ea typeface="HGP明朝E" panose="02020900000000000000" pitchFamily="18" charset="-128"/>
              </a:rPr>
              <a:t>字彙</a:t>
            </a:r>
            <a:r>
              <a:rPr lang="en-US" altLang="ja-JP" b="1" dirty="0">
                <a:latin typeface="HGP明朝E" panose="02020900000000000000" pitchFamily="18" charset="-128"/>
                <a:ea typeface="HGP明朝E" panose="02020900000000000000" pitchFamily="18" charset="-128"/>
              </a:rPr>
              <a:t>』</a:t>
            </a:r>
            <a:endParaRPr kumimoji="1" lang="ja-JP" altLang="en-US" dirty="0"/>
          </a:p>
        </p:txBody>
      </p:sp>
      <p:sp>
        <p:nvSpPr>
          <p:cNvPr id="5" name="テキスト プレースホルダー 4"/>
          <p:cNvSpPr>
            <a:spLocks noGrp="1"/>
          </p:cNvSpPr>
          <p:nvPr>
            <p:ph type="body" idx="1"/>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版記</a:t>
            </a:r>
            <a:endParaRPr kumimoji="1" lang="ja-JP" altLang="en-US" dirty="0">
              <a:latin typeface="HGS明朝E" panose="02020900000000000000" pitchFamily="18" charset="-128"/>
              <a:ea typeface="HGS明朝E" panose="02020900000000000000" pitchFamily="18" charset="-128"/>
            </a:endParaRPr>
          </a:p>
        </p:txBody>
      </p:sp>
      <p:pic>
        <p:nvPicPr>
          <p:cNvPr id="9" name="コンテンツ プレースホルダー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7" name="テキスト プレースホルダー 6"/>
          <p:cNvSpPr>
            <a:spLocks noGrp="1"/>
          </p:cNvSpPr>
          <p:nvPr>
            <p:ph type="body" sz="quarter" idx="3"/>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土部</a:t>
            </a:r>
            <a:endParaRPr kumimoji="1" lang="ja-JP" altLang="en-US" dirty="0">
              <a:latin typeface="HGS明朝E" panose="02020900000000000000" pitchFamily="18" charset="-128"/>
              <a:ea typeface="HGS明朝E" panose="02020900000000000000" pitchFamily="18" charset="-128"/>
            </a:endParaRPr>
          </a:p>
        </p:txBody>
      </p:sp>
      <p:pic>
        <p:nvPicPr>
          <p:cNvPr id="10" name="コンテンツ プレースホルダー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3219057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zh-CN" altLang="en-US" sz="2800" b="1" dirty="0">
                <a:latin typeface="HGP明朝E" panose="02020900000000000000" pitchFamily="18" charset="-128"/>
                <a:ea typeface="HGP明朝E" panose="02020900000000000000" pitchFamily="18" charset="-128"/>
              </a:rPr>
              <a:t>天和三年（</a:t>
            </a:r>
            <a:r>
              <a:rPr lang="en-US" altLang="zh-CN" sz="2800" b="1" dirty="0">
                <a:latin typeface="HGP明朝E" panose="02020900000000000000" pitchFamily="18" charset="-128"/>
                <a:ea typeface="HGP明朝E" panose="02020900000000000000" pitchFamily="18" charset="-128"/>
              </a:rPr>
              <a:t>1683</a:t>
            </a:r>
            <a:r>
              <a:rPr lang="zh-CN" altLang="en-US" sz="2800" b="1" dirty="0">
                <a:latin typeface="HGP明朝E" panose="02020900000000000000" pitchFamily="18" charset="-128"/>
                <a:ea typeface="HGP明朝E" panose="02020900000000000000" pitchFamily="18" charset="-128"/>
              </a:rPr>
              <a:t>） </a:t>
            </a:r>
            <a:r>
              <a:rPr lang="en-US" altLang="ja-JP" sz="2800" b="1" dirty="0">
                <a:latin typeface="HGP明朝E" panose="02020900000000000000" pitchFamily="18" charset="-128"/>
                <a:ea typeface="HGP明朝E" panose="02020900000000000000" pitchFamily="18" charset="-128"/>
              </a:rPr>
              <a:t>『</a:t>
            </a:r>
            <a:r>
              <a:rPr lang="zh-CN" altLang="en-US" sz="2800" b="1" dirty="0">
                <a:latin typeface="HGP明朝E" panose="02020900000000000000" pitchFamily="18" charset="-128"/>
                <a:ea typeface="HGP明朝E" panose="02020900000000000000" pitchFamily="18" charset="-128"/>
              </a:rPr>
              <a:t>增補大廣益會玉篇</a:t>
            </a:r>
            <a:r>
              <a:rPr lang="en-US" altLang="ja-JP" sz="2800" b="1" dirty="0" smtClean="0">
                <a:latin typeface="HGP明朝E" panose="02020900000000000000" pitchFamily="18" charset="-128"/>
                <a:ea typeface="HGP明朝E" panose="02020900000000000000" pitchFamily="18" charset="-128"/>
              </a:rPr>
              <a:t>』</a:t>
            </a:r>
            <a:br>
              <a:rPr lang="en-US" altLang="ja-JP" sz="2800" b="1" dirty="0" smtClean="0">
                <a:latin typeface="HGP明朝E" panose="02020900000000000000" pitchFamily="18" charset="-128"/>
                <a:ea typeface="HGP明朝E" panose="02020900000000000000" pitchFamily="18" charset="-128"/>
              </a:rPr>
            </a:br>
            <a:r>
              <a:rPr lang="ja-JP" altLang="en-US" b="1" dirty="0">
                <a:latin typeface="HGP明朝E" panose="02020900000000000000" pitchFamily="18" charset="-128"/>
                <a:ea typeface="HGP明朝E" panose="02020900000000000000" pitchFamily="18" charset="-128"/>
              </a:rPr>
              <a:t>　</a:t>
            </a:r>
            <a:r>
              <a:rPr lang="ja-JP" altLang="en-US" b="1" dirty="0" smtClean="0">
                <a:latin typeface="HGP明朝E" panose="02020900000000000000" pitchFamily="18" charset="-128"/>
                <a:ea typeface="HGP明朝E" panose="02020900000000000000" pitchFamily="18" charset="-128"/>
              </a:rPr>
              <a:t>　　　　</a:t>
            </a:r>
            <a:r>
              <a:rPr lang="ja-JP" altLang="en-US" sz="2400" b="1" dirty="0" smtClean="0">
                <a:latin typeface="HGP明朝E" panose="02020900000000000000" pitchFamily="18" charset="-128"/>
                <a:ea typeface="HGP明朝E" panose="02020900000000000000" pitchFamily="18" charset="-128"/>
              </a:rPr>
              <a:t>（艸部）　　　　　　　　　　　　　　　　　（版記）</a:t>
            </a:r>
            <a:endParaRPr kumimoji="1" lang="ja-JP" altLang="en-US" sz="2400" dirty="0">
              <a:latin typeface="HGP明朝E" panose="02020900000000000000" pitchFamily="18" charset="-128"/>
              <a:ea typeface="HGP明朝E" panose="02020900000000000000" pitchFamily="18" charset="-128"/>
            </a:endParaRPr>
          </a:p>
        </p:txBody>
      </p:sp>
      <p:pic>
        <p:nvPicPr>
          <p:cNvPr id="2" name="コンテンツ プレースホルダー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89213" y="2405261"/>
            <a:ext cx="4313237" cy="3234927"/>
          </a:xfrm>
        </p:spPr>
      </p:pic>
      <p:pic>
        <p:nvPicPr>
          <p:cNvPr id="7" name="コンテンツ プレースホルダー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91375" y="2397324"/>
            <a:ext cx="4313238" cy="3234928"/>
          </a:xfrm>
        </p:spPr>
      </p:pic>
    </p:spTree>
    <p:extLst>
      <p:ext uri="{BB962C8B-B14F-4D97-AF65-F5344CB8AC3E}">
        <p14:creationId xmlns:p14="http://schemas.microsoft.com/office/powerpoint/2010/main" val="1177173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b="1" dirty="0" smtClean="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增</a:t>
            </a:r>
            <a:r>
              <a:rPr lang="zh-CN" altLang="en-US" sz="2400" b="1" dirty="0" smtClean="0">
                <a:latin typeface="HGP明朝E" panose="02020900000000000000" pitchFamily="18" charset="-128"/>
                <a:ea typeface="HGP明朝E" panose="02020900000000000000" pitchFamily="18" charset="-128"/>
              </a:rPr>
              <a:t>補</a:t>
            </a:r>
            <a:r>
              <a:rPr lang="zh-CN" altLang="ja-JP" sz="2400" b="1" dirty="0" smtClean="0">
                <a:latin typeface="HGP明朝E" panose="02020900000000000000" pitchFamily="18" charset="-128"/>
                <a:ea typeface="HGP明朝E" panose="02020900000000000000" pitchFamily="18" charset="-128"/>
              </a:rPr>
              <a:t>大</a:t>
            </a:r>
            <a:r>
              <a:rPr lang="zh-CN" altLang="en-US" sz="2400" b="1" dirty="0" smtClean="0">
                <a:latin typeface="HGP明朝E" panose="02020900000000000000" pitchFamily="18" charset="-128"/>
                <a:ea typeface="HGP明朝E" panose="02020900000000000000" pitchFamily="18" charset="-128"/>
              </a:rPr>
              <a:t>廣</a:t>
            </a:r>
            <a:r>
              <a:rPr lang="zh-CN" altLang="ja-JP" sz="2400" b="1" dirty="0" smtClean="0">
                <a:latin typeface="HGP明朝E" panose="02020900000000000000" pitchFamily="18" charset="-128"/>
                <a:ea typeface="HGP明朝E" panose="02020900000000000000" pitchFamily="18" charset="-128"/>
              </a:rPr>
              <a:t>益</a:t>
            </a:r>
            <a:r>
              <a:rPr lang="zh-CN" altLang="en-US" sz="2400" b="1" dirty="0" smtClean="0">
                <a:latin typeface="HGP明朝E" panose="02020900000000000000" pitchFamily="18" charset="-128"/>
                <a:ea typeface="HGP明朝E" panose="02020900000000000000" pitchFamily="18" charset="-128"/>
              </a:rPr>
              <a:t>會</a:t>
            </a:r>
            <a:r>
              <a:rPr lang="zh-CN" altLang="ja-JP" sz="2400" b="1" dirty="0" smtClean="0">
                <a:latin typeface="HGP明朝E" panose="02020900000000000000" pitchFamily="18" charset="-128"/>
                <a:ea typeface="HGP明朝E" panose="02020900000000000000" pitchFamily="18" charset="-128"/>
              </a:rPr>
              <a:t>玉篇</a:t>
            </a:r>
            <a:r>
              <a:rPr lang="en-US" altLang="ja-JP" sz="2400" b="1" dirty="0" smtClean="0">
                <a:latin typeface="HGP明朝E" panose="02020900000000000000" pitchFamily="18" charset="-128"/>
                <a:ea typeface="HGP明朝E" panose="02020900000000000000" pitchFamily="18" charset="-128"/>
              </a:rPr>
              <a:t>』</a:t>
            </a:r>
            <a:r>
              <a:rPr lang="ja-JP" altLang="en-US" sz="2400" b="1" dirty="0" smtClean="0">
                <a:latin typeface="HGP明朝E" panose="02020900000000000000" pitchFamily="18" charset="-128"/>
                <a:ea typeface="HGP明朝E" panose="02020900000000000000" pitchFamily="18" charset="-128"/>
              </a:rPr>
              <a:t>の後印本、</a:t>
            </a:r>
            <a:r>
              <a:rPr lang="zh-CN" altLang="ja-JP" sz="2400" b="1" dirty="0" smtClean="0">
                <a:latin typeface="HGP明朝E" panose="02020900000000000000" pitchFamily="18" charset="-128"/>
                <a:ea typeface="HGP明朝E" panose="02020900000000000000" pitchFamily="18" charset="-128"/>
              </a:rPr>
              <a:t>十卷</a:t>
            </a:r>
            <a:r>
              <a:rPr lang="zh-CN"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首一卷</a:t>
            </a:r>
            <a:r>
              <a:rPr lang="ja-JP" altLang="en-US" sz="2400" b="1" dirty="0" err="1">
                <a:latin typeface="HGP明朝E" panose="02020900000000000000" pitchFamily="18" charset="-128"/>
                <a:ea typeface="HGP明朝E" panose="02020900000000000000" pitchFamily="18" charset="-128"/>
              </a:rPr>
              <a:t>、</a:t>
            </a:r>
            <a:r>
              <a:rPr lang="zh-CN" altLang="en-US" sz="2400" b="1" dirty="0" smtClean="0">
                <a:latin typeface="HGP明朝E" panose="02020900000000000000" pitchFamily="18" charset="-128"/>
                <a:ea typeface="HGP明朝E" panose="02020900000000000000" pitchFamily="18" charset="-128"/>
              </a:rPr>
              <a:t>編</a:t>
            </a:r>
            <a:r>
              <a:rPr lang="zh-CN" altLang="ja-JP" sz="2400" b="1" dirty="0" smtClean="0">
                <a:latin typeface="HGP明朝E" panose="02020900000000000000" pitchFamily="18" charset="-128"/>
                <a:ea typeface="HGP明朝E" panose="02020900000000000000" pitchFamily="18" charset="-128"/>
              </a:rPr>
              <a:t>者不</a:t>
            </a:r>
            <a:r>
              <a:rPr lang="zh-CN" altLang="en-US" sz="2400" b="1" dirty="0" smtClean="0">
                <a:latin typeface="HGP明朝E" panose="02020900000000000000" pitchFamily="18" charset="-128"/>
                <a:ea typeface="HGP明朝E" panose="02020900000000000000" pitchFamily="18" charset="-128"/>
              </a:rPr>
              <a:t>詳</a:t>
            </a:r>
            <a:r>
              <a:rPr lang="ja-JP" altLang="en-US" sz="2400" b="1" dirty="0" err="1" smtClean="0">
                <a:latin typeface="HGP明朝E" panose="02020900000000000000" pitchFamily="18" charset="-128"/>
                <a:ea typeface="HGP明朝E" panose="02020900000000000000" pitchFamily="18" charset="-128"/>
              </a:rPr>
              <a:t>。</a:t>
            </a:r>
            <a:r>
              <a:rPr lang="zh-CN" altLang="en-US" sz="2400" b="1" dirty="0" smtClean="0">
                <a:latin typeface="HGP明朝E" panose="02020900000000000000" pitchFamily="18" charset="-128"/>
                <a:ea typeface="HGP明朝E" panose="02020900000000000000" pitchFamily="18" charset="-128"/>
              </a:rPr>
              <a:t>江</a:t>
            </a:r>
            <a:r>
              <a:rPr lang="ja-JP" altLang="en-US" sz="2400" dirty="0">
                <a:latin typeface="HGP明朝E" panose="02020900000000000000" pitchFamily="18" charset="-128"/>
                <a:ea typeface="HGP明朝E" panose="02020900000000000000" pitchFamily="18" charset="-128"/>
              </a:rPr>
              <a:t>戸</a:t>
            </a:r>
            <a:r>
              <a:rPr lang="zh-CN" altLang="en-US" sz="2400" b="1" dirty="0" smtClean="0">
                <a:latin typeface="HGP明朝E" panose="02020900000000000000" pitchFamily="18" charset="-128"/>
                <a:ea typeface="HGP明朝E" panose="02020900000000000000" pitchFamily="18" charset="-128"/>
              </a:rPr>
              <a:t>初期</a:t>
            </a:r>
            <a:r>
              <a:rPr lang="ja-JP" altLang="en-US" sz="2400" b="1" dirty="0" smtClean="0">
                <a:latin typeface="HGP明朝E" panose="02020900000000000000" pitchFamily="18" charset="-128"/>
                <a:ea typeface="HGP明朝E" panose="02020900000000000000" pitchFamily="18" charset="-128"/>
              </a:rPr>
              <a:t>（</a:t>
            </a:r>
            <a:r>
              <a:rPr lang="en-US" altLang="zh-CN" sz="2400" b="1" dirty="0" smtClean="0">
                <a:latin typeface="HGP明朝E" panose="02020900000000000000" pitchFamily="18" charset="-128"/>
                <a:ea typeface="HGP明朝E" panose="02020900000000000000" pitchFamily="18" charset="-128"/>
              </a:rPr>
              <a:t>1683</a:t>
            </a:r>
            <a:r>
              <a:rPr lang="ja-JP" altLang="en-US" sz="2400" b="1" dirty="0" smtClean="0">
                <a:latin typeface="HGP明朝E" panose="02020900000000000000" pitchFamily="18" charset="-128"/>
                <a:ea typeface="HGP明朝E" panose="02020900000000000000" pitchFamily="18" charset="-128"/>
              </a:rPr>
              <a:t>）以降</a:t>
            </a:r>
            <a:r>
              <a:rPr lang="zh-CN" altLang="ja-JP" sz="2400" b="1" dirty="0" smtClean="0">
                <a:latin typeface="HGP明朝E" panose="02020900000000000000" pitchFamily="18" charset="-128"/>
                <a:ea typeface="HGP明朝E" panose="02020900000000000000" pitchFamily="18" charset="-128"/>
              </a:rPr>
              <a:t>。卷首</a:t>
            </a:r>
            <a:r>
              <a:rPr lang="zh-CN" altLang="en-US" sz="2400" b="1" dirty="0" smtClean="0">
                <a:latin typeface="HGP明朝E" panose="02020900000000000000" pitchFamily="18" charset="-128"/>
                <a:ea typeface="HGP明朝E" panose="02020900000000000000" pitchFamily="18" charset="-128"/>
              </a:rPr>
              <a:t>題</a:t>
            </a:r>
            <a:r>
              <a:rPr lang="zh-CN" altLang="ja-JP" sz="2400" b="1" dirty="0" smtClean="0">
                <a:latin typeface="HGP明朝E" panose="02020900000000000000" pitchFamily="18" charset="-128"/>
                <a:ea typeface="HGP明朝E" panose="02020900000000000000" pitchFamily="18" charset="-128"/>
              </a:rPr>
              <a:t>名</a:t>
            </a:r>
            <a:r>
              <a:rPr lang="en-US"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四</a:t>
            </a:r>
            <a:r>
              <a:rPr lang="zh-CN" altLang="en-US" sz="2400" b="1" dirty="0" smtClean="0">
                <a:latin typeface="HGP明朝E" panose="02020900000000000000" pitchFamily="18" charset="-128"/>
                <a:ea typeface="HGP明朝E" panose="02020900000000000000" pitchFamily="18" charset="-128"/>
              </a:rPr>
              <a:t>聲</a:t>
            </a:r>
            <a:r>
              <a:rPr lang="zh-CN" altLang="ja-JP" sz="2400" b="1" dirty="0" smtClean="0">
                <a:latin typeface="HGP明朝E" panose="02020900000000000000" pitchFamily="18" charset="-128"/>
                <a:ea typeface="HGP明朝E" panose="02020900000000000000" pitchFamily="18" charset="-128"/>
              </a:rPr>
              <a:t>韵附和</a:t>
            </a:r>
            <a:r>
              <a:rPr lang="zh-CN" altLang="en-US" sz="2400" b="1" dirty="0" smtClean="0">
                <a:latin typeface="HGP明朝E" panose="02020900000000000000" pitchFamily="18" charset="-128"/>
                <a:ea typeface="HGP明朝E" panose="02020900000000000000" pitchFamily="18" charset="-128"/>
              </a:rPr>
              <a:t>訓 </a:t>
            </a:r>
            <a:r>
              <a:rPr lang="zh-CN" altLang="ja-JP" sz="2400" b="1" dirty="0" smtClean="0">
                <a:latin typeface="HGP明朝E" panose="02020900000000000000" pitchFamily="18" charset="-128"/>
                <a:ea typeface="HGP明朝E" panose="02020900000000000000" pitchFamily="18" charset="-128"/>
              </a:rPr>
              <a:t> 增</a:t>
            </a:r>
            <a:r>
              <a:rPr lang="zh-CN" altLang="en-US" sz="2400" b="1" dirty="0" smtClean="0">
                <a:latin typeface="HGP明朝E" panose="02020900000000000000" pitchFamily="18" charset="-128"/>
                <a:ea typeface="HGP明朝E" panose="02020900000000000000" pitchFamily="18" charset="-128"/>
              </a:rPr>
              <a:t>補</a:t>
            </a:r>
            <a:r>
              <a:rPr lang="zh-CN" altLang="ja-JP" sz="2400" b="1" dirty="0" smtClean="0">
                <a:latin typeface="HGP明朝E" panose="02020900000000000000" pitchFamily="18" charset="-128"/>
                <a:ea typeface="HGP明朝E" panose="02020900000000000000" pitchFamily="18" charset="-128"/>
              </a:rPr>
              <a:t>大</a:t>
            </a:r>
            <a:r>
              <a:rPr lang="zh-CN" altLang="en-US" sz="2400" b="1" dirty="0" smtClean="0">
                <a:latin typeface="HGP明朝E" panose="02020900000000000000" pitchFamily="18" charset="-128"/>
                <a:ea typeface="HGP明朝E" panose="02020900000000000000" pitchFamily="18" charset="-128"/>
              </a:rPr>
              <a:t>廣</a:t>
            </a:r>
            <a:r>
              <a:rPr lang="zh-CN" altLang="ja-JP" sz="2400" b="1" dirty="0" smtClean="0">
                <a:latin typeface="HGP明朝E" panose="02020900000000000000" pitchFamily="18" charset="-128"/>
                <a:ea typeface="HGP明朝E" panose="02020900000000000000" pitchFamily="18" charset="-128"/>
              </a:rPr>
              <a:t>益</a:t>
            </a:r>
            <a:r>
              <a:rPr lang="zh-CN" altLang="en-US" sz="2400" b="1" dirty="0" smtClean="0">
                <a:latin typeface="HGP明朝E" panose="02020900000000000000" pitchFamily="18" charset="-128"/>
                <a:ea typeface="HGP明朝E" panose="02020900000000000000" pitchFamily="18" charset="-128"/>
              </a:rPr>
              <a:t>會</a:t>
            </a:r>
            <a:r>
              <a:rPr lang="zh-CN" altLang="ja-JP" sz="2400" b="1" dirty="0" smtClean="0">
                <a:latin typeface="HGP明朝E" panose="02020900000000000000" pitchFamily="18" charset="-128"/>
                <a:ea typeface="HGP明朝E" panose="02020900000000000000" pitchFamily="18" charset="-128"/>
              </a:rPr>
              <a:t>玉篇</a:t>
            </a:r>
            <a:r>
              <a:rPr lang="en-US" altLang="ja-JP" sz="2400" b="1" dirty="0" smtClean="0">
                <a:latin typeface="HGP明朝E" panose="02020900000000000000" pitchFamily="18" charset="-128"/>
                <a:ea typeface="HGP明朝E" panose="02020900000000000000" pitchFamily="18" charset="-128"/>
              </a:rPr>
              <a:t>』</a:t>
            </a:r>
            <a:r>
              <a:rPr lang="ja-JP" altLang="en-US" sz="2400" b="1" dirty="0" err="1">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凡例</a:t>
            </a:r>
            <a:r>
              <a:rPr lang="zh-CN"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各部首</a:t>
            </a:r>
            <a:r>
              <a:rPr lang="zh-CN" altLang="en-US" sz="2400" b="1" dirty="0" smtClean="0">
                <a:latin typeface="HGP明朝E" panose="02020900000000000000" pitchFamily="18" charset="-128"/>
                <a:ea typeface="HGP明朝E" panose="02020900000000000000" pitchFamily="18" charset="-128"/>
              </a:rPr>
              <a:t>順筆畫檢</a:t>
            </a:r>
            <a:r>
              <a:rPr lang="zh-CN" altLang="ja-JP" sz="2400" b="1" dirty="0" smtClean="0">
                <a:latin typeface="HGP明朝E" panose="02020900000000000000" pitchFamily="18" charset="-128"/>
                <a:ea typeface="HGP明朝E" panose="02020900000000000000" pitchFamily="18" charset="-128"/>
              </a:rPr>
              <a:t>字</a:t>
            </a:r>
            <a:r>
              <a:rPr lang="ja-JP" altLang="en-US" sz="2400" b="1" dirty="0" err="1" smtClean="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版</a:t>
            </a:r>
            <a:r>
              <a:rPr lang="zh-CN" altLang="en-US" sz="2400" b="1" dirty="0" smtClean="0">
                <a:latin typeface="HGP明朝E" panose="02020900000000000000" pitchFamily="18" charset="-128"/>
                <a:ea typeface="HGP明朝E" panose="02020900000000000000" pitchFamily="18" charset="-128"/>
              </a:rPr>
              <a:t>記</a:t>
            </a:r>
            <a:r>
              <a:rPr lang="ja-JP" altLang="en-US" sz="2400" b="1" dirty="0" smtClean="0">
                <a:latin typeface="HGP明朝E" panose="02020900000000000000" pitchFamily="18" charset="-128"/>
                <a:ea typeface="HGP明朝E" panose="02020900000000000000" pitchFamily="18" charset="-128"/>
              </a:rPr>
              <a:t>なし、線</a:t>
            </a:r>
            <a:r>
              <a:rPr lang="zh-CN" altLang="ja-JP" sz="2400" b="1" dirty="0" smtClean="0">
                <a:latin typeface="HGP明朝E" panose="02020900000000000000" pitchFamily="18" charset="-128"/>
                <a:ea typeface="HGP明朝E" panose="02020900000000000000" pitchFamily="18" charset="-128"/>
              </a:rPr>
              <a:t>装本</a:t>
            </a:r>
            <a:r>
              <a:rPr lang="ja-JP" altLang="en-US" sz="2400" b="1" dirty="0" smtClean="0">
                <a:latin typeface="HGP明朝E" panose="02020900000000000000" pitchFamily="18" charset="-128"/>
                <a:ea typeface="HGP明朝E" panose="02020900000000000000" pitchFamily="18" charset="-128"/>
              </a:rPr>
              <a:t>九冊</a:t>
            </a:r>
            <a:r>
              <a:rPr lang="zh-CN" altLang="ja-JP" sz="2400" b="1" dirty="0" smtClean="0">
                <a:latin typeface="HGP明朝E" panose="02020900000000000000" pitchFamily="18" charset="-128"/>
                <a:ea typeface="HGP明朝E" panose="02020900000000000000" pitchFamily="18" charset="-128"/>
              </a:rPr>
              <a:t>。</a:t>
            </a:r>
            <a:endParaRPr kumimoji="1" lang="ja-JP" altLang="en-US" sz="24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t>　　　　　</a:t>
            </a:r>
            <a:r>
              <a:rPr kumimoji="1" lang="ja-JP" altLang="en-US" dirty="0" smtClean="0">
                <a:latin typeface="HGP明朝E" panose="02020900000000000000" pitchFamily="18" charset="-128"/>
                <a:ea typeface="HGP明朝E" panose="02020900000000000000" pitchFamily="18" charset="-128"/>
              </a:rPr>
              <a:t>全帙</a:t>
            </a:r>
            <a:endParaRPr kumimoji="1" lang="ja-JP" altLang="en-US" dirty="0">
              <a:latin typeface="HGP明朝E" panose="02020900000000000000" pitchFamily="18" charset="-128"/>
              <a:ea typeface="HGP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欠部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3428278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TW" altLang="en-US" sz="3200" dirty="0">
                <a:latin typeface="HGP明朝E" panose="02020900000000000000" pitchFamily="18" charset="-128"/>
                <a:ea typeface="HGP明朝E" panose="02020900000000000000" pitchFamily="18" charset="-128"/>
              </a:rPr>
              <a:t>五</a:t>
            </a:r>
            <a:r>
              <a:rPr lang="zh-CN" altLang="en-US" sz="3200" dirty="0">
                <a:latin typeface="HGP明朝E" panose="02020900000000000000" pitchFamily="18" charset="-128"/>
                <a:ea typeface="HGP明朝E" panose="02020900000000000000" pitchFamily="18" charset="-128"/>
              </a:rPr>
              <a:t>、日本</a:t>
            </a:r>
            <a:r>
              <a:rPr lang="ja-JP" altLang="en-US" sz="3200" dirty="0">
                <a:latin typeface="HGP明朝E" panose="02020900000000000000" pitchFamily="18" charset="-128"/>
                <a:ea typeface="HGP明朝E" panose="02020900000000000000" pitchFamily="18" charset="-128"/>
              </a:rPr>
              <a:t>の</a:t>
            </a:r>
            <a:r>
              <a:rPr lang="en-US" altLang="ja-JP" sz="3200" dirty="0">
                <a:latin typeface="HGP明朝E" panose="02020900000000000000" pitchFamily="18" charset="-128"/>
                <a:ea typeface="HGP明朝E" panose="02020900000000000000" pitchFamily="18" charset="-128"/>
              </a:rPr>
              <a:t>『</a:t>
            </a:r>
            <a:r>
              <a:rPr lang="zh-CN" altLang="en-US" sz="3200" dirty="0">
                <a:latin typeface="HGP明朝E" panose="02020900000000000000" pitchFamily="18" charset="-128"/>
                <a:ea typeface="HGP明朝E" panose="02020900000000000000" pitchFamily="18" charset="-128"/>
              </a:rPr>
              <a:t>玉篇</a:t>
            </a:r>
            <a:r>
              <a:rPr lang="en-US" altLang="ja-JP" sz="3200" dirty="0">
                <a:latin typeface="HGP明朝E" panose="02020900000000000000" pitchFamily="18" charset="-128"/>
                <a:ea typeface="HGP明朝E" panose="02020900000000000000" pitchFamily="18" charset="-128"/>
              </a:rPr>
              <a:t>』</a:t>
            </a:r>
            <a:r>
              <a:rPr lang="zh-CN" altLang="en-US" sz="3200" dirty="0">
                <a:latin typeface="HGP明朝E" panose="02020900000000000000" pitchFamily="18" charset="-128"/>
                <a:ea typeface="HGP明朝E" panose="02020900000000000000" pitchFamily="18" charset="-128"/>
              </a:rPr>
              <a:t>改編史</a:t>
            </a:r>
            <a:r>
              <a:rPr lang="ja-JP" altLang="en-US" sz="3200" dirty="0">
                <a:latin typeface="HGP明朝E" panose="02020900000000000000" pitchFamily="18" charset="-128"/>
                <a:ea typeface="HGP明朝E" panose="02020900000000000000" pitchFamily="18" charset="-128"/>
              </a:rPr>
              <a:t>（下）</a:t>
            </a:r>
            <a:r>
              <a:rPr lang="zh-CN" altLang="en-US" sz="3200" dirty="0">
                <a:latin typeface="HGP明朝E" panose="02020900000000000000" pitchFamily="18" charset="-128"/>
                <a:ea typeface="HGP明朝E" panose="02020900000000000000" pitchFamily="18" charset="-128"/>
              </a:rPr>
              <a:t>：</a:t>
            </a:r>
            <a:r>
              <a:rPr lang="zh-CN" altLang="ja-JP" sz="3200" dirty="0">
                <a:latin typeface="HGP明朝E" panose="02020900000000000000" pitchFamily="18" charset="-128"/>
                <a:ea typeface="HGP明朝E" panose="02020900000000000000" pitchFamily="18" charset="-128"/>
              </a:rPr>
              <a:t>江</a:t>
            </a:r>
            <a:r>
              <a:rPr lang="ja-JP" altLang="en-US" sz="3200" dirty="0">
                <a:latin typeface="HGP明朝E" panose="02020900000000000000" pitchFamily="18" charset="-128"/>
                <a:ea typeface="HGP明朝E" panose="02020900000000000000" pitchFamily="18" charset="-128"/>
              </a:rPr>
              <a:t>戸・</a:t>
            </a:r>
            <a:r>
              <a:rPr lang="zh-CN" altLang="en-US" sz="3200" dirty="0">
                <a:latin typeface="HGP明朝E" panose="02020900000000000000" pitchFamily="18" charset="-128"/>
                <a:ea typeface="HGP明朝E" panose="02020900000000000000" pitchFamily="18" charset="-128"/>
              </a:rPr>
              <a:t>明治時代</a:t>
            </a:r>
            <a:r>
              <a:rPr lang="zh-CN" altLang="en-US" sz="3200" dirty="0" smtClean="0">
                <a:latin typeface="HGP明朝E" panose="02020900000000000000" pitchFamily="18" charset="-128"/>
                <a:ea typeface="HGP明朝E" panose="02020900000000000000" pitchFamily="18" charset="-128"/>
              </a:rPr>
              <a:t>（</a:t>
            </a:r>
            <a:r>
              <a:rPr lang="ja-JP" altLang="en-US" sz="3200" dirty="0" smtClean="0">
                <a:latin typeface="HGP明朝E" panose="02020900000000000000" pitchFamily="18" charset="-128"/>
                <a:ea typeface="HGP明朝E" panose="02020900000000000000" pitchFamily="18" charset="-128"/>
              </a:rPr>
              <a:t>２</a:t>
            </a:r>
            <a:r>
              <a:rPr lang="zh-CN" altLang="en-US" sz="3200" dirty="0" smtClean="0">
                <a:latin typeface="HGP明朝E" panose="02020900000000000000" pitchFamily="18" charset="-128"/>
                <a:ea typeface="HGP明朝E" panose="02020900000000000000" pitchFamily="18" charset="-128"/>
              </a:rPr>
              <a:t>）</a:t>
            </a:r>
            <a:r>
              <a:rPr lang="en-US" altLang="ja-JP" sz="3200" dirty="0" smtClean="0">
                <a:latin typeface="HGP明朝E" panose="02020900000000000000" pitchFamily="18" charset="-128"/>
                <a:ea typeface="HGP明朝E" panose="02020900000000000000" pitchFamily="18" charset="-128"/>
              </a:rPr>
              <a:t/>
            </a:r>
            <a:br>
              <a:rPr lang="en-US" altLang="ja-JP" sz="3200" dirty="0" smtClean="0">
                <a:latin typeface="HGP明朝E" panose="02020900000000000000" pitchFamily="18" charset="-128"/>
                <a:ea typeface="HGP明朝E" panose="02020900000000000000" pitchFamily="18" charset="-128"/>
              </a:rPr>
            </a:br>
            <a:r>
              <a:rPr lang="ja-JP" altLang="en-US" sz="2200" dirty="0" smtClean="0">
                <a:latin typeface="HGP明朝E" panose="02020900000000000000" pitchFamily="18" charset="-128"/>
                <a:ea typeface="HGP明朝E" panose="02020900000000000000" pitchFamily="18" charset="-128"/>
              </a:rPr>
              <a:t>毛利貞</a:t>
            </a:r>
            <a:r>
              <a:rPr lang="zh-CN" altLang="en-US" sz="2200" dirty="0" smtClean="0">
                <a:latin typeface="HGP明朝E" panose="02020900000000000000" pitchFamily="18" charset="-128"/>
                <a:ea typeface="HGP明朝E" panose="02020900000000000000" pitchFamily="18" charset="-128"/>
              </a:rPr>
              <a:t>齋</a:t>
            </a:r>
            <a:r>
              <a:rPr lang="en-US" altLang="ja-JP" sz="2200" dirty="0">
                <a:latin typeface="HGP明朝E" panose="02020900000000000000" pitchFamily="18" charset="-128"/>
                <a:ea typeface="HGP明朝E" panose="02020900000000000000" pitchFamily="18" charset="-128"/>
              </a:rPr>
              <a:t>『</a:t>
            </a:r>
            <a:r>
              <a:rPr lang="zh-CN" altLang="en-US" sz="2200" dirty="0">
                <a:latin typeface="HGP明朝E" panose="02020900000000000000" pitchFamily="18" charset="-128"/>
                <a:ea typeface="HGP明朝E" panose="02020900000000000000" pitchFamily="18" charset="-128"/>
              </a:rPr>
              <a:t>增續</a:t>
            </a:r>
            <a:r>
              <a:rPr lang="ja-JP" altLang="en-US" sz="2200" dirty="0">
                <a:latin typeface="HGP明朝E" panose="02020900000000000000" pitchFamily="18" charset="-128"/>
                <a:ea typeface="HGP明朝E" panose="02020900000000000000" pitchFamily="18" charset="-128"/>
              </a:rPr>
              <a:t>大廣益會玉篇大全</a:t>
            </a:r>
            <a:r>
              <a:rPr lang="en-US" altLang="ja-JP" sz="2200" dirty="0" smtClean="0">
                <a:latin typeface="HGP明朝E" panose="02020900000000000000" pitchFamily="18" charset="-128"/>
                <a:ea typeface="HGP明朝E" panose="02020900000000000000" pitchFamily="18" charset="-128"/>
              </a:rPr>
              <a:t>』</a:t>
            </a:r>
            <a:r>
              <a:rPr lang="zh-CN" altLang="en-US" sz="2200" dirty="0" smtClean="0">
                <a:latin typeface="HGP明朝E" panose="02020900000000000000" pitchFamily="18" charset="-128"/>
                <a:ea typeface="HGP明朝E" panose="02020900000000000000" pitchFamily="18" charset="-128"/>
              </a:rPr>
              <a:t>（</a:t>
            </a:r>
            <a:r>
              <a:rPr lang="ja-JP" altLang="en-US" sz="2200" dirty="0" smtClean="0">
                <a:latin typeface="HGP明朝E" panose="02020900000000000000" pitchFamily="18" charset="-128"/>
                <a:ea typeface="HGP明朝E" panose="02020900000000000000" pitchFamily="18" charset="-128"/>
              </a:rPr>
              <a:t>元禄五年</a:t>
            </a:r>
            <a:r>
              <a:rPr lang="en-US" altLang="ja-JP" sz="2200" dirty="0" smtClean="0">
                <a:latin typeface="HGP明朝E" panose="02020900000000000000" pitchFamily="18" charset="-128"/>
                <a:ea typeface="HGP明朝E" panose="02020900000000000000" pitchFamily="18" charset="-128"/>
              </a:rPr>
              <a:t>1692</a:t>
            </a:r>
            <a:r>
              <a:rPr lang="ja-JP" altLang="en-US" sz="2200" dirty="0" smtClean="0">
                <a:latin typeface="HGP明朝E" panose="02020900000000000000" pitchFamily="18" charset="-128"/>
                <a:ea typeface="HGP明朝E" panose="02020900000000000000" pitchFamily="18" charset="-128"/>
              </a:rPr>
              <a:t>初版</a:t>
            </a:r>
            <a:r>
              <a:rPr lang="zh-CN" altLang="en-US" sz="2200" dirty="0" smtClean="0">
                <a:latin typeface="HGP明朝E" panose="02020900000000000000" pitchFamily="18" charset="-128"/>
                <a:ea typeface="HGP明朝E" panose="02020900000000000000" pitchFamily="18" charset="-128"/>
              </a:rPr>
              <a:t>）</a:t>
            </a:r>
            <a:r>
              <a:rPr lang="en-US" altLang="zh-CN" sz="2200" dirty="0" smtClean="0">
                <a:latin typeface="HGP明朝E" panose="02020900000000000000" pitchFamily="18" charset="-128"/>
                <a:ea typeface="HGP明朝E" panose="02020900000000000000" pitchFamily="18" charset="-128"/>
              </a:rPr>
              <a:t/>
            </a:r>
            <a:br>
              <a:rPr lang="en-US" altLang="zh-CN" sz="2200" dirty="0" smtClean="0">
                <a:latin typeface="HGP明朝E" panose="02020900000000000000" pitchFamily="18" charset="-128"/>
                <a:ea typeface="HGP明朝E" panose="02020900000000000000" pitchFamily="18" charset="-128"/>
              </a:rPr>
            </a:br>
            <a:r>
              <a:rPr lang="ja-JP" altLang="en-US" sz="2200" dirty="0" smtClean="0">
                <a:latin typeface="HGP明朝E" panose="02020900000000000000" pitchFamily="18" charset="-128"/>
                <a:ea typeface="HGP明朝E" panose="02020900000000000000" pitchFamily="18" charset="-128"/>
              </a:rPr>
              <a:t>（</a:t>
            </a:r>
            <a:r>
              <a:rPr kumimoji="1" lang="zh-CN" altLang="en-US" sz="2200" dirty="0" smtClean="0">
                <a:latin typeface="HGP明朝E" panose="02020900000000000000" pitchFamily="18" charset="-128"/>
                <a:ea typeface="HGP明朝E" panose="02020900000000000000" pitchFamily="18" charset="-128"/>
              </a:rPr>
              <a:t>馬場武教授</a:t>
            </a:r>
            <a:r>
              <a:rPr kumimoji="1" lang="ja-JP" altLang="en-US" sz="2200" dirty="0" smtClean="0">
                <a:latin typeface="HGP明朝E" panose="02020900000000000000" pitchFamily="18" charset="-128"/>
                <a:ea typeface="HGP明朝E" panose="02020900000000000000" pitchFamily="18" charset="-128"/>
              </a:rPr>
              <a:t>の</a:t>
            </a:r>
            <a:r>
              <a:rPr kumimoji="1" lang="zh-CN" altLang="en-US" sz="2200" dirty="0" smtClean="0">
                <a:latin typeface="HGP明朝E" panose="02020900000000000000" pitchFamily="18" charset="-128"/>
                <a:ea typeface="HGP明朝E" panose="02020900000000000000" pitchFamily="18" charset="-128"/>
              </a:rPr>
              <a:t>研究</a:t>
            </a:r>
            <a:r>
              <a:rPr kumimoji="1" lang="ja-JP" altLang="en-US" sz="2200" dirty="0" smtClean="0">
                <a:latin typeface="HGP明朝E" panose="02020900000000000000" pitchFamily="18" charset="-128"/>
                <a:ea typeface="HGP明朝E" panose="02020900000000000000" pitchFamily="18" charset="-128"/>
              </a:rPr>
              <a:t>１９７７年版</a:t>
            </a:r>
            <a:r>
              <a:rPr lang="en-US" altLang="ja-JP" sz="2200" dirty="0" smtClean="0">
                <a:latin typeface="HGP明朝E" panose="02020900000000000000" pitchFamily="18" charset="-128"/>
                <a:ea typeface="HGP明朝E" panose="02020900000000000000" pitchFamily="18" charset="-128"/>
              </a:rPr>
              <a:t>『</a:t>
            </a:r>
            <a:r>
              <a:rPr lang="ja-JP" altLang="en-US" sz="2200" dirty="0" smtClean="0">
                <a:latin typeface="HGP明朝E" panose="02020900000000000000" pitchFamily="18" charset="-128"/>
                <a:ea typeface="HGP明朝E" panose="02020900000000000000" pitchFamily="18" charset="-128"/>
              </a:rPr>
              <a:t>森武之助教授退任記念論文集</a:t>
            </a:r>
            <a:r>
              <a:rPr lang="en-US" altLang="ja-JP" sz="2200" dirty="0" smtClean="0">
                <a:latin typeface="HGP明朝E" panose="02020900000000000000" pitchFamily="18" charset="-128"/>
                <a:ea typeface="HGP明朝E" panose="02020900000000000000" pitchFamily="18" charset="-128"/>
              </a:rPr>
              <a:t>』</a:t>
            </a:r>
            <a:r>
              <a:rPr lang="ja-JP" altLang="en-US" sz="2200" dirty="0" smtClean="0">
                <a:latin typeface="HGP明朝E" panose="02020900000000000000" pitchFamily="18" charset="-128"/>
                <a:ea typeface="HGP明朝E" panose="02020900000000000000" pitchFamily="18" charset="-128"/>
              </a:rPr>
              <a:t>を参照</a:t>
            </a:r>
            <a:r>
              <a:rPr lang="zh-CN" altLang="en-US" sz="2200" dirty="0" smtClean="0">
                <a:latin typeface="HGP明朝E" panose="02020900000000000000" pitchFamily="18" charset="-128"/>
                <a:ea typeface="HGP明朝E" panose="02020900000000000000" pitchFamily="18" charset="-128"/>
              </a:rPr>
              <a:t>）</a:t>
            </a:r>
            <a:endParaRPr kumimoji="1" lang="ja-JP" altLang="en-US" sz="2200" dirty="0">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Autofit/>
          </a:bodyPr>
          <a:lstStyle/>
          <a:p>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增</a:t>
            </a:r>
            <a:r>
              <a:rPr lang="ja-JP" altLang="en-US" sz="2000" b="1" dirty="0" smtClean="0">
                <a:latin typeface="HGP明朝E" panose="02020900000000000000" pitchFamily="18" charset="-128"/>
                <a:ea typeface="HGP明朝E" panose="02020900000000000000" pitchFamily="18" charset="-128"/>
              </a:rPr>
              <a:t>続</a:t>
            </a:r>
            <a:r>
              <a:rPr lang="zh-CN" altLang="ja-JP" sz="2000" b="1" dirty="0" smtClean="0">
                <a:latin typeface="HGP明朝E" panose="02020900000000000000" pitchFamily="18" charset="-128"/>
                <a:ea typeface="HGP明朝E" panose="02020900000000000000" pitchFamily="18" charset="-128"/>
              </a:rPr>
              <a:t>大</a:t>
            </a:r>
            <a:r>
              <a:rPr lang="zh-CN" altLang="en-US" sz="2000" b="1" dirty="0" smtClean="0">
                <a:latin typeface="HGP明朝E" panose="02020900000000000000" pitchFamily="18" charset="-128"/>
                <a:ea typeface="HGP明朝E" panose="02020900000000000000" pitchFamily="18" charset="-128"/>
              </a:rPr>
              <a:t>廣</a:t>
            </a:r>
            <a:r>
              <a:rPr lang="zh-CN" altLang="ja-JP" sz="2000" b="1" dirty="0" smtClean="0">
                <a:latin typeface="HGP明朝E" panose="02020900000000000000" pitchFamily="18" charset="-128"/>
                <a:ea typeface="HGP明朝E" panose="02020900000000000000" pitchFamily="18" charset="-128"/>
              </a:rPr>
              <a:t>益</a:t>
            </a:r>
            <a:r>
              <a:rPr lang="zh-CN" altLang="en-US" sz="2000" b="1" dirty="0" smtClean="0">
                <a:latin typeface="HGP明朝E" panose="02020900000000000000" pitchFamily="18" charset="-128"/>
                <a:ea typeface="HGP明朝E" panose="02020900000000000000" pitchFamily="18" charset="-128"/>
              </a:rPr>
              <a:t>會</a:t>
            </a:r>
            <a:r>
              <a:rPr lang="zh-CN" altLang="ja-JP" sz="2000" b="1" dirty="0" smtClean="0">
                <a:latin typeface="HGP明朝E" panose="02020900000000000000" pitchFamily="18" charset="-128"/>
                <a:ea typeface="HGP明朝E" panose="02020900000000000000" pitchFamily="18" charset="-128"/>
              </a:rPr>
              <a:t>玉篇大全</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は内容の充実を求め、</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冠解</a:t>
            </a:r>
            <a:r>
              <a:rPr lang="ja-JP" altLang="en-US" sz="2000" b="1" dirty="0" smtClean="0">
                <a:latin typeface="HGP明朝E" panose="02020900000000000000" pitchFamily="18" charset="-128"/>
                <a:ea typeface="HGP明朝E" panose="02020900000000000000" pitchFamily="18" charset="-128"/>
              </a:rPr>
              <a:t>」</a:t>
            </a:r>
            <a:r>
              <a:rPr lang="ja-JP" altLang="en-US" sz="2000" b="1" dirty="0">
                <a:latin typeface="HGP明朝E" panose="02020900000000000000" pitchFamily="18" charset="-128"/>
                <a:ea typeface="HGP明朝E" panose="02020900000000000000" pitchFamily="18" charset="-128"/>
              </a:rPr>
              <a:t>の</a:t>
            </a:r>
            <a:r>
              <a:rPr lang="zh-CN" altLang="ja-JP" sz="2000" b="1" dirty="0" smtClean="0">
                <a:latin typeface="HGP明朝E" panose="02020900000000000000" pitchFamily="18" charset="-128"/>
                <a:ea typeface="HGP明朝E" panose="02020900000000000000" pitchFamily="18" charset="-128"/>
              </a:rPr>
              <a:t>方式</a:t>
            </a:r>
            <a:r>
              <a:rPr lang="ja-JP" altLang="en-US" sz="2000" b="1" dirty="0" smtClean="0">
                <a:latin typeface="HGP明朝E" panose="02020900000000000000" pitchFamily="18" charset="-128"/>
                <a:ea typeface="HGP明朝E" panose="02020900000000000000" pitchFamily="18" charset="-128"/>
              </a:rPr>
              <a:t>で</a:t>
            </a:r>
            <a:r>
              <a:rPr lang="ja-JP" altLang="en-US" sz="2000" b="1" dirty="0">
                <a:latin typeface="HGP明朝E" panose="02020900000000000000" pitchFamily="18" charset="-128"/>
                <a:ea typeface="HGP明朝E" panose="02020900000000000000" pitchFamily="18" charset="-128"/>
              </a:rPr>
              <a:t>本</a:t>
            </a:r>
            <a:r>
              <a:rPr lang="zh-CN" altLang="ja-JP" sz="2000" b="1" dirty="0" smtClean="0">
                <a:latin typeface="HGP明朝E" panose="02020900000000000000" pitchFamily="18" charset="-128"/>
                <a:ea typeface="HGP明朝E" panose="02020900000000000000" pitchFamily="18" charset="-128"/>
              </a:rPr>
              <a:t>文</a:t>
            </a:r>
            <a:r>
              <a:rPr lang="ja-JP" altLang="en-US" sz="2000" b="1" dirty="0" smtClean="0">
                <a:latin typeface="HGP明朝E" panose="02020900000000000000" pitchFamily="18" charset="-128"/>
                <a:ea typeface="HGP明朝E" panose="02020900000000000000" pitchFamily="18" charset="-128"/>
              </a:rPr>
              <a:t>の</a:t>
            </a:r>
            <a:r>
              <a:rPr lang="zh-CN" altLang="en-US" sz="2000" b="1" dirty="0" smtClean="0">
                <a:latin typeface="HGP明朝E" panose="02020900000000000000" pitchFamily="18" charset="-128"/>
                <a:ea typeface="HGP明朝E" panose="02020900000000000000" pitchFamily="18" charset="-128"/>
              </a:rPr>
              <a:t>欄</a:t>
            </a:r>
            <a:r>
              <a:rPr lang="zh-CN" altLang="ja-JP" sz="2000" b="1" dirty="0" smtClean="0">
                <a:latin typeface="HGP明朝E" panose="02020900000000000000" pitchFamily="18" charset="-128"/>
                <a:ea typeface="HGP明朝E" panose="02020900000000000000" pitchFamily="18" charset="-128"/>
              </a:rPr>
              <a:t>外</a:t>
            </a:r>
            <a:r>
              <a:rPr lang="ja-JP" altLang="en-US" sz="2000" b="1" dirty="0" smtClean="0">
                <a:latin typeface="HGP明朝E" panose="02020900000000000000" pitchFamily="18" charset="-128"/>
                <a:ea typeface="HGP明朝E" panose="02020900000000000000" pitchFamily="18" charset="-128"/>
              </a:rPr>
              <a:t>に</a:t>
            </a:r>
            <a:r>
              <a:rPr lang="zh-CN" altLang="ja-JP" sz="2000" b="1" dirty="0" smtClean="0">
                <a:latin typeface="HGP明朝E" panose="02020900000000000000" pitchFamily="18" charset="-128"/>
                <a:ea typeface="HGP明朝E" panose="02020900000000000000" pitchFamily="18" charset="-128"/>
              </a:rPr>
              <a:t>引</a:t>
            </a:r>
            <a:r>
              <a:rPr lang="ja-JP" altLang="en-US" sz="2000" b="1" dirty="0" smtClean="0">
                <a:latin typeface="HGP明朝E" panose="02020900000000000000" pitchFamily="18" charset="-128"/>
                <a:ea typeface="HGP明朝E" panose="02020900000000000000" pitchFamily="18" charset="-128"/>
              </a:rPr>
              <a:t>用</a:t>
            </a:r>
            <a:r>
              <a:rPr lang="zh-CN" altLang="en-US" sz="2000" b="1" dirty="0" smtClean="0">
                <a:latin typeface="HGP明朝E" panose="02020900000000000000" pitchFamily="18" charset="-128"/>
                <a:ea typeface="HGP明朝E" panose="02020900000000000000" pitchFamily="18" charset="-128"/>
              </a:rPr>
              <a:t>書</a:t>
            </a:r>
            <a:r>
              <a:rPr lang="ja-JP" altLang="en-US" sz="2000" b="1" dirty="0">
                <a:latin typeface="HGP明朝E" panose="02020900000000000000" pitchFamily="18" charset="-128"/>
                <a:ea typeface="HGP明朝E" panose="02020900000000000000" pitchFamily="18" charset="-128"/>
              </a:rPr>
              <a:t>の</a:t>
            </a:r>
            <a:r>
              <a:rPr lang="zh-CN" altLang="ja-JP" sz="2000" b="1" dirty="0" smtClean="0">
                <a:latin typeface="HGP明朝E" panose="02020900000000000000" pitchFamily="18" charset="-128"/>
                <a:ea typeface="HGP明朝E" panose="02020900000000000000" pitchFamily="18" charset="-128"/>
              </a:rPr>
              <a:t>内容</a:t>
            </a:r>
            <a:r>
              <a:rPr lang="ja-JP" altLang="en-US" sz="2000" b="1" dirty="0" smtClean="0">
                <a:latin typeface="HGP明朝E" panose="02020900000000000000" pitchFamily="18" charset="-128"/>
                <a:ea typeface="HGP明朝E" panose="02020900000000000000" pitchFamily="18" charset="-128"/>
              </a:rPr>
              <a:t>を増やし、</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引用</a:t>
            </a:r>
            <a:r>
              <a:rPr lang="zh-CN" altLang="en-US" sz="2000" b="1" dirty="0" smtClean="0">
                <a:latin typeface="HGP明朝E" panose="02020900000000000000" pitchFamily="18" charset="-128"/>
                <a:ea typeface="HGP明朝E" panose="02020900000000000000" pitchFamily="18" charset="-128"/>
              </a:rPr>
              <a:t>書</a:t>
            </a:r>
            <a:r>
              <a:rPr lang="zh-CN" altLang="ja-JP" sz="2000" b="1" dirty="0" smtClean="0">
                <a:latin typeface="HGP明朝E" panose="02020900000000000000" pitchFamily="18" charset="-128"/>
                <a:ea typeface="HGP明朝E" panose="02020900000000000000" pitchFamily="18" charset="-128"/>
              </a:rPr>
              <a:t>目</a:t>
            </a:r>
            <a:r>
              <a:rPr lang="ja-JP" altLang="en-US" sz="2000" b="1" dirty="0" smtClean="0">
                <a:latin typeface="HGP明朝E" panose="02020900000000000000" pitchFamily="18" charset="-128"/>
                <a:ea typeface="HGP明朝E" panose="02020900000000000000" pitchFamily="18" charset="-128"/>
              </a:rPr>
              <a:t>」は百種類を超え、</a:t>
            </a:r>
            <a:r>
              <a:rPr lang="zh-CN" altLang="en-US" sz="2000" b="1" dirty="0" smtClean="0">
                <a:latin typeface="HGP明朝E" panose="02020900000000000000" pitchFamily="18" charset="-128"/>
                <a:ea typeface="HGP明朝E" panose="02020900000000000000" pitchFamily="18" charset="-128"/>
              </a:rPr>
              <a:t>當時</a:t>
            </a:r>
            <a:r>
              <a:rPr lang="ja-JP" altLang="en-US" sz="2000" b="1" dirty="0" smtClean="0">
                <a:latin typeface="HGP明朝E" panose="02020900000000000000" pitchFamily="18" charset="-128"/>
                <a:ea typeface="HGP明朝E" panose="02020900000000000000" pitchFamily="18" charset="-128"/>
              </a:rPr>
              <a:t>の</a:t>
            </a:r>
            <a:r>
              <a:rPr lang="zh-CN" altLang="ja-JP" sz="2000" b="1" dirty="0" smtClean="0">
                <a:latin typeface="HGP明朝E" panose="02020900000000000000" pitchFamily="18" charset="-128"/>
                <a:ea typeface="HGP明朝E" panose="02020900000000000000" pitchFamily="18" charset="-128"/>
              </a:rPr>
              <a:t>主流</a:t>
            </a:r>
            <a:r>
              <a:rPr lang="ja-JP" altLang="en-US" sz="2000" b="1" dirty="0" smtClean="0">
                <a:latin typeface="HGP明朝E" panose="02020900000000000000" pitchFamily="18" charset="-128"/>
                <a:ea typeface="HGP明朝E" panose="02020900000000000000" pitchFamily="18" charset="-128"/>
              </a:rPr>
              <a:t>的</a:t>
            </a:r>
            <a:r>
              <a:rPr lang="zh-CN" altLang="ja-JP" sz="2000" b="1" dirty="0" smtClean="0">
                <a:latin typeface="HGP明朝E" panose="02020900000000000000" pitchFamily="18" charset="-128"/>
                <a:ea typeface="HGP明朝E" panose="02020900000000000000" pitchFamily="18" charset="-128"/>
              </a:rPr>
              <a:t>中</a:t>
            </a:r>
            <a:r>
              <a:rPr lang="zh-CN" altLang="en-US" sz="2000" b="1" dirty="0" smtClean="0">
                <a:latin typeface="HGP明朝E" panose="02020900000000000000" pitchFamily="18" charset="-128"/>
                <a:ea typeface="HGP明朝E" panose="02020900000000000000" pitchFamily="18" charset="-128"/>
              </a:rPr>
              <a:t>國</a:t>
            </a:r>
            <a:r>
              <a:rPr lang="zh-CN" altLang="ja-JP" sz="2000" b="1" dirty="0" smtClean="0">
                <a:latin typeface="HGP明朝E" panose="02020900000000000000" pitchFamily="18" charset="-128"/>
                <a:ea typeface="HGP明朝E" panose="02020900000000000000" pitchFamily="18" charset="-128"/>
              </a:rPr>
              <a:t>字</a:t>
            </a:r>
            <a:r>
              <a:rPr lang="zh-CN" altLang="en-US" sz="2000" b="1" dirty="0" smtClean="0">
                <a:latin typeface="HGP明朝E" panose="02020900000000000000" pitchFamily="18" charset="-128"/>
                <a:ea typeface="HGP明朝E" panose="02020900000000000000" pitchFamily="18" charset="-128"/>
              </a:rPr>
              <a:t>書</a:t>
            </a:r>
            <a:r>
              <a:rPr lang="zh-CN" altLang="ja-JP" sz="2000" b="1" dirty="0" smtClean="0">
                <a:latin typeface="HGP明朝E" panose="02020900000000000000" pitchFamily="18" charset="-128"/>
                <a:ea typeface="HGP明朝E" panose="02020900000000000000" pitchFamily="18" charset="-128"/>
              </a:rPr>
              <a:t>、韵</a:t>
            </a:r>
            <a:r>
              <a:rPr lang="zh-CN" altLang="en-US" sz="2000" b="1" dirty="0" smtClean="0">
                <a:latin typeface="HGP明朝E" panose="02020900000000000000" pitchFamily="18" charset="-128"/>
                <a:ea typeface="HGP明朝E" panose="02020900000000000000" pitchFamily="18" charset="-128"/>
              </a:rPr>
              <a:t>書</a:t>
            </a:r>
            <a:r>
              <a:rPr lang="ja-JP" altLang="en-US" sz="2000" b="1" dirty="0" smtClean="0">
                <a:latin typeface="HGP明朝E" panose="02020900000000000000" pitchFamily="18" charset="-128"/>
                <a:ea typeface="HGP明朝E" panose="02020900000000000000" pitchFamily="18" charset="-128"/>
              </a:rPr>
              <a:t>は五十種以上になる</a:t>
            </a:r>
            <a:r>
              <a:rPr lang="zh-CN" altLang="ja-JP" sz="2000" b="1" dirty="0" smtClean="0">
                <a:latin typeface="HGP明朝E" panose="02020900000000000000" pitchFamily="18" charset="-128"/>
                <a:ea typeface="HGP明朝E" panose="02020900000000000000" pitchFamily="18" charset="-128"/>
              </a:rPr>
              <a:t>。</a:t>
            </a:r>
            <a:endParaRPr lang="en-US" altLang="zh-CN" sz="2000" b="1" dirty="0" smtClean="0">
              <a:latin typeface="HGP明朝E" panose="02020900000000000000" pitchFamily="18" charset="-128"/>
              <a:ea typeface="HGP明朝E" panose="02020900000000000000" pitchFamily="18" charset="-128"/>
            </a:endParaRPr>
          </a:p>
          <a:p>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增</a:t>
            </a:r>
            <a:r>
              <a:rPr lang="ja-JP" altLang="en-US" sz="2000" b="1" dirty="0">
                <a:latin typeface="HGP明朝E" panose="02020900000000000000" pitchFamily="18" charset="-128"/>
                <a:ea typeface="HGP明朝E" panose="02020900000000000000" pitchFamily="18" charset="-128"/>
              </a:rPr>
              <a:t>続</a:t>
            </a:r>
            <a:r>
              <a:rPr lang="zh-CN" altLang="ja-JP" sz="2000" b="1" dirty="0" smtClean="0">
                <a:latin typeface="HGP明朝E" panose="02020900000000000000" pitchFamily="18" charset="-128"/>
                <a:ea typeface="HGP明朝E" panose="02020900000000000000" pitchFamily="18" charset="-128"/>
              </a:rPr>
              <a:t>大</a:t>
            </a:r>
            <a:r>
              <a:rPr lang="zh-CN" altLang="en-US" sz="2000" b="1" dirty="0" smtClean="0">
                <a:latin typeface="HGP明朝E" panose="02020900000000000000" pitchFamily="18" charset="-128"/>
                <a:ea typeface="HGP明朝E" panose="02020900000000000000" pitchFamily="18" charset="-128"/>
              </a:rPr>
              <a:t>廣</a:t>
            </a:r>
            <a:r>
              <a:rPr lang="zh-CN" altLang="ja-JP" sz="2000" b="1" dirty="0" smtClean="0">
                <a:latin typeface="HGP明朝E" panose="02020900000000000000" pitchFamily="18" charset="-128"/>
                <a:ea typeface="HGP明朝E" panose="02020900000000000000" pitchFamily="18" charset="-128"/>
              </a:rPr>
              <a:t>益</a:t>
            </a:r>
            <a:r>
              <a:rPr lang="zh-CN" altLang="en-US" sz="2000" b="1" dirty="0" smtClean="0">
                <a:latin typeface="HGP明朝E" panose="02020900000000000000" pitchFamily="18" charset="-128"/>
                <a:ea typeface="HGP明朝E" panose="02020900000000000000" pitchFamily="18" charset="-128"/>
              </a:rPr>
              <a:t>會</a:t>
            </a:r>
            <a:r>
              <a:rPr lang="zh-CN" altLang="ja-JP" sz="2000" b="1" dirty="0" smtClean="0">
                <a:latin typeface="HGP明朝E" panose="02020900000000000000" pitchFamily="18" charset="-128"/>
                <a:ea typeface="HGP明朝E" panose="02020900000000000000" pitchFamily="18" charset="-128"/>
              </a:rPr>
              <a:t>玉篇大全</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の</a:t>
            </a:r>
            <a:r>
              <a:rPr lang="zh-CN" altLang="ja-JP" sz="2000" b="1" dirty="0" smtClean="0">
                <a:latin typeface="HGP明朝E" panose="02020900000000000000" pitchFamily="18" charset="-128"/>
                <a:ea typeface="HGP明朝E" panose="02020900000000000000" pitchFamily="18" charset="-128"/>
              </a:rPr>
              <a:t>出版</a:t>
            </a:r>
            <a:r>
              <a:rPr lang="ja-JP" altLang="en-US" sz="2000" b="1" dirty="0" smtClean="0">
                <a:latin typeface="HGP明朝E" panose="02020900000000000000" pitchFamily="18" charset="-128"/>
                <a:ea typeface="HGP明朝E" panose="02020900000000000000" pitchFamily="18" charset="-128"/>
              </a:rPr>
              <a:t>は二百年間続けだ</a:t>
            </a:r>
            <a:r>
              <a:rPr lang="ja-JP" altLang="en-US" sz="2000" b="1" dirty="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馬場武教授</a:t>
            </a:r>
            <a:r>
              <a:rPr lang="ja-JP" altLang="en-US" sz="2000" b="1" dirty="0" smtClean="0">
                <a:latin typeface="HGP明朝E" panose="02020900000000000000" pitchFamily="18" charset="-128"/>
                <a:ea typeface="HGP明朝E" panose="02020900000000000000" pitchFamily="18" charset="-128"/>
              </a:rPr>
              <a:t>の館蔵調査によると、</a:t>
            </a:r>
            <a:r>
              <a:rPr lang="zh-CN" altLang="en-US" sz="2000" b="1" dirty="0" smtClean="0">
                <a:latin typeface="HGP明朝E" panose="02020900000000000000" pitchFamily="18" charset="-128"/>
                <a:ea typeface="HGP明朝E" panose="02020900000000000000" pitchFamily="18" charset="-128"/>
              </a:rPr>
              <a:t>元祿五年（</a:t>
            </a:r>
            <a:r>
              <a:rPr lang="en-US" altLang="zh-CN" sz="2000" b="1" dirty="0" smtClean="0">
                <a:latin typeface="HGP明朝E" panose="02020900000000000000" pitchFamily="18" charset="-128"/>
                <a:ea typeface="HGP明朝E" panose="02020900000000000000" pitchFamily="18" charset="-128"/>
              </a:rPr>
              <a:t>1692</a:t>
            </a:r>
            <a:r>
              <a:rPr lang="zh-CN" altLang="en-US"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の</a:t>
            </a:r>
            <a:r>
              <a:rPr lang="zh-CN" altLang="ja-JP" sz="2000" b="1" dirty="0" smtClean="0">
                <a:latin typeface="HGP明朝E" panose="02020900000000000000" pitchFamily="18" charset="-128"/>
                <a:ea typeface="HGP明朝E" panose="02020900000000000000" pitchFamily="18" charset="-128"/>
              </a:rPr>
              <a:t>初版</a:t>
            </a:r>
            <a:r>
              <a:rPr lang="ja-JP" altLang="en-US" sz="2000" b="1" dirty="0">
                <a:latin typeface="HGP明朝E" panose="02020900000000000000" pitchFamily="18" charset="-128"/>
                <a:ea typeface="HGP明朝E" panose="02020900000000000000" pitchFamily="18" charset="-128"/>
              </a:rPr>
              <a:t>から</a:t>
            </a:r>
            <a:r>
              <a:rPr lang="zh-CN" altLang="ja-JP" sz="2000" b="1" dirty="0" smtClean="0">
                <a:latin typeface="HGP明朝E" panose="02020900000000000000" pitchFamily="18" charset="-128"/>
                <a:ea typeface="HGP明朝E" panose="02020900000000000000" pitchFamily="18" charset="-128"/>
              </a:rPr>
              <a:t>明治</a:t>
            </a:r>
            <a:r>
              <a:rPr lang="ja-JP" altLang="en-US" sz="2000" b="1" dirty="0" smtClean="0">
                <a:latin typeface="HGP明朝E" panose="02020900000000000000" pitchFamily="18" charset="-128"/>
                <a:ea typeface="HGP明朝E" panose="02020900000000000000" pitchFamily="18" charset="-128"/>
              </a:rPr>
              <a:t>時代</a:t>
            </a:r>
            <a:r>
              <a:rPr lang="zh-CN" altLang="ja-JP" sz="2000" b="1" dirty="0" smtClean="0">
                <a:latin typeface="HGP明朝E" panose="02020900000000000000" pitchFamily="18" charset="-128"/>
                <a:ea typeface="HGP明朝E" panose="02020900000000000000" pitchFamily="18" charset="-128"/>
              </a:rPr>
              <a:t>末</a:t>
            </a:r>
            <a:r>
              <a:rPr lang="ja-JP" altLang="en-US" sz="2000" b="1" dirty="0" smtClean="0">
                <a:latin typeface="HGP明朝E" panose="02020900000000000000" pitchFamily="18" charset="-128"/>
                <a:ea typeface="HGP明朝E" panose="02020900000000000000" pitchFamily="18" charset="-128"/>
              </a:rPr>
              <a:t>期の</a:t>
            </a:r>
            <a:r>
              <a:rPr lang="en-US" altLang="ja-JP" sz="2000" b="1" dirty="0" smtClean="0">
                <a:latin typeface="HGP明朝E" panose="02020900000000000000" pitchFamily="18" charset="-128"/>
                <a:ea typeface="HGP明朝E" panose="02020900000000000000" pitchFamily="18" charset="-128"/>
              </a:rPr>
              <a:t>1911</a:t>
            </a:r>
            <a:r>
              <a:rPr lang="ja-JP" altLang="en-US" sz="2000" b="1" dirty="0" smtClean="0">
                <a:latin typeface="HGP明朝E" panose="02020900000000000000" pitchFamily="18" charset="-128"/>
                <a:ea typeface="HGP明朝E" panose="02020900000000000000" pitchFamily="18" charset="-128"/>
              </a:rPr>
              <a:t>年まで、十七回再版され、五十回以上の増刷となる。</a:t>
            </a:r>
            <a:endParaRPr lang="en-US" altLang="zh-CN" sz="2000" b="1" dirty="0" smtClean="0">
              <a:latin typeface="HGP明朝E" panose="02020900000000000000" pitchFamily="18" charset="-128"/>
              <a:ea typeface="HGP明朝E" panose="02020900000000000000" pitchFamily="18" charset="-128"/>
            </a:endParaRPr>
          </a:p>
          <a:p>
            <a:r>
              <a:rPr lang="en-US" altLang="ja-JP" sz="2000" b="1" dirty="0">
                <a:latin typeface="HGP明朝E" panose="02020900000000000000" pitchFamily="18" charset="-128"/>
                <a:ea typeface="HGP明朝E" panose="02020900000000000000" pitchFamily="18" charset="-128"/>
              </a:rPr>
              <a:t>『</a:t>
            </a:r>
            <a:r>
              <a:rPr lang="zh-CN" altLang="ja-JP" sz="2000" b="1" dirty="0">
                <a:latin typeface="HGP明朝E" panose="02020900000000000000" pitchFamily="18" charset="-128"/>
                <a:ea typeface="HGP明朝E" panose="02020900000000000000" pitchFamily="18" charset="-128"/>
              </a:rPr>
              <a:t>增</a:t>
            </a:r>
            <a:r>
              <a:rPr lang="ja-JP" altLang="en-US" sz="2000" b="1" dirty="0">
                <a:latin typeface="HGP明朝E" panose="02020900000000000000" pitchFamily="18" charset="-128"/>
                <a:ea typeface="HGP明朝E" panose="02020900000000000000" pitchFamily="18" charset="-128"/>
              </a:rPr>
              <a:t>続</a:t>
            </a:r>
            <a:r>
              <a:rPr lang="zh-CN" altLang="ja-JP" sz="2000" b="1" dirty="0">
                <a:latin typeface="HGP明朝E" panose="02020900000000000000" pitchFamily="18" charset="-128"/>
                <a:ea typeface="HGP明朝E" panose="02020900000000000000" pitchFamily="18" charset="-128"/>
              </a:rPr>
              <a:t>大</a:t>
            </a:r>
            <a:r>
              <a:rPr lang="zh-CN" altLang="en-US" sz="2000" b="1" dirty="0">
                <a:latin typeface="HGP明朝E" panose="02020900000000000000" pitchFamily="18" charset="-128"/>
                <a:ea typeface="HGP明朝E" panose="02020900000000000000" pitchFamily="18" charset="-128"/>
              </a:rPr>
              <a:t>廣</a:t>
            </a:r>
            <a:r>
              <a:rPr lang="zh-CN" altLang="ja-JP" sz="2000" b="1" dirty="0">
                <a:latin typeface="HGP明朝E" panose="02020900000000000000" pitchFamily="18" charset="-128"/>
                <a:ea typeface="HGP明朝E" panose="02020900000000000000" pitchFamily="18" charset="-128"/>
              </a:rPr>
              <a:t>益</a:t>
            </a:r>
            <a:r>
              <a:rPr lang="zh-CN" altLang="en-US" sz="2000" b="1" dirty="0">
                <a:latin typeface="HGP明朝E" panose="02020900000000000000" pitchFamily="18" charset="-128"/>
                <a:ea typeface="HGP明朝E" panose="02020900000000000000" pitchFamily="18" charset="-128"/>
              </a:rPr>
              <a:t>會</a:t>
            </a:r>
            <a:r>
              <a:rPr lang="zh-CN" altLang="ja-JP" sz="2000" b="1" dirty="0">
                <a:latin typeface="HGP明朝E" panose="02020900000000000000" pitchFamily="18" charset="-128"/>
                <a:ea typeface="HGP明朝E" panose="02020900000000000000" pitchFamily="18" charset="-128"/>
              </a:rPr>
              <a:t>玉篇大全</a:t>
            </a:r>
            <a:r>
              <a:rPr lang="en-US" altLang="ja-JP" sz="2000" b="1" dirty="0">
                <a:latin typeface="HGP明朝E" panose="02020900000000000000" pitchFamily="18" charset="-128"/>
                <a:ea typeface="HGP明朝E" panose="02020900000000000000" pitchFamily="18" charset="-128"/>
              </a:rPr>
              <a:t>』 </a:t>
            </a:r>
            <a:r>
              <a:rPr lang="ja-JP" altLang="en-US" sz="2000" b="1" dirty="0" smtClean="0">
                <a:latin typeface="HGP明朝E" panose="02020900000000000000" pitchFamily="18" charset="-128"/>
                <a:ea typeface="HGP明朝E" panose="02020900000000000000" pitchFamily="18" charset="-128"/>
              </a:rPr>
              <a:t>は江戸時代と</a:t>
            </a:r>
            <a:r>
              <a:rPr lang="zh-CN" altLang="ja-JP" sz="2000" b="1" dirty="0" smtClean="0">
                <a:latin typeface="HGP明朝E" panose="02020900000000000000" pitchFamily="18" charset="-128"/>
                <a:ea typeface="HGP明朝E" panose="02020900000000000000" pitchFamily="18" charset="-128"/>
              </a:rPr>
              <a:t>明治</a:t>
            </a:r>
            <a:r>
              <a:rPr lang="ja-JP" altLang="en-US" sz="2000" b="1" dirty="0">
                <a:latin typeface="HGP明朝E" panose="02020900000000000000" pitchFamily="18" charset="-128"/>
                <a:ea typeface="HGP明朝E" panose="02020900000000000000" pitchFamily="18" charset="-128"/>
              </a:rPr>
              <a:t>時代</a:t>
            </a:r>
            <a:r>
              <a:rPr lang="ja-JP" altLang="en-US" sz="2000" b="1" dirty="0" smtClean="0">
                <a:latin typeface="HGP明朝E" panose="02020900000000000000" pitchFamily="18" charset="-128"/>
                <a:ea typeface="HGP明朝E" panose="02020900000000000000" pitchFamily="18" charset="-128"/>
              </a:rPr>
              <a:t>代表的な漢字字書であり、</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字</a:t>
            </a:r>
            <a:r>
              <a:rPr lang="zh-CN" altLang="en-US" sz="2000" b="1" dirty="0" smtClean="0">
                <a:latin typeface="HGP明朝E" panose="02020900000000000000" pitchFamily="18" charset="-128"/>
                <a:ea typeface="HGP明朝E" panose="02020900000000000000" pitchFamily="18" charset="-128"/>
              </a:rPr>
              <a:t>學</a:t>
            </a:r>
            <a:r>
              <a:rPr lang="zh-CN" altLang="ja-JP" sz="2000" b="1" dirty="0" smtClean="0">
                <a:latin typeface="HGP明朝E" panose="02020900000000000000" pitchFamily="18" charset="-128"/>
                <a:ea typeface="HGP明朝E" panose="02020900000000000000" pitchFamily="18" charset="-128"/>
              </a:rPr>
              <a:t>之</a:t>
            </a:r>
            <a:r>
              <a:rPr lang="zh-CN" altLang="en-US" sz="2000" b="1" dirty="0" smtClean="0">
                <a:latin typeface="HGP明朝E" panose="02020900000000000000" pitchFamily="18" charset="-128"/>
                <a:ea typeface="HGP明朝E" panose="02020900000000000000" pitchFamily="18" charset="-128"/>
              </a:rPr>
              <a:t>書</a:t>
            </a:r>
            <a:r>
              <a:rPr lang="zh-CN" altLang="ja-JP" sz="2000" b="1" dirty="0" smtClean="0">
                <a:latin typeface="HGP明朝E" panose="02020900000000000000" pitchFamily="18" charset="-128"/>
                <a:ea typeface="HGP明朝E" panose="02020900000000000000" pitchFamily="18" charset="-128"/>
              </a:rPr>
              <a:t>以邦</a:t>
            </a:r>
            <a:r>
              <a:rPr lang="zh-CN" altLang="en-US" sz="2000" b="1" dirty="0" smtClean="0">
                <a:latin typeface="HGP明朝E" panose="02020900000000000000" pitchFamily="18" charset="-128"/>
                <a:ea typeface="HGP明朝E" panose="02020900000000000000" pitchFamily="18" charset="-128"/>
              </a:rPr>
              <a:t>訓顯</a:t>
            </a:r>
            <a:r>
              <a:rPr lang="zh-CN" altLang="ja-JP" sz="2000" b="1" dirty="0" smtClean="0">
                <a:latin typeface="HGP明朝E" panose="02020900000000000000" pitchFamily="18" charset="-128"/>
                <a:ea typeface="HGP明朝E" panose="02020900000000000000" pitchFamily="18" charset="-128"/>
              </a:rPr>
              <a:t>其</a:t>
            </a:r>
            <a:r>
              <a:rPr lang="zh-CN" altLang="en-US" sz="2000" b="1" dirty="0" smtClean="0">
                <a:latin typeface="HGP明朝E" panose="02020900000000000000" pitchFamily="18" charset="-128"/>
                <a:ea typeface="HGP明朝E" panose="02020900000000000000" pitchFamily="18" charset="-128"/>
              </a:rPr>
              <a:t>義</a:t>
            </a:r>
            <a:r>
              <a:rPr lang="zh-CN" altLang="ja-JP" sz="2000" b="1" dirty="0" smtClean="0">
                <a:latin typeface="HGP明朝E" panose="02020900000000000000" pitchFamily="18" charset="-128"/>
                <a:ea typeface="HGP明朝E" panose="02020900000000000000" pitchFamily="18" charset="-128"/>
              </a:rPr>
              <a:t>者</a:t>
            </a:r>
            <a:r>
              <a:rPr lang="zh-CN" altLang="ja-JP" sz="2000" b="1" dirty="0">
                <a:latin typeface="HGP明朝E" panose="02020900000000000000" pitchFamily="18" charset="-128"/>
                <a:ea typeface="HGP明朝E" panose="02020900000000000000" pitchFamily="18" charset="-128"/>
              </a:rPr>
              <a:t>，以毛利氏《玉篇</a:t>
            </a:r>
            <a:r>
              <a:rPr lang="zh-CN" altLang="ja-JP"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為備</a:t>
            </a:r>
            <a:r>
              <a:rPr lang="zh-CN" altLang="ja-JP" sz="2000" b="1" dirty="0" smtClean="0">
                <a:latin typeface="HGP明朝E" panose="02020900000000000000" pitchFamily="18" charset="-128"/>
                <a:ea typeface="HGP明朝E" panose="02020900000000000000" pitchFamily="18" charset="-128"/>
              </a:rPr>
              <a:t>矣。</a:t>
            </a:r>
            <a:r>
              <a:rPr lang="ja-JP" altLang="en-US"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（淳</a:t>
            </a:r>
            <a:r>
              <a:rPr lang="zh-CN" altLang="en-US" sz="2000" b="1" dirty="0" smtClean="0">
                <a:latin typeface="HGP明朝E" panose="02020900000000000000" pitchFamily="18" charset="-128"/>
                <a:ea typeface="HGP明朝E" panose="02020900000000000000" pitchFamily="18" charset="-128"/>
              </a:rPr>
              <a:t>軒</a:t>
            </a:r>
            <a:r>
              <a:rPr lang="zh-CN" altLang="ja-JP" sz="2000" b="1" dirty="0" smtClean="0">
                <a:latin typeface="HGP明朝E" panose="02020900000000000000" pitchFamily="18" charset="-128"/>
                <a:ea typeface="HGP明朝E" panose="02020900000000000000" pitchFamily="18" charset="-128"/>
              </a:rPr>
              <a:t>大田才次郎</a:t>
            </a:r>
            <a:r>
              <a:rPr lang="zh-CN" altLang="en-US" sz="2000" b="1" dirty="0" smtClean="0">
                <a:latin typeface="HGP明朝E" panose="02020900000000000000" pitchFamily="18" charset="-128"/>
                <a:ea typeface="HGP明朝E" panose="02020900000000000000" pitchFamily="18" charset="-128"/>
              </a:rPr>
              <a:t>編</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明治</a:t>
            </a:r>
            <a:r>
              <a:rPr lang="zh-CN" altLang="ja-JP" sz="2000" b="1" dirty="0">
                <a:latin typeface="HGP明朝E" panose="02020900000000000000" pitchFamily="18" charset="-128"/>
                <a:ea typeface="HGP明朝E" panose="02020900000000000000" pitchFamily="18" charset="-128"/>
              </a:rPr>
              <a:t>二十六年（</a:t>
            </a:r>
            <a:r>
              <a:rPr lang="en-US" altLang="ja-JP" sz="2000" b="1" dirty="0">
                <a:latin typeface="HGP明朝E" panose="02020900000000000000" pitchFamily="18" charset="-128"/>
                <a:ea typeface="HGP明朝E" panose="02020900000000000000" pitchFamily="18" charset="-128"/>
              </a:rPr>
              <a:t>1893</a:t>
            </a:r>
            <a:r>
              <a:rPr lang="zh-CN" altLang="ja-JP" sz="2000" b="1" dirty="0">
                <a:latin typeface="HGP明朝E" panose="02020900000000000000" pitchFamily="18" charset="-128"/>
                <a:ea typeface="HGP明朝E" panose="02020900000000000000" pitchFamily="18" charset="-128"/>
              </a:rPr>
              <a:t>）年</a:t>
            </a:r>
            <a:r>
              <a:rPr lang="zh-CN" altLang="ja-JP" sz="2000" b="1" dirty="0" smtClean="0">
                <a:latin typeface="HGP明朝E" panose="02020900000000000000" pitchFamily="18" charset="-128"/>
                <a:ea typeface="HGP明朝E" panose="02020900000000000000" pitchFamily="18" charset="-128"/>
              </a:rPr>
              <a:t>七月博文</a:t>
            </a:r>
            <a:r>
              <a:rPr lang="zh-CN" altLang="en-US" sz="2000" b="1" dirty="0" smtClean="0">
                <a:latin typeface="HGP明朝E" panose="02020900000000000000" pitchFamily="18" charset="-128"/>
                <a:ea typeface="HGP明朝E" panose="02020900000000000000" pitchFamily="18" charset="-128"/>
              </a:rPr>
              <a:t>舘</a:t>
            </a:r>
            <a:r>
              <a:rPr lang="zh-CN" altLang="ja-JP" sz="2000" b="1" dirty="0" smtClean="0">
                <a:latin typeface="HGP明朝E" panose="02020900000000000000" pitchFamily="18" charset="-128"/>
                <a:ea typeface="HGP明朝E" panose="02020900000000000000" pitchFamily="18" charset="-128"/>
              </a:rPr>
              <a:t>刊</a:t>
            </a:r>
            <a:r>
              <a:rPr lang="ja-JP" altLang="en-US" sz="2000" b="1" dirty="0" smtClean="0">
                <a:latin typeface="HGP明朝E" panose="02020900000000000000" pitchFamily="18" charset="-128"/>
                <a:ea typeface="HGP明朝E" panose="02020900000000000000" pitchFamily="18" charset="-128"/>
              </a:rPr>
              <a:t>「</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新撰明治字典</a:t>
            </a:r>
            <a:r>
              <a:rPr lang="en-US" altLang="ja-JP"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序</a:t>
            </a:r>
            <a:r>
              <a:rPr lang="ja-JP" altLang="en-US" sz="2000" b="1" dirty="0" smtClean="0">
                <a:latin typeface="HGP明朝E" panose="02020900000000000000" pitchFamily="18" charset="-128"/>
                <a:ea typeface="HGP明朝E" panose="02020900000000000000" pitchFamily="18" charset="-128"/>
              </a:rPr>
              <a:t>」より</a:t>
            </a:r>
            <a:r>
              <a:rPr lang="zh-CN" altLang="ja-JP" sz="2000" b="1" dirty="0" smtClean="0">
                <a:latin typeface="HGP明朝E" panose="02020900000000000000" pitchFamily="18" charset="-128"/>
                <a:ea typeface="HGP明朝E" panose="02020900000000000000" pitchFamily="18" charset="-128"/>
              </a:rPr>
              <a:t>）。</a:t>
            </a:r>
            <a:endParaRPr lang="en-US" altLang="zh-CN" sz="2000" b="1" dirty="0" smtClean="0">
              <a:latin typeface="HGP明朝E" panose="02020900000000000000" pitchFamily="18" charset="-128"/>
              <a:ea typeface="HGP明朝E" panose="02020900000000000000" pitchFamily="18" charset="-128"/>
            </a:endParaRPr>
          </a:p>
          <a:p>
            <a:r>
              <a:rPr kumimoji="1" lang="zh-CN" altLang="en-US" sz="2000" b="1" dirty="0" smtClean="0">
                <a:latin typeface="HGP明朝E" panose="02020900000000000000" pitchFamily="18" charset="-128"/>
                <a:ea typeface="HGP明朝E" panose="02020900000000000000" pitchFamily="18" charset="-128"/>
              </a:rPr>
              <a:t>大岩本</a:t>
            </a:r>
            <a:r>
              <a:rPr lang="zh-CN" altLang="en-US" sz="2000" b="1" dirty="0" smtClean="0">
                <a:latin typeface="HGP明朝E" panose="02020900000000000000" pitchFamily="18" charset="-128"/>
                <a:ea typeface="HGP明朝E" panose="02020900000000000000" pitchFamily="18" charset="-128"/>
              </a:rPr>
              <a:t>幸次</a:t>
            </a:r>
            <a:r>
              <a:rPr lang="ja-JP" altLang="en-US" sz="2000" dirty="0">
                <a:latin typeface="HGP明朝E" panose="02020900000000000000" pitchFamily="18" charset="-128"/>
                <a:ea typeface="HGP明朝E" panose="02020900000000000000" pitchFamily="18" charset="-128"/>
              </a:rPr>
              <a:t>「 </a:t>
            </a:r>
            <a:r>
              <a:rPr lang="en-US" altLang="ja-JP"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增</a:t>
            </a:r>
            <a:r>
              <a:rPr lang="ja-JP" altLang="en-US" sz="2000" b="1" dirty="0" smtClean="0">
                <a:latin typeface="HGP明朝E" panose="02020900000000000000" pitchFamily="18" charset="-128"/>
                <a:ea typeface="HGP明朝E" panose="02020900000000000000" pitchFamily="18" charset="-128"/>
              </a:rPr>
              <a:t>続大廣益會玉篇</a:t>
            </a:r>
            <a:r>
              <a:rPr lang="ja-JP" altLang="en-US" sz="2000" b="1" dirty="0">
                <a:latin typeface="HGP明朝E" panose="02020900000000000000" pitchFamily="18" charset="-128"/>
                <a:ea typeface="HGP明朝E" panose="02020900000000000000" pitchFamily="18" charset="-128"/>
              </a:rPr>
              <a:t>大全</a:t>
            </a:r>
            <a:r>
              <a:rPr lang="en-US" altLang="ja-JP"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所引小學書</a:t>
            </a:r>
            <a:r>
              <a:rPr lang="ja-JP" altLang="en-US" sz="2000" dirty="0">
                <a:latin typeface="HGP明朝E" panose="02020900000000000000" pitchFamily="18" charset="-128"/>
                <a:ea typeface="HGP明朝E" panose="02020900000000000000" pitchFamily="18" charset="-128"/>
              </a:rPr>
              <a:t>」 </a:t>
            </a:r>
            <a:r>
              <a:rPr lang="zh-CN" altLang="en-US" sz="2000" b="1" dirty="0" smtClean="0">
                <a:latin typeface="HGP明朝E" panose="02020900000000000000" pitchFamily="18" charset="-128"/>
                <a:ea typeface="HGP明朝E" panose="02020900000000000000" pitchFamily="18" charset="-128"/>
              </a:rPr>
              <a:t>，東北大</a:t>
            </a:r>
            <a:r>
              <a:rPr lang="ja-JP" altLang="en-US" sz="2000" b="1" dirty="0" smtClean="0">
                <a:latin typeface="HGP明朝E" panose="02020900000000000000" pitchFamily="18" charset="-128"/>
                <a:ea typeface="HGP明朝E" panose="02020900000000000000" pitchFamily="18" charset="-128"/>
              </a:rPr>
              <a:t>学</a:t>
            </a:r>
            <a:r>
              <a:rPr lang="zh-CN" altLang="en-US" sz="2000" b="1" dirty="0" smtClean="0">
                <a:latin typeface="HGP明朝E" panose="02020900000000000000" pitchFamily="18" charset="-128"/>
                <a:ea typeface="HGP明朝E" panose="02020900000000000000" pitchFamily="18" charset="-128"/>
              </a:rPr>
              <a:t>中</a:t>
            </a:r>
            <a:r>
              <a:rPr lang="ja-JP" altLang="en-US" sz="2000" b="1" dirty="0" smtClean="0">
                <a:latin typeface="HGP明朝E" panose="02020900000000000000" pitchFamily="18" charset="-128"/>
                <a:ea typeface="HGP明朝E" panose="02020900000000000000" pitchFamily="18" charset="-128"/>
              </a:rPr>
              <a:t>国</a:t>
            </a:r>
            <a:r>
              <a:rPr lang="zh-CN" altLang="en-US" sz="2000" b="1" dirty="0" smtClean="0">
                <a:latin typeface="HGP明朝E" panose="02020900000000000000" pitchFamily="18" charset="-128"/>
                <a:ea typeface="HGP明朝E" panose="02020900000000000000" pitchFamily="18" charset="-128"/>
              </a:rPr>
              <a:t>語</a:t>
            </a:r>
            <a:r>
              <a:rPr lang="ja-JP" altLang="en-US" sz="2000" b="1" dirty="0" smtClean="0">
                <a:latin typeface="HGP明朝E" panose="02020900000000000000" pitchFamily="18" charset="-128"/>
                <a:ea typeface="HGP明朝E" panose="02020900000000000000" pitchFamily="18" charset="-128"/>
              </a:rPr>
              <a:t>学</a:t>
            </a:r>
            <a:r>
              <a:rPr lang="zh-CN" altLang="en-US" sz="2000" b="1" dirty="0" smtClean="0">
                <a:latin typeface="HGP明朝E" panose="02020900000000000000" pitchFamily="18" charset="-128"/>
                <a:ea typeface="HGP明朝E" panose="02020900000000000000" pitchFamily="18" charset="-128"/>
              </a:rPr>
              <a:t>文</a:t>
            </a:r>
            <a:r>
              <a:rPr lang="ja-JP" altLang="en-US" sz="2000" b="1" dirty="0" smtClean="0">
                <a:latin typeface="HGP明朝E" panose="02020900000000000000" pitchFamily="18" charset="-128"/>
                <a:ea typeface="HGP明朝E" panose="02020900000000000000" pitchFamily="18" charset="-128"/>
              </a:rPr>
              <a:t>学</a:t>
            </a:r>
            <a:r>
              <a:rPr lang="zh-CN" altLang="en-US" sz="2000" b="1" dirty="0" smtClean="0">
                <a:latin typeface="HGP明朝E" panose="02020900000000000000" pitchFamily="18" charset="-128"/>
                <a:ea typeface="HGP明朝E" panose="02020900000000000000" pitchFamily="18" charset="-128"/>
              </a:rPr>
              <a:t>論集</a:t>
            </a:r>
            <a:r>
              <a:rPr lang="ja-JP" altLang="en-US" sz="2000" b="1" dirty="0">
                <a:latin typeface="HGP明朝E" panose="02020900000000000000" pitchFamily="18" charset="-128"/>
                <a:ea typeface="HGP明朝E" panose="02020900000000000000" pitchFamily="18" charset="-128"/>
              </a:rPr>
              <a:t>、</a:t>
            </a:r>
            <a:r>
              <a:rPr lang="en-US" altLang="zh-CN" sz="2000" b="1" dirty="0" smtClean="0">
                <a:latin typeface="HGP明朝E" panose="02020900000000000000" pitchFamily="18" charset="-128"/>
                <a:ea typeface="HGP明朝E" panose="02020900000000000000" pitchFamily="18" charset="-128"/>
              </a:rPr>
              <a:t>2011</a:t>
            </a:r>
            <a:r>
              <a:rPr lang="zh-CN" altLang="en-US" sz="2000" b="1" dirty="0" smtClean="0">
                <a:latin typeface="HGP明朝E" panose="02020900000000000000" pitchFamily="18" charset="-128"/>
                <a:ea typeface="HGP明朝E" panose="02020900000000000000" pitchFamily="18" charset="-128"/>
              </a:rPr>
              <a:t>。</a:t>
            </a:r>
            <a:endParaRPr kumimoji="1" lang="ja-JP" altLang="en-US" sz="2000" b="1"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629356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CN" altLang="en-US" sz="3200" b="1" dirty="0">
                <a:solidFill>
                  <a:schemeClr val="tx1"/>
                </a:solidFill>
                <a:latin typeface="HGS明朝B" panose="02020800000000000000" pitchFamily="18" charset="-128"/>
                <a:ea typeface="HGS明朝B" panose="02020800000000000000" pitchFamily="18" charset="-128"/>
              </a:rPr>
              <a:t>顧野王</a:t>
            </a:r>
            <a:r>
              <a:rPr lang="en-US" altLang="ja-JP" b="1" dirty="0">
                <a:solidFill>
                  <a:schemeClr val="tx1"/>
                </a:solidFill>
                <a:latin typeface="HGS明朝B" panose="02020800000000000000" pitchFamily="18" charset="-128"/>
                <a:ea typeface="HGS明朝B" panose="02020800000000000000" pitchFamily="18" charset="-128"/>
              </a:rPr>
              <a:t>『</a:t>
            </a:r>
            <a:r>
              <a:rPr lang="zh-CN" altLang="en-US" b="1" dirty="0">
                <a:solidFill>
                  <a:schemeClr val="tx1"/>
                </a:solidFill>
                <a:latin typeface="HGS明朝B" panose="02020800000000000000" pitchFamily="18" charset="-128"/>
                <a:ea typeface="HGS明朝B" panose="02020800000000000000" pitchFamily="18" charset="-128"/>
              </a:rPr>
              <a:t>玉篇</a:t>
            </a:r>
            <a:r>
              <a:rPr lang="en-US" altLang="ja-JP" b="1" dirty="0">
                <a:solidFill>
                  <a:schemeClr val="tx1"/>
                </a:solidFill>
                <a:latin typeface="HGS明朝B" panose="02020800000000000000" pitchFamily="18" charset="-128"/>
                <a:ea typeface="HGS明朝B" panose="02020800000000000000" pitchFamily="18" charset="-128"/>
              </a:rPr>
              <a:t>』</a:t>
            </a:r>
            <a:r>
              <a:rPr lang="ja-JP" altLang="en-US" b="1" dirty="0">
                <a:solidFill>
                  <a:schemeClr val="tx1"/>
                </a:solidFill>
                <a:latin typeface="HGS明朝B" panose="02020800000000000000" pitchFamily="18" charset="-128"/>
                <a:ea typeface="HGS明朝B" panose="02020800000000000000" pitchFamily="18" charset="-128"/>
              </a:rPr>
              <a:t>の編纂と</a:t>
            </a:r>
            <a:r>
              <a:rPr lang="zh-CN" altLang="en-US" b="1" dirty="0">
                <a:solidFill>
                  <a:schemeClr val="tx1"/>
                </a:solidFill>
                <a:latin typeface="HGS明朝B" panose="02020800000000000000" pitchFamily="18" charset="-128"/>
                <a:ea typeface="HGS明朝B" panose="02020800000000000000" pitchFamily="18" charset="-128"/>
              </a:rPr>
              <a:t>中</a:t>
            </a:r>
            <a:r>
              <a:rPr lang="ja-JP" altLang="en-US" b="1" dirty="0">
                <a:solidFill>
                  <a:schemeClr val="tx1"/>
                </a:solidFill>
                <a:latin typeface="HGS明朝B" panose="02020800000000000000" pitchFamily="18" charset="-128"/>
                <a:ea typeface="HGS明朝B" panose="02020800000000000000" pitchFamily="18" charset="-128"/>
              </a:rPr>
              <a:t>国で</a:t>
            </a:r>
            <a:r>
              <a:rPr lang="ja-JP" altLang="en-US" b="1" dirty="0" smtClean="0">
                <a:solidFill>
                  <a:schemeClr val="tx1"/>
                </a:solidFill>
                <a:latin typeface="HGS明朝B" panose="02020800000000000000" pitchFamily="18" charset="-128"/>
                <a:ea typeface="HGS明朝B" panose="02020800000000000000" pitchFamily="18" charset="-128"/>
              </a:rPr>
              <a:t>の</a:t>
            </a:r>
            <a:r>
              <a:rPr lang="zh-CN" altLang="en-US" b="1" dirty="0" smtClean="0">
                <a:solidFill>
                  <a:schemeClr val="tx1"/>
                </a:solidFill>
                <a:latin typeface="HGS明朝B" panose="02020800000000000000" pitchFamily="18" charset="-128"/>
                <a:ea typeface="HGS明朝B" panose="02020800000000000000" pitchFamily="18" charset="-128"/>
              </a:rPr>
              <a:t>改編（</a:t>
            </a:r>
            <a:r>
              <a:rPr lang="en-US" altLang="ja-JP" b="1" dirty="0">
                <a:solidFill>
                  <a:schemeClr val="tx1"/>
                </a:solidFill>
                <a:latin typeface="HGS明朝B" panose="02020800000000000000" pitchFamily="18" charset="-128"/>
                <a:ea typeface="HGS明朝B" panose="02020800000000000000" pitchFamily="18" charset="-128"/>
              </a:rPr>
              <a:t>3</a:t>
            </a:r>
            <a:r>
              <a:rPr lang="zh-CN" altLang="en-US" b="1" dirty="0" smtClean="0">
                <a:solidFill>
                  <a:schemeClr val="tx1"/>
                </a:solidFill>
                <a:latin typeface="HGS明朝B" panose="02020800000000000000" pitchFamily="18" charset="-128"/>
                <a:ea typeface="HGS明朝B" panose="02020800000000000000" pitchFamily="18" charset="-128"/>
              </a:rPr>
              <a:t>）</a:t>
            </a:r>
            <a:endParaRPr kumimoji="1" lang="ja-JP" altLang="en-US" dirty="0">
              <a:solidFill>
                <a:schemeClr val="tx1"/>
              </a:solidFill>
            </a:endParaRPr>
          </a:p>
        </p:txBody>
      </p:sp>
      <p:sp>
        <p:nvSpPr>
          <p:cNvPr id="3" name="コンテンツ プレースホルダー 2"/>
          <p:cNvSpPr>
            <a:spLocks noGrp="1"/>
          </p:cNvSpPr>
          <p:nvPr>
            <p:ph idx="1"/>
          </p:nvPr>
        </p:nvSpPr>
        <p:spPr/>
        <p:txBody>
          <a:bodyPr>
            <a:noAutofit/>
          </a:bodyPr>
          <a:lstStyle/>
          <a:p>
            <a:r>
              <a:rPr lang="zh-CN" altLang="en-US" sz="2400" b="1" dirty="0" smtClean="0">
                <a:solidFill>
                  <a:schemeClr val="tx1"/>
                </a:solidFill>
                <a:latin typeface="HGP明朝E" panose="02020900000000000000" pitchFamily="18" charset="-128"/>
                <a:ea typeface="HGP明朝E" panose="02020900000000000000" pitchFamily="18" charset="-128"/>
              </a:rPr>
              <a:t>孫</a:t>
            </a:r>
            <a:r>
              <a:rPr lang="ja-JP" altLang="en-US" sz="2400" b="1" dirty="0" smtClean="0">
                <a:solidFill>
                  <a:schemeClr val="tx1"/>
                </a:solidFill>
                <a:latin typeface="HGP明朝E" panose="02020900000000000000" pitchFamily="18" charset="-128"/>
                <a:ea typeface="HGP明朝E" panose="02020900000000000000" pitchFamily="18" charset="-128"/>
              </a:rPr>
              <a:t>強</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增加字本玉篇</a:t>
            </a:r>
            <a:r>
              <a:rPr lang="en-US" altLang="ja-JP" sz="2400" b="1" dirty="0">
                <a:solidFill>
                  <a:schemeClr val="tx1"/>
                </a:solidFill>
                <a:latin typeface="HGP明朝E" panose="02020900000000000000" pitchFamily="18" charset="-128"/>
                <a:ea typeface="HGP明朝E" panose="02020900000000000000" pitchFamily="18" charset="-128"/>
              </a:rPr>
              <a:t>』 </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唐上元元年</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en-US" altLang="zh-CN" sz="2400" b="1" dirty="0" smtClean="0">
                <a:solidFill>
                  <a:schemeClr val="tx1"/>
                </a:solidFill>
                <a:latin typeface="HGP明朝E" panose="02020900000000000000" pitchFamily="18" charset="-128"/>
                <a:ea typeface="HGP明朝E" panose="02020900000000000000" pitchFamily="18" charset="-128"/>
              </a:rPr>
              <a:t>674</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四月</a:t>
            </a:r>
            <a:r>
              <a:rPr lang="ja-JP" altLang="en-US" sz="2400" b="1" dirty="0" smtClean="0">
                <a:solidFill>
                  <a:schemeClr val="tx1"/>
                </a:solidFill>
                <a:latin typeface="HGP明朝E" panose="02020900000000000000" pitchFamily="18" charset="-128"/>
                <a:ea typeface="HGP明朝E" panose="02020900000000000000" pitchFamily="18" charset="-128"/>
              </a:rPr>
              <a:t>）は</a:t>
            </a:r>
            <a:r>
              <a:rPr lang="zh-CN" altLang="en-US" sz="2400" b="1" dirty="0" smtClean="0">
                <a:solidFill>
                  <a:schemeClr val="tx1"/>
                </a:solidFill>
                <a:latin typeface="HGP明朝E" panose="02020900000000000000" pitchFamily="18" charset="-128"/>
                <a:ea typeface="HGP明朝E" panose="02020900000000000000" pitchFamily="18" charset="-128"/>
              </a:rPr>
              <a:t>顧野王</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成書</a:t>
            </a:r>
            <a:r>
              <a:rPr lang="en-US" altLang="zh-CN" sz="2400" b="1" dirty="0" smtClean="0">
                <a:solidFill>
                  <a:schemeClr val="tx1"/>
                </a:solidFill>
                <a:latin typeface="HGP明朝E" panose="02020900000000000000" pitchFamily="18" charset="-128"/>
                <a:ea typeface="HGP明朝E" panose="02020900000000000000" pitchFamily="18" charset="-128"/>
              </a:rPr>
              <a:t>130</a:t>
            </a:r>
            <a:r>
              <a:rPr lang="zh-CN" altLang="en-US" sz="2400" b="1" dirty="0" smtClean="0">
                <a:solidFill>
                  <a:schemeClr val="tx1"/>
                </a:solidFill>
                <a:latin typeface="HGP明朝E" panose="02020900000000000000" pitchFamily="18" charset="-128"/>
                <a:ea typeface="HGP明朝E" panose="02020900000000000000" pitchFamily="18" charset="-128"/>
              </a:rPr>
              <a:t>年後</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zh-CN" altLang="en-US" sz="2400" b="1" dirty="0" smtClean="0">
                <a:solidFill>
                  <a:schemeClr val="tx1"/>
                </a:solidFill>
                <a:latin typeface="HGP明朝E" panose="02020900000000000000" pitchFamily="18" charset="-128"/>
                <a:ea typeface="HGP明朝E" panose="02020900000000000000" pitchFamily="18" charset="-128"/>
              </a:rPr>
              <a:t>改編本</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二回目の改編となるが、現存せず、「引用文の</a:t>
            </a:r>
            <a:r>
              <a:rPr lang="zh-CN" altLang="en-US" sz="2400" b="1" dirty="0" smtClean="0">
                <a:solidFill>
                  <a:schemeClr val="tx1"/>
                </a:solidFill>
                <a:latin typeface="HGP明朝E" panose="02020900000000000000" pitchFamily="18" charset="-128"/>
                <a:ea typeface="HGP明朝E" panose="02020900000000000000" pitchFamily="18" charset="-128"/>
              </a:rPr>
              <a:t>刪除</a:t>
            </a:r>
            <a:r>
              <a:rPr lang="ja-JP" altLang="en-US" sz="2400" b="1" dirty="0" smtClean="0">
                <a:solidFill>
                  <a:schemeClr val="tx1"/>
                </a:solidFill>
                <a:latin typeface="HGP明朝E" panose="02020900000000000000" pitchFamily="18" charset="-128"/>
                <a:ea typeface="HGP明朝E" panose="02020900000000000000" pitchFamily="18" charset="-128"/>
              </a:rPr>
              <a:t>を中心に行った」説が代表的である</a:t>
            </a:r>
            <a:r>
              <a:rPr lang="zh-CN" altLang="en-US"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zh-CN" altLang="en-US" sz="2400" b="1" dirty="0">
                <a:solidFill>
                  <a:schemeClr val="tx1"/>
                </a:solidFill>
                <a:latin typeface="HGP明朝E" panose="02020900000000000000" pitchFamily="18" charset="-128"/>
                <a:ea typeface="HGP明朝E" panose="02020900000000000000" pitchFamily="18" charset="-128"/>
              </a:rPr>
              <a:t>宋真宗祥符六年（</a:t>
            </a:r>
            <a:r>
              <a:rPr lang="en-US" altLang="zh-CN" sz="2400" b="1" dirty="0">
                <a:solidFill>
                  <a:schemeClr val="tx1"/>
                </a:solidFill>
                <a:latin typeface="HGP明朝E" panose="02020900000000000000" pitchFamily="18" charset="-128"/>
                <a:ea typeface="HGP明朝E" panose="02020900000000000000" pitchFamily="18" charset="-128"/>
              </a:rPr>
              <a:t>1013</a:t>
            </a:r>
            <a:r>
              <a:rPr lang="zh-CN" altLang="en-US" sz="2400" b="1" dirty="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刊</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大廣益會玉篇</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は２万２千余字を所収し、顧野王</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に比べ、約五千字を増収し、三回目の改編は成書</a:t>
            </a:r>
            <a:r>
              <a:rPr lang="en-US" altLang="ja-JP" sz="2400" b="1" dirty="0" smtClean="0">
                <a:solidFill>
                  <a:schemeClr val="tx1"/>
                </a:solidFill>
                <a:latin typeface="HGP明朝E" panose="02020900000000000000" pitchFamily="18" charset="-128"/>
                <a:ea typeface="HGP明朝E" panose="02020900000000000000" pitchFamily="18" charset="-128"/>
              </a:rPr>
              <a:t>470</a:t>
            </a:r>
            <a:r>
              <a:rPr lang="ja-JP" altLang="en-US" sz="2400" b="1" dirty="0" smtClean="0">
                <a:solidFill>
                  <a:schemeClr val="tx1"/>
                </a:solidFill>
                <a:latin typeface="HGP明朝E" panose="02020900000000000000" pitchFamily="18" charset="-128"/>
                <a:ea typeface="HGP明朝E" panose="02020900000000000000" pitchFamily="18" charset="-128"/>
              </a:rPr>
              <a:t>年後となる。宋刊本に古典文献の引用文が殆どなく、</a:t>
            </a:r>
            <a:r>
              <a:rPr lang="ja-JP" altLang="en-US"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是</a:t>
            </a:r>
            <a:r>
              <a:rPr lang="zh-CN" altLang="en-US" sz="2400" b="1" dirty="0" smtClean="0">
                <a:solidFill>
                  <a:schemeClr val="tx1"/>
                </a:solidFill>
                <a:latin typeface="HGP明朝E" panose="02020900000000000000" pitchFamily="18" charset="-128"/>
                <a:ea typeface="HGP明朝E" panose="02020900000000000000" pitchFamily="18" charset="-128"/>
              </a:rPr>
              <a:t>陳</a:t>
            </a:r>
            <a:r>
              <a:rPr lang="zh-CN" altLang="ja-JP" sz="2400" b="1" dirty="0" smtClean="0">
                <a:solidFill>
                  <a:schemeClr val="tx1"/>
                </a:solidFill>
                <a:latin typeface="HGP明朝E" panose="02020900000000000000" pitchFamily="18" charset="-128"/>
                <a:ea typeface="HGP明朝E" panose="02020900000000000000" pitchFamily="18" charset="-128"/>
              </a:rPr>
              <a:t>彭年等重修所</a:t>
            </a:r>
            <a:r>
              <a:rPr lang="zh-CN" altLang="en-US" sz="2400" b="1" dirty="0" smtClean="0">
                <a:solidFill>
                  <a:schemeClr val="tx1"/>
                </a:solidFill>
                <a:latin typeface="HGP明朝E" panose="02020900000000000000" pitchFamily="18" charset="-128"/>
                <a:ea typeface="HGP明朝E" panose="02020900000000000000" pitchFamily="18" charset="-128"/>
              </a:rPr>
              <a:t>據</a:t>
            </a:r>
            <a:r>
              <a:rPr lang="zh-CN" altLang="ja-JP" sz="2400" b="1" dirty="0" smtClean="0">
                <a:solidFill>
                  <a:schemeClr val="tx1"/>
                </a:solidFill>
                <a:latin typeface="HGP明朝E" panose="02020900000000000000" pitchFamily="18" charset="-128"/>
                <a:ea typeface="HGP明朝E" panose="02020900000000000000" pitchFamily="18" charset="-128"/>
              </a:rPr>
              <a:t>者</a:t>
            </a:r>
            <a:r>
              <a:rPr lang="zh-CN" altLang="en-US" sz="2400" b="1" dirty="0" smtClean="0">
                <a:solidFill>
                  <a:schemeClr val="tx1"/>
                </a:solidFill>
                <a:latin typeface="HGP明朝E" panose="02020900000000000000" pitchFamily="18" charset="-128"/>
                <a:ea typeface="HGP明朝E" panose="02020900000000000000" pitchFamily="18" charset="-128"/>
              </a:rPr>
              <a:t>為</a:t>
            </a:r>
            <a:r>
              <a:rPr lang="ja-JP" altLang="en-US" sz="2400" b="1" dirty="0" smtClean="0">
                <a:solidFill>
                  <a:schemeClr val="tx1"/>
                </a:solidFill>
                <a:latin typeface="HGP明朝E" panose="02020900000000000000" pitchFamily="18" charset="-128"/>
                <a:ea typeface="HGP明朝E" panose="02020900000000000000" pitchFamily="18" charset="-128"/>
              </a:rPr>
              <a:t>孫強</a:t>
            </a:r>
            <a:r>
              <a:rPr lang="zh-CN" altLang="ja-JP" sz="2400" b="1" dirty="0" smtClean="0">
                <a:solidFill>
                  <a:schemeClr val="tx1"/>
                </a:solidFill>
                <a:latin typeface="HGP明朝E" panose="02020900000000000000" pitchFamily="18" charset="-128"/>
                <a:ea typeface="HGP明朝E" panose="02020900000000000000" pitchFamily="18" charset="-128"/>
              </a:rPr>
              <a:t>之</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zh-CN" altLang="ja-JP" sz="2400" b="1" dirty="0" smtClean="0">
                <a:solidFill>
                  <a:schemeClr val="tx1"/>
                </a:solidFill>
                <a:latin typeface="HGP明朝E" panose="02020900000000000000" pitchFamily="18" charset="-128"/>
                <a:ea typeface="HGP明朝E" panose="02020900000000000000" pitchFamily="18" charset="-128"/>
              </a:rPr>
              <a:t>，固未</a:t>
            </a:r>
            <a:r>
              <a:rPr lang="zh-CN" altLang="en-US" sz="2400" b="1" dirty="0" smtClean="0">
                <a:solidFill>
                  <a:schemeClr val="tx1"/>
                </a:solidFill>
                <a:latin typeface="HGP明朝E" panose="02020900000000000000" pitchFamily="18" charset="-128"/>
                <a:ea typeface="HGP明朝E" panose="02020900000000000000" pitchFamily="18" charset="-128"/>
              </a:rPr>
              <a:t>嘗</a:t>
            </a:r>
            <a:r>
              <a:rPr lang="zh-CN" altLang="ja-JP" sz="2400" b="1" dirty="0" smtClean="0">
                <a:solidFill>
                  <a:schemeClr val="tx1"/>
                </a:solidFill>
                <a:latin typeface="HGP明朝E" panose="02020900000000000000" pitchFamily="18" charset="-128"/>
                <a:ea typeface="HGP明朝E" panose="02020900000000000000" pitchFamily="18" charset="-128"/>
              </a:rPr>
              <a:t>得</a:t>
            </a:r>
            <a:r>
              <a:rPr lang="zh-CN" altLang="en-US" sz="2400" b="1" dirty="0" smtClean="0">
                <a:solidFill>
                  <a:schemeClr val="tx1"/>
                </a:solidFill>
                <a:latin typeface="HGP明朝E" panose="02020900000000000000" pitchFamily="18" charset="-128"/>
                <a:ea typeface="HGP明朝E" panose="02020900000000000000" pitchFamily="18" charset="-128"/>
              </a:rPr>
              <a:t>見</a:t>
            </a:r>
            <a:r>
              <a:rPr lang="zh-CN" altLang="ja-JP" sz="2400" b="1" dirty="0" smtClean="0">
                <a:solidFill>
                  <a:schemeClr val="tx1"/>
                </a:solidFill>
                <a:latin typeface="HGP明朝E" panose="02020900000000000000" pitchFamily="18" charset="-128"/>
                <a:ea typeface="HGP明朝E" panose="02020900000000000000" pitchFamily="18" charset="-128"/>
              </a:rPr>
              <a:t>原本也</a:t>
            </a:r>
            <a:r>
              <a:rPr lang="zh-CN"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周祖</a:t>
            </a:r>
            <a:r>
              <a:rPr lang="zh-CN" altLang="en-US" sz="2400" b="1" dirty="0" smtClean="0">
                <a:solidFill>
                  <a:schemeClr val="tx1"/>
                </a:solidFill>
                <a:latin typeface="HGP明朝E" panose="02020900000000000000" pitchFamily="18" charset="-128"/>
                <a:ea typeface="HGP明朝E" panose="02020900000000000000" pitchFamily="18" charset="-128"/>
              </a:rPr>
              <a:t>謨</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萬</a:t>
            </a:r>
            <a:r>
              <a:rPr lang="ja-JP" altLang="ja-JP" sz="2400" b="1" dirty="0" smtClean="0">
                <a:solidFill>
                  <a:schemeClr val="tx1"/>
                </a:solidFill>
                <a:latin typeface="HGP明朝E" panose="02020900000000000000" pitchFamily="18" charset="-128"/>
                <a:ea typeface="HGP明朝E" panose="02020900000000000000" pitchFamily="18" charset="-128"/>
              </a:rPr>
              <a:t>象名</a:t>
            </a:r>
            <a:r>
              <a:rPr lang="zh-CN" altLang="en-US" sz="2400" b="1" dirty="0" smtClean="0">
                <a:solidFill>
                  <a:schemeClr val="tx1"/>
                </a:solidFill>
                <a:latin typeface="HGP明朝E" panose="02020900000000000000" pitchFamily="18" charset="-128"/>
                <a:ea typeface="HGP明朝E" panose="02020900000000000000" pitchFamily="18" charset="-128"/>
              </a:rPr>
              <a:t>義</a:t>
            </a:r>
            <a:r>
              <a:rPr lang="ja-JP" altLang="ja-JP" sz="2400" b="1" dirty="0" smtClean="0">
                <a:solidFill>
                  <a:schemeClr val="tx1"/>
                </a:solidFill>
                <a:latin typeface="HGP明朝E" panose="02020900000000000000" pitchFamily="18" charset="-128"/>
                <a:ea typeface="HGP明朝E" panose="02020900000000000000" pitchFamily="18" charset="-128"/>
              </a:rPr>
              <a:t>中之原本玉篇音系</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問</a:t>
            </a:r>
            <a:r>
              <a:rPr lang="ja-JP" altLang="ja-JP" sz="2400" b="1" dirty="0" smtClean="0">
                <a:solidFill>
                  <a:schemeClr val="tx1"/>
                </a:solidFill>
                <a:latin typeface="HGP明朝E" panose="02020900000000000000" pitchFamily="18" charset="-128"/>
                <a:ea typeface="HGP明朝E" panose="02020900000000000000" pitchFamily="18" charset="-128"/>
              </a:rPr>
              <a:t>学集</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a:solidFill>
                  <a:schemeClr val="tx1"/>
                </a:solidFill>
                <a:latin typeface="HGP明朝E" panose="02020900000000000000" pitchFamily="18" charset="-128"/>
                <a:ea typeface="HGP明朝E" panose="02020900000000000000" pitchFamily="18" charset="-128"/>
              </a:rPr>
              <a:t>所</a:t>
            </a:r>
            <a:r>
              <a:rPr lang="ja-JP" altLang="en-US" sz="2400" b="1" dirty="0" smtClean="0">
                <a:solidFill>
                  <a:schemeClr val="tx1"/>
                </a:solidFill>
                <a:latin typeface="HGP明朝E" panose="02020900000000000000" pitchFamily="18" charset="-128"/>
                <a:ea typeface="HGP明朝E" panose="02020900000000000000" pitchFamily="18" charset="-128"/>
              </a:rPr>
              <a:t>収、</a:t>
            </a:r>
            <a:r>
              <a:rPr lang="ja-JP" altLang="ja-JP" sz="2400" b="1" dirty="0" smtClean="0">
                <a:solidFill>
                  <a:schemeClr val="tx1"/>
                </a:solidFill>
                <a:latin typeface="HGP明朝E" panose="02020900000000000000" pitchFamily="18" charset="-128"/>
                <a:ea typeface="HGP明朝E" panose="02020900000000000000" pitchFamily="18" charset="-128"/>
              </a:rPr>
              <a:t> </a:t>
            </a:r>
            <a:r>
              <a:rPr lang="en-US" altLang="ja-JP" sz="2400" b="1" dirty="0" smtClean="0">
                <a:solidFill>
                  <a:schemeClr val="tx1"/>
                </a:solidFill>
                <a:latin typeface="HGP明朝E" panose="02020900000000000000" pitchFamily="18" charset="-128"/>
                <a:ea typeface="HGP明朝E" panose="02020900000000000000" pitchFamily="18" charset="-128"/>
              </a:rPr>
              <a:t>1966</a:t>
            </a:r>
            <a:r>
              <a:rPr lang="ja-JP"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a:t>
            </a:r>
            <a:endParaRPr lang="en-US" altLang="ja-JP" sz="2400" b="1" dirty="0" smtClean="0">
              <a:solidFill>
                <a:schemeClr val="tx1"/>
              </a:solidFill>
              <a:latin typeface="HGP明朝E" panose="02020900000000000000" pitchFamily="18" charset="-128"/>
              <a:ea typeface="HGP明朝E" panose="02020900000000000000" pitchFamily="18" charset="-128"/>
            </a:endParaRPr>
          </a:p>
          <a:p>
            <a:r>
              <a:rPr lang="en-US" altLang="ja-JP" sz="2400" b="1" dirty="0" smtClean="0">
                <a:solidFill>
                  <a:schemeClr val="tx1"/>
                </a:solidFill>
                <a:latin typeface="HGP明朝E" panose="02020900000000000000" pitchFamily="18" charset="-128"/>
                <a:ea typeface="HGP明朝E" panose="02020900000000000000" pitchFamily="18" charset="-128"/>
              </a:rPr>
              <a:t> </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en-US" sz="2400" b="1" dirty="0">
                <a:solidFill>
                  <a:schemeClr val="tx1"/>
                </a:solidFill>
                <a:latin typeface="HGP明朝E" panose="02020900000000000000" pitchFamily="18" charset="-128"/>
                <a:ea typeface="HGP明朝E" panose="02020900000000000000" pitchFamily="18" charset="-128"/>
              </a:rPr>
              <a:t>大廣益會玉篇</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の序文によると、二回目改編本</a:t>
            </a:r>
            <a:r>
              <a:rPr lang="ja-JP" altLang="en-US" sz="2400" b="1" dirty="0">
                <a:solidFill>
                  <a:schemeClr val="tx1"/>
                </a:solidFill>
                <a:latin typeface="HGP明朝E" panose="02020900000000000000" pitchFamily="18" charset="-128"/>
                <a:ea typeface="HGP明朝E" panose="02020900000000000000" pitchFamily="18" charset="-128"/>
              </a:rPr>
              <a:t>の</a:t>
            </a:r>
            <a:r>
              <a:rPr lang="ja-JP" altLang="en-US" sz="2400" b="1" dirty="0" smtClean="0">
                <a:solidFill>
                  <a:schemeClr val="tx1"/>
                </a:solidFill>
                <a:latin typeface="HGP明朝E" panose="02020900000000000000" pitchFamily="18" charset="-128"/>
                <a:ea typeface="HGP明朝E" panose="02020900000000000000" pitchFamily="18" charset="-128"/>
              </a:rPr>
              <a:t>孫強本を参照した。</a:t>
            </a:r>
            <a:endParaRPr lang="en-US" altLang="zh-CN" sz="2400" b="1" dirty="0" smtClean="0">
              <a:solidFill>
                <a:schemeClr val="tx1"/>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496753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smtClean="0">
                <a:latin typeface="HGS明朝E" panose="02020900000000000000" pitchFamily="18" charset="-128"/>
                <a:ea typeface="HGS明朝E" panose="02020900000000000000" pitchFamily="18" charset="-128"/>
              </a:rPr>
              <a:t>中国版引用書目：書名と簡略名（黒丸内）</a:t>
            </a:r>
            <a:endParaRPr kumimoji="1" lang="ja-JP" altLang="en-US" sz="2800" dirty="0">
              <a:latin typeface="HGS明朝E" panose="02020900000000000000" pitchFamily="18" charset="-128"/>
              <a:ea typeface="HGS明朝E" panose="02020900000000000000" pitchFamily="18"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895079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2000" b="1" dirty="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四</a:t>
            </a:r>
            <a:r>
              <a:rPr lang="zh-CN" altLang="en-US" sz="2000" b="1" dirty="0" smtClean="0">
                <a:latin typeface="HGP明朝E" panose="02020900000000000000" pitchFamily="18" charset="-128"/>
                <a:ea typeface="HGP明朝E" panose="02020900000000000000" pitchFamily="18" charset="-128"/>
              </a:rPr>
              <a:t>聲附韻冠註補闕類書字義  </a:t>
            </a:r>
            <a:r>
              <a:rPr lang="zh-CN" altLang="ja-JP" sz="2000" b="1" dirty="0" smtClean="0">
                <a:latin typeface="HGP明朝E" panose="02020900000000000000" pitchFamily="18" charset="-128"/>
                <a:ea typeface="HGP明朝E" panose="02020900000000000000" pitchFamily="18" charset="-128"/>
              </a:rPr>
              <a:t>校正增</a:t>
            </a:r>
            <a:r>
              <a:rPr lang="zh-CN" altLang="en-US" sz="2000" b="1" dirty="0" smtClean="0">
                <a:latin typeface="HGP明朝E" panose="02020900000000000000" pitchFamily="18" charset="-128"/>
                <a:ea typeface="HGP明朝E" panose="02020900000000000000" pitchFamily="18" charset="-128"/>
              </a:rPr>
              <a:t>續</a:t>
            </a:r>
            <a:r>
              <a:rPr lang="zh-CN" altLang="ja-JP" sz="2000" b="1" dirty="0" smtClean="0">
                <a:latin typeface="HGP明朝E" panose="02020900000000000000" pitchFamily="18" charset="-128"/>
                <a:ea typeface="HGP明朝E" panose="02020900000000000000" pitchFamily="18" charset="-128"/>
              </a:rPr>
              <a:t>大</a:t>
            </a:r>
            <a:r>
              <a:rPr lang="zh-CN" altLang="en-US" sz="2000" b="1" dirty="0" smtClean="0">
                <a:latin typeface="HGP明朝E" panose="02020900000000000000" pitchFamily="18" charset="-128"/>
                <a:ea typeface="HGP明朝E" panose="02020900000000000000" pitchFamily="18" charset="-128"/>
              </a:rPr>
              <a:t>廣</a:t>
            </a:r>
            <a:r>
              <a:rPr lang="zh-CN" altLang="ja-JP" sz="2000" b="1" dirty="0" smtClean="0">
                <a:latin typeface="HGP明朝E" panose="02020900000000000000" pitchFamily="18" charset="-128"/>
                <a:ea typeface="HGP明朝E" panose="02020900000000000000" pitchFamily="18" charset="-128"/>
              </a:rPr>
              <a:t>益</a:t>
            </a:r>
            <a:r>
              <a:rPr lang="zh-CN" altLang="en-US" sz="2000" b="1" dirty="0" smtClean="0">
                <a:latin typeface="HGP明朝E" panose="02020900000000000000" pitchFamily="18" charset="-128"/>
                <a:ea typeface="HGP明朝E" panose="02020900000000000000" pitchFamily="18" charset="-128"/>
              </a:rPr>
              <a:t>會</a:t>
            </a:r>
            <a:r>
              <a:rPr lang="zh-CN" altLang="ja-JP" sz="2000" b="1" dirty="0" smtClean="0">
                <a:latin typeface="HGP明朝E" panose="02020900000000000000" pitchFamily="18" charset="-128"/>
                <a:ea typeface="HGP明朝E" panose="02020900000000000000" pitchFamily="18" charset="-128"/>
              </a:rPr>
              <a:t>玉篇大全</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首一卷</a:t>
            </a:r>
            <a:r>
              <a:rPr lang="ja-JP" altLang="en-US" sz="2000" b="1" dirty="0" smtClean="0">
                <a:latin typeface="HGP明朝E" panose="02020900000000000000" pitchFamily="18" charset="-128"/>
                <a:ea typeface="HGP明朝E" panose="02020900000000000000" pitchFamily="18" charset="-128"/>
              </a:rPr>
              <a:t>本</a:t>
            </a:r>
            <a:r>
              <a:rPr lang="zh-CN" altLang="ja-JP" sz="2000" b="1" dirty="0" smtClean="0">
                <a:latin typeface="HGP明朝E" panose="02020900000000000000" pitchFamily="18" charset="-128"/>
                <a:ea typeface="HGP明朝E" panose="02020900000000000000" pitchFamily="18" charset="-128"/>
              </a:rPr>
              <a:t>文十卷</a:t>
            </a:r>
            <a:r>
              <a:rPr lang="ja-JP" altLang="en-US" sz="2000" b="1" dirty="0" err="1"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首卷</a:t>
            </a:r>
            <a:r>
              <a:rPr lang="zh-CN" altLang="en-US" sz="2000" b="1" dirty="0" smtClean="0">
                <a:latin typeface="HGP明朝E" panose="02020900000000000000" pitchFamily="18" charset="-128"/>
                <a:ea typeface="HGP明朝E" panose="02020900000000000000" pitchFamily="18" charset="-128"/>
              </a:rPr>
              <a:t>總</a:t>
            </a:r>
            <a:r>
              <a:rPr lang="zh-CN" altLang="ja-JP" sz="2000" b="1" dirty="0" smtClean="0">
                <a:latin typeface="HGP明朝E" panose="02020900000000000000" pitchFamily="18" charset="-128"/>
                <a:ea typeface="HGP明朝E" panose="02020900000000000000" pitchFamily="18" charset="-128"/>
              </a:rPr>
              <a:t>目</a:t>
            </a:r>
            <a:r>
              <a:rPr lang="ja-JP" altLang="en-US" sz="2000" b="1" dirty="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に</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秋田藩明德</a:t>
            </a:r>
            <a:r>
              <a:rPr lang="zh-CN" altLang="en-US" sz="2000" b="1" dirty="0" smtClean="0">
                <a:latin typeface="HGP明朝E" panose="02020900000000000000" pitchFamily="18" charset="-128"/>
                <a:ea typeface="HGP明朝E" panose="02020900000000000000" pitchFamily="18" charset="-128"/>
              </a:rPr>
              <a:t>館</a:t>
            </a:r>
            <a:r>
              <a:rPr lang="zh-CN" altLang="ja-JP" sz="2000" b="1" dirty="0" smtClean="0">
                <a:latin typeface="HGP明朝E" panose="02020900000000000000" pitchFamily="18" charset="-128"/>
                <a:ea typeface="HGP明朝E" panose="02020900000000000000" pitchFamily="18" charset="-128"/>
              </a:rPr>
              <a:t>藏版新</a:t>
            </a:r>
            <a:r>
              <a:rPr lang="ja-JP" altLang="en-US" sz="2000" b="1" dirty="0" smtClean="0">
                <a:latin typeface="HGP明朝E" panose="02020900000000000000" pitchFamily="18" charset="-128"/>
                <a:ea typeface="HGP明朝E" panose="02020900000000000000" pitchFamily="18" charset="-128"/>
              </a:rPr>
              <a:t>」の</a:t>
            </a:r>
            <a:r>
              <a:rPr lang="zh-CN" altLang="ja-JP" sz="2000" b="1" dirty="0" smtClean="0">
                <a:latin typeface="HGP明朝E" panose="02020900000000000000" pitchFamily="18" charset="-128"/>
                <a:ea typeface="HGP明朝E" panose="02020900000000000000" pitchFamily="18" charset="-128"/>
              </a:rPr>
              <a:t>篆印</a:t>
            </a:r>
            <a:r>
              <a:rPr lang="ja-JP" altLang="en-US" sz="2000" b="1" dirty="0" smtClean="0">
                <a:latin typeface="HGP明朝E" panose="02020900000000000000" pitchFamily="18" charset="-128"/>
                <a:ea typeface="HGP明朝E" panose="02020900000000000000" pitchFamily="18" charset="-128"/>
              </a:rPr>
              <a:t>ある、「</a:t>
            </a:r>
            <a:r>
              <a:rPr lang="zh-CN" altLang="ja-JP" sz="2000" b="1" dirty="0" smtClean="0">
                <a:latin typeface="HGP明朝E" panose="02020900000000000000" pitchFamily="18" charset="-128"/>
                <a:ea typeface="HGP明朝E" panose="02020900000000000000" pitchFamily="18" charset="-128"/>
              </a:rPr>
              <a:t>凡例</a:t>
            </a:r>
            <a:r>
              <a:rPr lang="ja-JP" altLang="en-US" sz="2000" b="1" dirty="0" smtClean="0">
                <a:latin typeface="HGP明朝E" panose="02020900000000000000" pitchFamily="18" charset="-128"/>
                <a:ea typeface="HGP明朝E" panose="02020900000000000000" pitchFamily="18" charset="-128"/>
              </a:rPr>
              <a:t>」は</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元禄第四辛未</a:t>
            </a:r>
            <a:r>
              <a:rPr lang="zh-CN" altLang="en-US" sz="2000" b="1" dirty="0" smtClean="0">
                <a:latin typeface="HGP明朝E" panose="02020900000000000000" pitchFamily="18" charset="-128"/>
                <a:ea typeface="HGP明朝E" panose="02020900000000000000" pitchFamily="18" charset="-128"/>
              </a:rPr>
              <a:t>歷</a:t>
            </a:r>
            <a:r>
              <a:rPr lang="zh-CN" altLang="ja-JP" sz="2000" b="1" dirty="0" smtClean="0">
                <a:latin typeface="HGP明朝E" panose="02020900000000000000" pitchFamily="18" charset="-128"/>
                <a:ea typeface="HGP明朝E" panose="02020900000000000000" pitchFamily="18" charset="-128"/>
              </a:rPr>
              <a:t>（</a:t>
            </a:r>
            <a:r>
              <a:rPr lang="en-US" altLang="ja-JP" sz="2000" b="1" dirty="0">
                <a:latin typeface="HGP明朝E" panose="02020900000000000000" pitchFamily="18" charset="-128"/>
                <a:ea typeface="HGP明朝E" panose="02020900000000000000" pitchFamily="18" charset="-128"/>
              </a:rPr>
              <a:t>1691</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洛澨</a:t>
            </a:r>
            <a:r>
              <a:rPr lang="zh-CN" altLang="en-US" sz="2000" b="1" dirty="0" smtClean="0">
                <a:latin typeface="HGP明朝E" panose="02020900000000000000" pitchFamily="18" charset="-128"/>
                <a:ea typeface="HGP明朝E" panose="02020900000000000000" pitchFamily="18" charset="-128"/>
              </a:rPr>
              <a:t>隱</a:t>
            </a:r>
            <a:r>
              <a:rPr lang="zh-CN" altLang="ja-JP" sz="2000" b="1" dirty="0" smtClean="0">
                <a:latin typeface="HGP明朝E" panose="02020900000000000000" pitchFamily="18" charset="-128"/>
                <a:ea typeface="HGP明朝E" panose="02020900000000000000" pitchFamily="18" charset="-128"/>
              </a:rPr>
              <a:t>士毛利</a:t>
            </a:r>
            <a:r>
              <a:rPr lang="zh-CN" altLang="en-US" sz="2000" b="1" dirty="0" smtClean="0">
                <a:latin typeface="HGP明朝E" panose="02020900000000000000" pitchFamily="18" charset="-128"/>
                <a:ea typeface="HGP明朝E" panose="02020900000000000000" pitchFamily="18" charset="-128"/>
              </a:rPr>
              <a:t>貞齋編</a:t>
            </a:r>
            <a:r>
              <a:rPr lang="ja-JP" altLang="en-US"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卷末</a:t>
            </a:r>
            <a:r>
              <a:rPr lang="ja-JP" altLang="en-US" sz="2000" b="1" dirty="0" smtClean="0">
                <a:latin typeface="HGP明朝E" panose="02020900000000000000" pitchFamily="18" charset="-128"/>
                <a:ea typeface="HGP明朝E" panose="02020900000000000000" pitchFamily="18" charset="-128"/>
              </a:rPr>
              <a:t>に</a:t>
            </a:r>
            <a:r>
              <a:rPr lang="zh-CN" altLang="ja-JP" sz="2000" b="1" dirty="0" smtClean="0">
                <a:latin typeface="HGP明朝E" panose="02020900000000000000" pitchFamily="18" charset="-128"/>
                <a:ea typeface="HGP明朝E" panose="02020900000000000000" pitchFamily="18" charset="-128"/>
              </a:rPr>
              <a:t>牌</a:t>
            </a:r>
            <a:r>
              <a:rPr lang="zh-CN" altLang="en-US" sz="2000" b="1" dirty="0" smtClean="0">
                <a:latin typeface="HGP明朝E" panose="02020900000000000000" pitchFamily="18" charset="-128"/>
                <a:ea typeface="HGP明朝E" panose="02020900000000000000" pitchFamily="18" charset="-128"/>
              </a:rPr>
              <a:t>記</a:t>
            </a:r>
            <a:r>
              <a:rPr lang="ja-JP" altLang="en-US" sz="2000" b="1" dirty="0" smtClean="0">
                <a:latin typeface="HGP明朝E" panose="02020900000000000000" pitchFamily="18" charset="-128"/>
                <a:ea typeface="HGP明朝E" panose="02020900000000000000" pitchFamily="18" charset="-128"/>
              </a:rPr>
              <a:t>なし、線</a:t>
            </a:r>
            <a:r>
              <a:rPr lang="zh-CN" altLang="ja-JP" sz="2000" b="1" dirty="0" smtClean="0">
                <a:latin typeface="HGP明朝E" panose="02020900000000000000" pitchFamily="18" charset="-128"/>
                <a:ea typeface="HGP明朝E" panose="02020900000000000000" pitchFamily="18" charset="-128"/>
              </a:rPr>
              <a:t>装本十二册</a:t>
            </a:r>
            <a:r>
              <a:rPr lang="ja-JP" altLang="en-US" sz="2000" b="1" dirty="0" err="1"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江</a:t>
            </a:r>
            <a:r>
              <a:rPr lang="ja-JP" altLang="en-US" sz="2000" dirty="0">
                <a:latin typeface="HGP明朝E" panose="02020900000000000000" pitchFamily="18" charset="-128"/>
                <a:ea typeface="HGP明朝E" panose="02020900000000000000" pitchFamily="18" charset="-128"/>
              </a:rPr>
              <a:t>戸</a:t>
            </a:r>
            <a:r>
              <a:rPr lang="zh-CN" altLang="en-US" sz="2000" b="1" dirty="0" smtClean="0">
                <a:latin typeface="HGP明朝E" panose="02020900000000000000" pitchFamily="18" charset="-128"/>
                <a:ea typeface="HGP明朝E" panose="02020900000000000000" pitchFamily="18" charset="-128"/>
              </a:rPr>
              <a:t>天保五年（</a:t>
            </a:r>
            <a:r>
              <a:rPr lang="en-US" altLang="zh-CN" sz="2000" b="1" dirty="0" smtClean="0">
                <a:latin typeface="HGP明朝E" panose="02020900000000000000" pitchFamily="18" charset="-128"/>
                <a:ea typeface="HGP明朝E" panose="02020900000000000000" pitchFamily="18" charset="-128"/>
              </a:rPr>
              <a:t>1834</a:t>
            </a:r>
            <a:r>
              <a:rPr lang="ja-JP" altLang="en-US" sz="2000" b="1" dirty="0" smtClean="0">
                <a:latin typeface="HGP明朝E" panose="02020900000000000000" pitchFamily="18" charset="-128"/>
                <a:ea typeface="HGP明朝E" panose="02020900000000000000" pitchFamily="18" charset="-128"/>
              </a:rPr>
              <a:t>　</a:t>
            </a:r>
            <a:r>
              <a:rPr lang="zh-CN" altLang="en-US" sz="2000" b="1" dirty="0">
                <a:latin typeface="HGP明朝E" panose="02020900000000000000" pitchFamily="18" charset="-128"/>
                <a:ea typeface="HGP明朝E" panose="02020900000000000000" pitchFamily="18" charset="-128"/>
              </a:rPr>
              <a:t>馬場武</a:t>
            </a:r>
            <a:r>
              <a:rPr lang="zh-CN" altLang="en-US" sz="2000" b="1" dirty="0" smtClean="0">
                <a:latin typeface="HGP明朝E" panose="02020900000000000000" pitchFamily="18" charset="-128"/>
                <a:ea typeface="HGP明朝E" panose="02020900000000000000" pitchFamily="18" charset="-128"/>
              </a:rPr>
              <a:t>教授</a:t>
            </a:r>
            <a:r>
              <a:rPr lang="ja-JP" altLang="en-US" sz="2000" b="1" dirty="0" smtClean="0">
                <a:latin typeface="HGP明朝E" panose="02020900000000000000" pitchFamily="18" charset="-128"/>
                <a:ea typeface="HGP明朝E" panose="02020900000000000000" pitchFamily="18" charset="-128"/>
              </a:rPr>
              <a:t>の</a:t>
            </a:r>
            <a:r>
              <a:rPr lang="zh-CN" altLang="en-US" sz="2000" b="1" dirty="0" smtClean="0">
                <a:latin typeface="HGP明朝E" panose="02020900000000000000" pitchFamily="18" charset="-128"/>
                <a:ea typeface="HGP明朝E" panose="02020900000000000000" pitchFamily="18" charset="-128"/>
              </a:rPr>
              <a:t>研究</a:t>
            </a:r>
            <a:r>
              <a:rPr lang="ja-JP" altLang="en-US" sz="2000" b="1" dirty="0" smtClean="0">
                <a:latin typeface="HGP明朝E" panose="02020900000000000000" pitchFamily="18" charset="-128"/>
                <a:ea typeface="HGP明朝E" panose="02020900000000000000" pitchFamily="18" charset="-128"/>
              </a:rPr>
              <a:t>による</a:t>
            </a:r>
            <a:r>
              <a:rPr lang="zh-CN" altLang="en-US"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刊本</a:t>
            </a:r>
            <a:r>
              <a:rPr lang="zh-CN" altLang="en-US" sz="2000" b="1" dirty="0" smtClean="0">
                <a:latin typeface="HGP明朝E" panose="02020900000000000000" pitchFamily="18" charset="-128"/>
                <a:ea typeface="HGP明朝E" panose="02020900000000000000" pitchFamily="18" charset="-128"/>
              </a:rPr>
              <a:t>。</a:t>
            </a:r>
            <a:endParaRPr kumimoji="1" lang="ja-JP" altLang="en-US" sz="20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latin typeface="HGS明朝E" panose="02020900000000000000" pitchFamily="18" charset="-128"/>
                <a:ea typeface="HGS明朝E" panose="02020900000000000000" pitchFamily="18" charset="-128"/>
              </a:rPr>
              <a:t>　　　　　全帙</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S明朝E" panose="02020900000000000000" pitchFamily="18" charset="-128"/>
                <a:ea typeface="HGS明朝E" panose="02020900000000000000" pitchFamily="18" charset="-128"/>
              </a:rPr>
              <a:t>　　　　　氏部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2238743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b="1" dirty="0">
                <a:latin typeface="HGS明朝E" panose="02020900000000000000" pitchFamily="18" charset="-128"/>
                <a:ea typeface="HGS明朝E" panose="02020900000000000000" pitchFamily="18" charset="-128"/>
              </a:rPr>
              <a:t>江戸</a:t>
            </a:r>
            <a:r>
              <a:rPr lang="ja-JP" altLang="en-US" sz="2800" b="1" dirty="0" smtClean="0">
                <a:latin typeface="HGS明朝E" panose="02020900000000000000" pitchFamily="18" charset="-128"/>
                <a:ea typeface="HGS明朝E" panose="02020900000000000000" pitchFamily="18" charset="-128"/>
              </a:rPr>
              <a:t>時代改編本</a:t>
            </a:r>
            <a:r>
              <a:rPr kumimoji="1" lang="en-US" altLang="ja-JP" sz="2800" dirty="0" smtClean="0">
                <a:latin typeface="HGS明朝E" panose="02020900000000000000" pitchFamily="18" charset="-128"/>
                <a:ea typeface="HGS明朝E" panose="02020900000000000000" pitchFamily="18" charset="-128"/>
              </a:rPr>
              <a:t>『</a:t>
            </a:r>
            <a:r>
              <a:rPr kumimoji="1" lang="ja-JP" altLang="en-US" sz="2800" dirty="0" smtClean="0">
                <a:latin typeface="HGS明朝E" panose="02020900000000000000" pitchFamily="18" charset="-128"/>
                <a:ea typeface="HGS明朝E" panose="02020900000000000000" pitchFamily="18" charset="-128"/>
              </a:rPr>
              <a:t>大廣益會玉篇大成</a:t>
            </a:r>
            <a:r>
              <a:rPr kumimoji="1" lang="en-US" altLang="ja-JP" sz="2800" dirty="0" smtClean="0">
                <a:latin typeface="HGS明朝E" panose="02020900000000000000" pitchFamily="18" charset="-128"/>
                <a:ea typeface="HGS明朝E" panose="02020900000000000000" pitchFamily="18" charset="-128"/>
              </a:rPr>
              <a:t>』</a:t>
            </a:r>
            <a:r>
              <a:rPr kumimoji="1" lang="ja-JP" altLang="en-US" sz="2800" dirty="0" err="1" smtClean="0">
                <a:latin typeface="HGS明朝E" panose="02020900000000000000" pitchFamily="18" charset="-128"/>
                <a:ea typeface="HGS明朝E" panose="02020900000000000000" pitchFamily="18" charset="-128"/>
              </a:rPr>
              <a:t>、</a:t>
            </a:r>
            <a:r>
              <a:rPr kumimoji="1" lang="ja-JP" altLang="en-US" sz="2800" dirty="0" smtClean="0">
                <a:latin typeface="HGS明朝E" panose="02020900000000000000" pitchFamily="18" charset="-128"/>
                <a:ea typeface="HGS明朝E" panose="02020900000000000000" pitchFamily="18" charset="-128"/>
              </a:rPr>
              <a:t>三冊、寛政辛亥</a:t>
            </a:r>
            <a:r>
              <a:rPr lang="ja-JP" altLang="en-US" sz="2800" dirty="0" smtClean="0">
                <a:latin typeface="HGS明朝E" panose="02020900000000000000" pitchFamily="18" charset="-128"/>
                <a:ea typeface="HGS明朝E" panose="02020900000000000000" pitchFamily="18" charset="-128"/>
              </a:rPr>
              <a:t>（</a:t>
            </a:r>
            <a:r>
              <a:rPr lang="en-US" altLang="ja-JP" sz="2800" dirty="0" smtClean="0">
                <a:latin typeface="HGS明朝E" panose="02020900000000000000" pitchFamily="18" charset="-128"/>
                <a:ea typeface="HGS明朝E" panose="02020900000000000000" pitchFamily="18" charset="-128"/>
              </a:rPr>
              <a:t>1791</a:t>
            </a:r>
            <a:r>
              <a:rPr lang="ja-JP" altLang="en-US" sz="2800" dirty="0" smtClean="0">
                <a:latin typeface="HGS明朝E" panose="02020900000000000000" pitchFamily="18" charset="-128"/>
                <a:ea typeface="HGS明朝E" panose="02020900000000000000" pitchFamily="18" charset="-128"/>
              </a:rPr>
              <a:t>）刊行</a:t>
            </a:r>
            <a:endParaRPr kumimoji="1" lang="ja-JP" altLang="en-US" sz="2800" dirty="0">
              <a:latin typeface="HGS明朝E" panose="02020900000000000000" pitchFamily="18" charset="-128"/>
              <a:ea typeface="HGS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巻首</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S明朝E" panose="02020900000000000000" pitchFamily="18" charset="-128"/>
                <a:ea typeface="HGS明朝E" panose="02020900000000000000" pitchFamily="18" charset="-128"/>
              </a:rPr>
              <a:t>　　　　　土部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3745604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b="1" dirty="0">
                <a:latin typeface="HGS明朝E" panose="02020900000000000000" pitchFamily="18" charset="-128"/>
                <a:ea typeface="HGS明朝E" panose="02020900000000000000" pitchFamily="18" charset="-128"/>
              </a:rPr>
              <a:t>明治</a:t>
            </a:r>
            <a:r>
              <a:rPr lang="ja-JP" altLang="en-US" sz="2800" b="1" dirty="0" smtClean="0">
                <a:latin typeface="HGS明朝E" panose="02020900000000000000" pitchFamily="18" charset="-128"/>
                <a:ea typeface="HGS明朝E" panose="02020900000000000000" pitchFamily="18" charset="-128"/>
              </a:rPr>
              <a:t>時代改編本</a:t>
            </a:r>
            <a:r>
              <a:rPr lang="en-US" altLang="ja-JP" sz="2800" b="1" dirty="0" smtClean="0">
                <a:latin typeface="HGS明朝E" panose="02020900000000000000" pitchFamily="18" charset="-128"/>
                <a:ea typeface="HGS明朝E" panose="02020900000000000000" pitchFamily="18" charset="-128"/>
              </a:rPr>
              <a:t>:『</a:t>
            </a:r>
            <a:r>
              <a:rPr lang="ja-JP" altLang="en-US" sz="2800" b="1" dirty="0" smtClean="0">
                <a:latin typeface="HGS明朝E" panose="02020900000000000000" pitchFamily="18" charset="-128"/>
                <a:ea typeface="HGS明朝E" panose="02020900000000000000" pitchFamily="18" charset="-128"/>
              </a:rPr>
              <a:t>廣益玉篇</a:t>
            </a:r>
            <a:r>
              <a:rPr lang="en-US" altLang="ja-JP" sz="2800" b="1" dirty="0" smtClean="0">
                <a:latin typeface="HGS明朝E" panose="02020900000000000000" pitchFamily="18" charset="-128"/>
                <a:ea typeface="HGS明朝E" panose="02020900000000000000" pitchFamily="18" charset="-128"/>
              </a:rPr>
              <a:t>』</a:t>
            </a:r>
            <a:r>
              <a:rPr lang="ja-JP" altLang="en-US" sz="2800" b="1" dirty="0" smtClean="0">
                <a:latin typeface="HGS明朝E" panose="02020900000000000000" pitchFamily="18" charset="-128"/>
                <a:ea typeface="HGS明朝E" panose="02020900000000000000" pitchFamily="18" charset="-128"/>
              </a:rPr>
              <a:t>明治十八年（</a:t>
            </a:r>
            <a:r>
              <a:rPr lang="en-US" altLang="ja-JP" sz="2800" b="1" dirty="0" smtClean="0">
                <a:latin typeface="HGS明朝E" panose="02020900000000000000" pitchFamily="18" charset="-128"/>
                <a:ea typeface="HGS明朝E" panose="02020900000000000000" pitchFamily="18" charset="-128"/>
              </a:rPr>
              <a:t>1885</a:t>
            </a:r>
            <a:r>
              <a:rPr lang="ja-JP" altLang="en-US" sz="2800" b="1" dirty="0" smtClean="0">
                <a:latin typeface="HGS明朝E" panose="02020900000000000000" pitchFamily="18" charset="-128"/>
                <a:ea typeface="HGS明朝E" panose="02020900000000000000" pitchFamily="18" charset="-128"/>
              </a:rPr>
              <a:t>）</a:t>
            </a:r>
            <a:r>
              <a:rPr lang="en-US" altLang="zh-CN" sz="2800" b="1" dirty="0">
                <a:latin typeface="HGS明朝E" panose="02020900000000000000" pitchFamily="18" charset="-128"/>
                <a:ea typeface="HGS明朝E" panose="02020900000000000000" pitchFamily="18" charset="-128"/>
              </a:rPr>
              <a:t/>
            </a:r>
            <a:br>
              <a:rPr lang="en-US" altLang="zh-CN" sz="2800" b="1" dirty="0">
                <a:latin typeface="HGS明朝E" panose="02020900000000000000" pitchFamily="18" charset="-128"/>
                <a:ea typeface="HGS明朝E" panose="02020900000000000000" pitchFamily="18" charset="-128"/>
              </a:rPr>
            </a:br>
            <a:endParaRPr kumimoji="1" lang="ja-JP" altLang="en-US" sz="2800" dirty="0"/>
          </a:p>
        </p:txBody>
      </p:sp>
      <p:sp>
        <p:nvSpPr>
          <p:cNvPr id="3" name="テキスト プレースホルダー 2"/>
          <p:cNvSpPr>
            <a:spLocks noGrp="1"/>
          </p:cNvSpPr>
          <p:nvPr>
            <p:ph type="body" idx="1"/>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巻末</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latin typeface="HGS明朝E" panose="02020900000000000000" pitchFamily="18" charset="-128"/>
                <a:ea typeface="HGS明朝E" panose="02020900000000000000" pitchFamily="18" charset="-128"/>
              </a:rPr>
              <a:t>　　　　　缶部</a:t>
            </a:r>
            <a:endParaRPr kumimoji="1" lang="ja-JP" altLang="en-US" dirty="0">
              <a:latin typeface="HGS明朝E" panose="02020900000000000000" pitchFamily="18" charset="-128"/>
              <a:ea typeface="HGS明朝E" panose="02020900000000000000" pitchFamily="18" charset="-128"/>
            </a:endParaRPr>
          </a:p>
        </p:txBody>
      </p:sp>
      <p:pic>
        <p:nvPicPr>
          <p:cNvPr id="12" name="コンテンツ プレースホルダー 1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3969877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b="1" dirty="0" smtClean="0">
                <a:latin typeface="HGS明朝E" panose="02020900000000000000" pitchFamily="18" charset="-128"/>
                <a:ea typeface="HGS明朝E" panose="02020900000000000000" pitchFamily="18" charset="-128"/>
              </a:rPr>
              <a:t>明治時代改編本：</a:t>
            </a:r>
            <a:r>
              <a:rPr lang="en-US" altLang="ja-JP" sz="2400" b="1" dirty="0" smtClean="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明治大</a:t>
            </a:r>
            <a:r>
              <a:rPr lang="zh-CN" altLang="en-US" sz="2400" b="1" dirty="0" smtClean="0">
                <a:latin typeface="HGS明朝E" panose="02020900000000000000" pitchFamily="18" charset="-128"/>
                <a:ea typeface="HGS明朝E" panose="02020900000000000000" pitchFamily="18" charset="-128"/>
              </a:rPr>
              <a:t>廣</a:t>
            </a:r>
            <a:r>
              <a:rPr lang="zh-CN" altLang="ja-JP" sz="2400" b="1" dirty="0" smtClean="0">
                <a:latin typeface="HGS明朝E" panose="02020900000000000000" pitchFamily="18" charset="-128"/>
                <a:ea typeface="HGS明朝E" panose="02020900000000000000" pitchFamily="18" charset="-128"/>
              </a:rPr>
              <a:t>益</a:t>
            </a:r>
            <a:r>
              <a:rPr lang="zh-CN" altLang="en-US" sz="2400" b="1" dirty="0" smtClean="0">
                <a:latin typeface="HGS明朝E" panose="02020900000000000000" pitchFamily="18" charset="-128"/>
                <a:ea typeface="HGS明朝E" panose="02020900000000000000" pitchFamily="18" charset="-128"/>
              </a:rPr>
              <a:t>會</a:t>
            </a:r>
            <a:r>
              <a:rPr lang="zh-CN" altLang="ja-JP" sz="2400" b="1" dirty="0" smtClean="0">
                <a:latin typeface="HGS明朝E" panose="02020900000000000000" pitchFamily="18" charset="-128"/>
                <a:ea typeface="HGS明朝E" panose="02020900000000000000" pitchFamily="18" charset="-128"/>
              </a:rPr>
              <a:t>玉篇大全</a:t>
            </a:r>
            <a:r>
              <a:rPr lang="en-US" altLang="ja-JP" sz="2400" b="1" dirty="0" smtClean="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首卷一卷正文十一卷</a:t>
            </a:r>
            <a:r>
              <a:rPr lang="ja-JP" altLang="en-US" sz="2400" b="1" dirty="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木村品太郎</a:t>
            </a:r>
            <a:r>
              <a:rPr lang="zh-CN" altLang="en-US" sz="2400" b="1" dirty="0" smtClean="0">
                <a:latin typeface="HGS明朝E" panose="02020900000000000000" pitchFamily="18" charset="-128"/>
                <a:ea typeface="HGS明朝E" panose="02020900000000000000" pitchFamily="18" charset="-128"/>
              </a:rPr>
              <a:t>編</a:t>
            </a:r>
            <a:r>
              <a:rPr lang="ja-JP" altLang="en-US" sz="2400" b="1" dirty="0" smtClean="0">
                <a:latin typeface="HGS明朝E" panose="02020900000000000000" pitchFamily="18" charset="-128"/>
                <a:ea typeface="HGS明朝E" panose="02020900000000000000" pitchFamily="18" charset="-128"/>
              </a:rPr>
              <a:t>纂</a:t>
            </a:r>
            <a:r>
              <a:rPr lang="ja-JP" altLang="en-US" sz="2400" b="1" dirty="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明治</a:t>
            </a:r>
            <a:r>
              <a:rPr lang="zh-CN" altLang="ja-JP" sz="2400" b="1" dirty="0">
                <a:latin typeface="HGS明朝E" panose="02020900000000000000" pitchFamily="18" charset="-128"/>
                <a:ea typeface="HGS明朝E" panose="02020900000000000000" pitchFamily="18" charset="-128"/>
              </a:rPr>
              <a:t>十三年（</a:t>
            </a:r>
            <a:r>
              <a:rPr lang="en-US" altLang="ja-JP" sz="2400" b="1" dirty="0">
                <a:latin typeface="HGS明朝E" panose="02020900000000000000" pitchFamily="18" charset="-128"/>
                <a:ea typeface="HGS明朝E" panose="02020900000000000000" pitchFamily="18" charset="-128"/>
              </a:rPr>
              <a:t>1880</a:t>
            </a:r>
            <a:r>
              <a:rPr lang="zh-CN" altLang="ja-JP" sz="2400" b="1" dirty="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山中市兵</a:t>
            </a:r>
            <a:r>
              <a:rPr lang="zh-CN" altLang="en-US" sz="2400" b="1" dirty="0" smtClean="0">
                <a:latin typeface="HGS明朝E" panose="02020900000000000000" pitchFamily="18" charset="-128"/>
                <a:ea typeface="HGS明朝E" panose="02020900000000000000" pitchFamily="18" charset="-128"/>
              </a:rPr>
              <a:t>衛</a:t>
            </a:r>
            <a:r>
              <a:rPr lang="zh-CN" altLang="ja-JP" sz="2400" b="1" dirty="0" smtClean="0">
                <a:latin typeface="HGS明朝E" panose="02020900000000000000" pitchFamily="18" charset="-128"/>
                <a:ea typeface="HGS明朝E" panose="02020900000000000000" pitchFamily="18" charset="-128"/>
              </a:rPr>
              <a:t>出版</a:t>
            </a:r>
            <a:r>
              <a:rPr lang="ja-JP" altLang="en-US" sz="2400" b="1" dirty="0" err="1" smtClean="0">
                <a:latin typeface="HGS明朝E" panose="02020900000000000000" pitchFamily="18" charset="-128"/>
                <a:ea typeface="HGS明朝E" panose="02020900000000000000" pitchFamily="18" charset="-128"/>
              </a:rPr>
              <a:t>、</a:t>
            </a:r>
            <a:r>
              <a:rPr lang="ja-JP" altLang="en-US" sz="2400" b="1" dirty="0" smtClean="0">
                <a:latin typeface="HGS明朝E" panose="02020900000000000000" pitchFamily="18" charset="-128"/>
                <a:ea typeface="HGS明朝E" panose="02020900000000000000" pitchFamily="18" charset="-128"/>
              </a:rPr>
              <a:t>線</a:t>
            </a:r>
            <a:r>
              <a:rPr lang="zh-CN" altLang="ja-JP" sz="2400" b="1" dirty="0" smtClean="0">
                <a:latin typeface="HGS明朝E" panose="02020900000000000000" pitchFamily="18" charset="-128"/>
                <a:ea typeface="HGS明朝E" panose="02020900000000000000" pitchFamily="18" charset="-128"/>
              </a:rPr>
              <a:t>装本十二册</a:t>
            </a:r>
            <a:r>
              <a:rPr lang="ja-JP" altLang="en-US" sz="2400" b="1" dirty="0" err="1">
                <a:latin typeface="HGS明朝E" panose="02020900000000000000" pitchFamily="18" charset="-128"/>
                <a:ea typeface="HGS明朝E" panose="02020900000000000000" pitchFamily="18" charset="-128"/>
              </a:rPr>
              <a:t>、</a:t>
            </a:r>
            <a:r>
              <a:rPr lang="zh-CN" altLang="en-US" sz="2400" b="1" dirty="0" smtClean="0">
                <a:latin typeface="HGS明朝E" panose="02020900000000000000" pitchFamily="18" charset="-128"/>
                <a:ea typeface="HGS明朝E" panose="02020900000000000000" pitchFamily="18" charset="-128"/>
              </a:rPr>
              <a:t>東</a:t>
            </a:r>
            <a:r>
              <a:rPr lang="zh-CN" altLang="ja-JP" sz="2400" b="1" dirty="0" smtClean="0">
                <a:latin typeface="HGS明朝E" panose="02020900000000000000" pitchFamily="18" charset="-128"/>
                <a:ea typeface="HGS明朝E" panose="02020900000000000000" pitchFamily="18" charset="-128"/>
              </a:rPr>
              <a:t>京甘泉堂藏版</a:t>
            </a:r>
            <a:r>
              <a:rPr lang="zh-CN" altLang="ja-JP" sz="2400" b="1" dirty="0">
                <a:latin typeface="HGS明朝E" panose="02020900000000000000" pitchFamily="18" charset="-128"/>
                <a:ea typeface="HGS明朝E" panose="02020900000000000000" pitchFamily="18" charset="-128"/>
              </a:rPr>
              <a:t>。</a:t>
            </a:r>
            <a:endParaRPr kumimoji="1" lang="ja-JP" altLang="en-US" sz="2400" dirty="0">
              <a:latin typeface="HGS明朝E" panose="02020900000000000000" pitchFamily="18" charset="-128"/>
              <a:ea typeface="HGS明朝E" panose="02020900000000000000" pitchFamily="18" charset="-128"/>
            </a:endParaRPr>
          </a:p>
        </p:txBody>
      </p:sp>
      <p:sp>
        <p:nvSpPr>
          <p:cNvPr id="3" name="テキスト プレースホルダー 2"/>
          <p:cNvSpPr>
            <a:spLocks noGrp="1"/>
          </p:cNvSpPr>
          <p:nvPr>
            <p:ph type="body" idx="1"/>
          </p:nvPr>
        </p:nvSpPr>
        <p:spPr/>
        <p:txBody>
          <a:bodyPr/>
          <a:lstStyle/>
          <a:p>
            <a:r>
              <a:rPr lang="ja-JP" altLang="en-US" dirty="0"/>
              <a:t>　</a:t>
            </a:r>
            <a:r>
              <a:rPr lang="ja-JP" altLang="en-US" dirty="0" smtClean="0"/>
              <a:t>　　　　</a:t>
            </a:r>
            <a:r>
              <a:rPr lang="ja-JP" altLang="en-US" dirty="0" smtClean="0">
                <a:latin typeface="HGP明朝E" panose="02020900000000000000" pitchFamily="18" charset="-128"/>
                <a:ea typeface="HGP明朝E" panose="02020900000000000000" pitchFamily="18" charset="-128"/>
              </a:rPr>
              <a:t>全帙</a:t>
            </a:r>
            <a:endParaRPr kumimoji="1" lang="ja-JP" altLang="en-US" dirty="0">
              <a:latin typeface="HGP明朝E" panose="02020900000000000000" pitchFamily="18" charset="-128"/>
              <a:ea typeface="HGP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t>　　　　　</a:t>
            </a:r>
            <a:r>
              <a:rPr kumimoji="1" lang="ja-JP" altLang="en-US" dirty="0" smtClean="0">
                <a:latin typeface="HGP明朝E" panose="02020900000000000000" pitchFamily="18" charset="-128"/>
                <a:ea typeface="HGP明朝E" panose="02020900000000000000" pitchFamily="18" charset="-128"/>
              </a:rPr>
              <a:t>人部</a:t>
            </a:r>
            <a:endParaRPr kumimoji="1" lang="ja-JP" altLang="en-US" dirty="0">
              <a:latin typeface="HGP明朝E" panose="02020900000000000000" pitchFamily="18" charset="-128"/>
              <a:ea typeface="HGP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236609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zh-TW" altLang="en-US" sz="3200" dirty="0">
                <a:latin typeface="HGP明朝E" panose="02020900000000000000" pitchFamily="18" charset="-128"/>
                <a:ea typeface="HGP明朝E" panose="02020900000000000000" pitchFamily="18" charset="-128"/>
              </a:rPr>
              <a:t>五</a:t>
            </a:r>
            <a:r>
              <a:rPr lang="zh-CN" altLang="en-US" sz="3200" dirty="0">
                <a:latin typeface="HGP明朝E" panose="02020900000000000000" pitchFamily="18" charset="-128"/>
                <a:ea typeface="HGP明朝E" panose="02020900000000000000" pitchFamily="18" charset="-128"/>
              </a:rPr>
              <a:t>、日本</a:t>
            </a:r>
            <a:r>
              <a:rPr lang="ja-JP" altLang="en-US" sz="3200" dirty="0">
                <a:latin typeface="HGP明朝E" panose="02020900000000000000" pitchFamily="18" charset="-128"/>
                <a:ea typeface="HGP明朝E" panose="02020900000000000000" pitchFamily="18" charset="-128"/>
              </a:rPr>
              <a:t>の</a:t>
            </a:r>
            <a:r>
              <a:rPr lang="en-US" altLang="ja-JP" sz="3200" dirty="0">
                <a:latin typeface="HGP明朝E" panose="02020900000000000000" pitchFamily="18" charset="-128"/>
                <a:ea typeface="HGP明朝E" panose="02020900000000000000" pitchFamily="18" charset="-128"/>
              </a:rPr>
              <a:t>『</a:t>
            </a:r>
            <a:r>
              <a:rPr lang="zh-CN" altLang="en-US" sz="3200" dirty="0">
                <a:latin typeface="HGP明朝E" panose="02020900000000000000" pitchFamily="18" charset="-128"/>
                <a:ea typeface="HGP明朝E" panose="02020900000000000000" pitchFamily="18" charset="-128"/>
              </a:rPr>
              <a:t>玉篇</a:t>
            </a:r>
            <a:r>
              <a:rPr lang="en-US" altLang="ja-JP" sz="3200" dirty="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改編史</a:t>
            </a:r>
            <a:r>
              <a:rPr lang="ja-JP" altLang="en-US" sz="3200" dirty="0" smtClean="0">
                <a:latin typeface="HGP明朝E" panose="02020900000000000000" pitchFamily="18" charset="-128"/>
                <a:ea typeface="HGP明朝E" panose="02020900000000000000" pitchFamily="18" charset="-128"/>
              </a:rPr>
              <a:t>（下）</a:t>
            </a:r>
            <a:r>
              <a:rPr lang="zh-CN" altLang="en-US" sz="3200" dirty="0" smtClean="0">
                <a:latin typeface="HGP明朝E" panose="02020900000000000000" pitchFamily="18" charset="-128"/>
                <a:ea typeface="HGP明朝E" panose="02020900000000000000" pitchFamily="18" charset="-128"/>
              </a:rPr>
              <a:t>：</a:t>
            </a:r>
            <a:r>
              <a:rPr lang="zh-CN" altLang="ja-JP" sz="3200" dirty="0">
                <a:latin typeface="HGP明朝E" panose="02020900000000000000" pitchFamily="18" charset="-128"/>
                <a:ea typeface="HGP明朝E" panose="02020900000000000000" pitchFamily="18" charset="-128"/>
              </a:rPr>
              <a:t>江</a:t>
            </a:r>
            <a:r>
              <a:rPr lang="ja-JP" altLang="en-US" sz="3200" dirty="0">
                <a:latin typeface="HGP明朝E" panose="02020900000000000000" pitchFamily="18" charset="-128"/>
                <a:ea typeface="HGP明朝E" panose="02020900000000000000" pitchFamily="18" charset="-128"/>
              </a:rPr>
              <a:t>戸・</a:t>
            </a:r>
            <a:r>
              <a:rPr lang="zh-CN" altLang="en-US" sz="3200" dirty="0">
                <a:latin typeface="HGP明朝E" panose="02020900000000000000" pitchFamily="18" charset="-128"/>
                <a:ea typeface="HGP明朝E" panose="02020900000000000000" pitchFamily="18" charset="-128"/>
              </a:rPr>
              <a:t>明治時代</a:t>
            </a:r>
            <a:r>
              <a:rPr lang="zh-CN" altLang="en-US" sz="3200" dirty="0" smtClean="0">
                <a:latin typeface="HGP明朝E" panose="02020900000000000000" pitchFamily="18" charset="-128"/>
                <a:ea typeface="HGP明朝E" panose="02020900000000000000" pitchFamily="18" charset="-128"/>
              </a:rPr>
              <a:t>（</a:t>
            </a:r>
            <a:r>
              <a:rPr lang="ja-JP" altLang="en-US" sz="3200" dirty="0">
                <a:latin typeface="HGP明朝E" panose="02020900000000000000" pitchFamily="18" charset="-128"/>
                <a:ea typeface="HGP明朝E" panose="02020900000000000000" pitchFamily="18" charset="-128"/>
              </a:rPr>
              <a:t>５</a:t>
            </a:r>
            <a:r>
              <a:rPr lang="zh-CN" altLang="en-US" sz="3200" dirty="0" smtClean="0">
                <a:latin typeface="HGP明朝E" panose="02020900000000000000" pitchFamily="18" charset="-128"/>
                <a:ea typeface="HGP明朝E" panose="02020900000000000000" pitchFamily="18" charset="-128"/>
              </a:rPr>
              <a:t>）</a:t>
            </a:r>
            <a:endParaRPr lang="ja-JP" altLang="en-US" sz="3200" dirty="0" smtClean="0">
              <a:latin typeface="HGP明朝E" panose="02020900000000000000" pitchFamily="18" charset="-128"/>
              <a:ea typeface="HGP明朝E" panose="02020900000000000000" pitchFamily="18" charset="-128"/>
            </a:endParaRPr>
          </a:p>
        </p:txBody>
      </p:sp>
      <p:sp>
        <p:nvSpPr>
          <p:cNvPr id="8" name="コンテンツ プレースホルダー 7"/>
          <p:cNvSpPr>
            <a:spLocks noGrp="1"/>
          </p:cNvSpPr>
          <p:nvPr>
            <p:ph idx="1"/>
          </p:nvPr>
        </p:nvSpPr>
        <p:spPr/>
        <p:txBody>
          <a:bodyPr>
            <a:noAutofit/>
          </a:bodyPr>
          <a:lstStyle/>
          <a:p>
            <a:r>
              <a:rPr lang="zh-CN" altLang="ja-JP" sz="2000" b="1" dirty="0" smtClean="0">
                <a:latin typeface="HGP明朝E" panose="02020900000000000000" pitchFamily="18" charset="-128"/>
                <a:ea typeface="HGP明朝E" panose="02020900000000000000" pitchFamily="18" charset="-128"/>
              </a:rPr>
              <a:t>原田由己</a:t>
            </a:r>
            <a:r>
              <a:rPr lang="zh-CN" altLang="en-US" sz="2000" b="1" dirty="0" smtClean="0">
                <a:latin typeface="HGP明朝E" panose="02020900000000000000" pitchFamily="18" charset="-128"/>
                <a:ea typeface="HGP明朝E" panose="02020900000000000000" pitchFamily="18" charset="-128"/>
              </a:rPr>
              <a:t>編纂</a:t>
            </a:r>
            <a:r>
              <a:rPr lang="zh-CN" altLang="ja-JP" sz="2000" b="1" dirty="0" smtClean="0">
                <a:latin typeface="HGP明朝E" panose="02020900000000000000" pitchFamily="18" charset="-128"/>
                <a:ea typeface="HGP明朝E" panose="02020900000000000000" pitchFamily="18" charset="-128"/>
              </a:rPr>
              <a:t>明治</a:t>
            </a:r>
            <a:r>
              <a:rPr lang="zh-CN" altLang="ja-JP" sz="2000" b="1" dirty="0">
                <a:latin typeface="HGP明朝E" panose="02020900000000000000" pitchFamily="18" charset="-128"/>
                <a:ea typeface="HGP明朝E" panose="02020900000000000000" pitchFamily="18" charset="-128"/>
              </a:rPr>
              <a:t>二十年（</a:t>
            </a:r>
            <a:r>
              <a:rPr lang="en-US" altLang="ja-JP" sz="2000" b="1" dirty="0">
                <a:latin typeface="HGP明朝E" panose="02020900000000000000" pitchFamily="18" charset="-128"/>
                <a:ea typeface="HGP明朝E" panose="02020900000000000000" pitchFamily="18" charset="-128"/>
              </a:rPr>
              <a:t>1887</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出版</a:t>
            </a:r>
            <a:r>
              <a:rPr lang="en-US" altLang="ja-JP"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明治新</a:t>
            </a:r>
            <a:r>
              <a:rPr lang="zh-CN" altLang="en-US" sz="2000" b="1" dirty="0" smtClean="0">
                <a:latin typeface="HGP明朝E" panose="02020900000000000000" pitchFamily="18" charset="-128"/>
                <a:ea typeface="HGP明朝E" panose="02020900000000000000" pitchFamily="18" charset="-128"/>
              </a:rPr>
              <a:t>選</a:t>
            </a:r>
            <a:r>
              <a:rPr lang="zh-CN" altLang="ja-JP" sz="2000" b="1" dirty="0" smtClean="0">
                <a:latin typeface="HGP明朝E" panose="02020900000000000000" pitchFamily="18" charset="-128"/>
                <a:ea typeface="HGP明朝E" panose="02020900000000000000" pitchFamily="18" charset="-128"/>
              </a:rPr>
              <a:t>大增</a:t>
            </a:r>
            <a:r>
              <a:rPr lang="zh-CN" altLang="en-US" sz="2000" b="1" dirty="0" smtClean="0">
                <a:latin typeface="HGP明朝E" panose="02020900000000000000" pitchFamily="18" charset="-128"/>
                <a:ea typeface="HGP明朝E" panose="02020900000000000000" pitchFamily="18" charset="-128"/>
              </a:rPr>
              <a:t>補廣</a:t>
            </a:r>
            <a:r>
              <a:rPr lang="zh-CN" altLang="ja-JP" sz="2000" b="1" dirty="0" smtClean="0">
                <a:latin typeface="HGP明朝E" panose="02020900000000000000" pitchFamily="18" charset="-128"/>
                <a:ea typeface="HGP明朝E" panose="02020900000000000000" pitchFamily="18" charset="-128"/>
              </a:rPr>
              <a:t>益玉篇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は</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康熙字典</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a:t>
            </a:r>
            <a:r>
              <a:rPr lang="en-US" altLang="ja-JP" sz="2000" b="1" dirty="0" smtClean="0">
                <a:latin typeface="HGP明朝E" panose="02020900000000000000" pitchFamily="18" charset="-128"/>
                <a:ea typeface="HGP明朝E" panose="02020900000000000000" pitchFamily="18" charset="-128"/>
              </a:rPr>
              <a:t>1716</a:t>
            </a:r>
            <a:r>
              <a:rPr lang="ja-JP" altLang="en-US" sz="2000" b="1" dirty="0" smtClean="0">
                <a:latin typeface="HGP明朝E" panose="02020900000000000000" pitchFamily="18" charset="-128"/>
                <a:ea typeface="HGP明朝E" panose="02020900000000000000" pitchFamily="18" charset="-128"/>
              </a:rPr>
              <a:t>）を利用して編纂した改編本となる</a:t>
            </a:r>
            <a:r>
              <a:rPr lang="zh-CN" altLang="ja-JP" sz="2000" b="1" dirty="0" smtClean="0">
                <a:latin typeface="HGP明朝E" panose="02020900000000000000" pitchFamily="18" charset="-128"/>
                <a:ea typeface="HGP明朝E" panose="02020900000000000000" pitchFamily="18" charset="-128"/>
              </a:rPr>
              <a:t>。</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例言</a:t>
            </a:r>
            <a:r>
              <a:rPr lang="ja-JP" altLang="en-US" sz="2000" b="1" dirty="0" smtClean="0">
                <a:latin typeface="HGP明朝E" panose="02020900000000000000" pitchFamily="18" charset="-128"/>
                <a:ea typeface="HGP明朝E" panose="02020900000000000000" pitchFamily="18" charset="-128"/>
              </a:rPr>
              <a:t>」は</a:t>
            </a:r>
            <a:r>
              <a:rPr lang="ja-JP" altLang="en-US" sz="2000" b="1" dirty="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縮</a:t>
            </a:r>
            <a:r>
              <a:rPr lang="zh-CN" altLang="ja-JP" sz="2000" b="1" dirty="0" smtClean="0">
                <a:latin typeface="HGP明朝E" panose="02020900000000000000" pitchFamily="18" charset="-128"/>
                <a:ea typeface="HGP明朝E" panose="02020900000000000000" pitchFamily="18" charset="-128"/>
              </a:rPr>
              <a:t>本</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玉篇</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成</a:t>
            </a:r>
            <a:r>
              <a:rPr lang="zh-CN" altLang="en-US" sz="2000" b="1" dirty="0" smtClean="0">
                <a:latin typeface="HGP明朝E" panose="02020900000000000000" pitchFamily="18" charset="-128"/>
                <a:ea typeface="HGP明朝E" panose="02020900000000000000" pitchFamily="18" charset="-128"/>
              </a:rPr>
              <a:t>於</a:t>
            </a:r>
            <a:r>
              <a:rPr lang="zh-CN" altLang="ja-JP" sz="2000" b="1" dirty="0" smtClean="0">
                <a:latin typeface="HGP明朝E" panose="02020900000000000000" pitchFamily="18" charset="-128"/>
                <a:ea typeface="HGP明朝E" panose="02020900000000000000" pitchFamily="18" charset="-128"/>
              </a:rPr>
              <a:t>前人者</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既</a:t>
            </a:r>
            <a:r>
              <a:rPr lang="zh-CN" altLang="en-US" sz="2000" b="1" dirty="0" smtClean="0">
                <a:latin typeface="HGP明朝E" panose="02020900000000000000" pitchFamily="18" charset="-128"/>
                <a:ea typeface="HGP明朝E" panose="02020900000000000000" pitchFamily="18" charset="-128"/>
              </a:rPr>
              <a:t>廣</a:t>
            </a:r>
            <a:r>
              <a:rPr lang="zh-CN" altLang="ja-JP" sz="2000" b="1" dirty="0" smtClean="0">
                <a:latin typeface="HGP明朝E" panose="02020900000000000000" pitchFamily="18" charset="-128"/>
                <a:ea typeface="HGP明朝E" panose="02020900000000000000" pitchFamily="18" charset="-128"/>
              </a:rPr>
              <a:t>行乎</a:t>
            </a:r>
            <a:r>
              <a:rPr lang="zh-CN" altLang="ja-JP" sz="2000" b="1" dirty="0">
                <a:latin typeface="HGP明朝E" panose="02020900000000000000" pitchFamily="18" charset="-128"/>
                <a:ea typeface="HGP明朝E" panose="02020900000000000000" pitchFamily="18" charset="-128"/>
              </a:rPr>
              <a:t>海内，人人便之。</a:t>
            </a:r>
            <a:r>
              <a:rPr lang="zh-CN" altLang="ja-JP" sz="2000" b="1" dirty="0" smtClean="0">
                <a:latin typeface="HGP明朝E" panose="02020900000000000000" pitchFamily="18" charset="-128"/>
                <a:ea typeface="HGP明朝E" panose="02020900000000000000" pitchFamily="18" charset="-128"/>
              </a:rPr>
              <a:t>惜音</a:t>
            </a:r>
            <a:r>
              <a:rPr lang="zh-CN" altLang="en-US" sz="2000" b="1" dirty="0" smtClean="0">
                <a:latin typeface="HGP明朝E" panose="02020900000000000000" pitchFamily="18" charset="-128"/>
                <a:ea typeface="HGP明朝E" panose="02020900000000000000" pitchFamily="18" charset="-128"/>
              </a:rPr>
              <a:t>訓</a:t>
            </a:r>
            <a:r>
              <a:rPr lang="zh-CN" altLang="ja-JP" sz="2000" b="1" dirty="0" smtClean="0">
                <a:latin typeface="HGP明朝E" panose="02020900000000000000" pitchFamily="18" charset="-128"/>
                <a:ea typeface="HGP明朝E" panose="02020900000000000000" pitchFamily="18" charset="-128"/>
              </a:rPr>
              <a:t>之</a:t>
            </a:r>
            <a:r>
              <a:rPr lang="zh-CN" altLang="en-US" sz="2000" b="1" dirty="0" smtClean="0">
                <a:latin typeface="HGP明朝E" panose="02020900000000000000" pitchFamily="18" charset="-128"/>
                <a:ea typeface="HGP明朝E" panose="02020900000000000000" pitchFamily="18" charset="-128"/>
              </a:rPr>
              <a:t>間</a:t>
            </a:r>
            <a:r>
              <a:rPr lang="zh-CN" altLang="ja-JP" sz="2000" b="1" dirty="0" smtClean="0">
                <a:latin typeface="HGP明朝E" panose="02020900000000000000" pitchFamily="18" charset="-128"/>
                <a:ea typeface="HGP明朝E" panose="02020900000000000000" pitchFamily="18" charset="-128"/>
              </a:rPr>
              <a:t>未能全</a:t>
            </a:r>
            <a:r>
              <a:rPr lang="zh-CN" altLang="en-US" sz="2000" b="1" dirty="0" smtClean="0">
                <a:latin typeface="HGP明朝E" panose="02020900000000000000" pitchFamily="18" charset="-128"/>
                <a:ea typeface="HGP明朝E" panose="02020900000000000000" pitchFamily="18" charset="-128"/>
              </a:rPr>
              <a:t>無</a:t>
            </a:r>
            <a:r>
              <a:rPr lang="zh-CN" altLang="en-US" sz="2000" b="1" dirty="0">
                <a:latin typeface="HGP明朝E" panose="02020900000000000000" pitchFamily="18" charset="-128"/>
                <a:ea typeface="HGP明朝E" panose="02020900000000000000" pitchFamily="18" charset="-128"/>
              </a:rPr>
              <a:t>訛謬</a:t>
            </a:r>
            <a:r>
              <a:rPr lang="zh-CN" altLang="ja-JP" sz="2000" b="1" dirty="0" smtClean="0">
                <a:latin typeface="HGP明朝E" panose="02020900000000000000" pitchFamily="18" charset="-128"/>
                <a:ea typeface="HGP明朝E" panose="02020900000000000000" pitchFamily="18" charset="-128"/>
              </a:rPr>
              <a:t>，今一依</a:t>
            </a:r>
            <a:r>
              <a:rPr lang="en-US" altLang="ja-JP"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康熙字典</a:t>
            </a:r>
            <a:r>
              <a:rPr lang="en-US" altLang="ja-JP" sz="2000" b="1" dirty="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為</a:t>
            </a:r>
            <a:r>
              <a:rPr lang="zh-CN" altLang="ja-JP" sz="2000" b="1" dirty="0" smtClean="0">
                <a:latin typeface="HGP明朝E" panose="02020900000000000000" pitchFamily="18" charset="-128"/>
                <a:ea typeface="HGP明朝E" panose="02020900000000000000" pitchFamily="18" charset="-128"/>
              </a:rPr>
              <a:t>主</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以正</a:t>
            </a:r>
            <a:r>
              <a:rPr lang="en-US" altLang="ja-JP"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玉篇</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，删</a:t>
            </a:r>
            <a:r>
              <a:rPr lang="zh-CN" altLang="en-US" sz="2000" b="1" dirty="0" smtClean="0">
                <a:latin typeface="HGP明朝E" panose="02020900000000000000" pitchFamily="18" charset="-128"/>
                <a:ea typeface="HGP明朝E" panose="02020900000000000000" pitchFamily="18" charset="-128"/>
              </a:rPr>
              <a:t>複</a:t>
            </a:r>
            <a:r>
              <a:rPr lang="zh-CN" altLang="en-US" sz="2000" b="1" dirty="0">
                <a:latin typeface="HGP明朝E" panose="02020900000000000000" pitchFamily="18" charset="-128"/>
                <a:ea typeface="HGP明朝E" panose="02020900000000000000" pitchFamily="18" charset="-128"/>
              </a:rPr>
              <a:t>補遺</a:t>
            </a:r>
            <a:r>
              <a:rPr lang="zh-CN" altLang="ja-JP" sz="2000" b="1" dirty="0" smtClean="0">
                <a:latin typeface="HGP明朝E" panose="02020900000000000000" pitchFamily="18" charset="-128"/>
                <a:ea typeface="HGP明朝E" panose="02020900000000000000" pitchFamily="18" charset="-128"/>
              </a:rPr>
              <a:t>，</a:t>
            </a:r>
            <a:r>
              <a:rPr lang="zh-CN" altLang="ja-JP" sz="2000" b="1" dirty="0">
                <a:latin typeface="HGP明朝E" panose="02020900000000000000" pitchFamily="18" charset="-128"/>
                <a:ea typeface="HGP明朝E" panose="02020900000000000000" pitchFamily="18" charset="-128"/>
              </a:rPr>
              <a:t>遂成</a:t>
            </a:r>
            <a:r>
              <a:rPr lang="zh-CN" altLang="ja-JP" sz="2000" b="1" dirty="0" smtClean="0">
                <a:latin typeface="HGP明朝E" panose="02020900000000000000" pitchFamily="18" charset="-128"/>
                <a:ea typeface="HGP明朝E" panose="02020900000000000000" pitchFamily="18" charset="-128"/>
              </a:rPr>
              <a:t>是</a:t>
            </a:r>
            <a:r>
              <a:rPr lang="zh-CN" altLang="en-US" sz="2000" b="1" dirty="0" smtClean="0">
                <a:latin typeface="HGP明朝E" panose="02020900000000000000" pitchFamily="18" charset="-128"/>
                <a:ea typeface="HGP明朝E" panose="02020900000000000000" pitchFamily="18" charset="-128"/>
              </a:rPr>
              <a:t>編</a:t>
            </a:r>
            <a:r>
              <a:rPr lang="zh-CN" altLang="ja-JP" sz="2000" b="1" dirty="0" smtClean="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則題</a:t>
            </a:r>
            <a:r>
              <a:rPr lang="zh-CN" altLang="ja-JP" sz="2000" b="1" dirty="0" smtClean="0">
                <a:latin typeface="HGP明朝E" panose="02020900000000000000" pitchFamily="18" charset="-128"/>
                <a:ea typeface="HGP明朝E" panose="02020900000000000000" pitchFamily="18" charset="-128"/>
              </a:rPr>
              <a:t>曰</a:t>
            </a:r>
            <a:r>
              <a:rPr lang="zh-CN" altLang="ja-JP" sz="2000" b="1" dirty="0">
                <a:latin typeface="HGP明朝E" panose="02020900000000000000" pitchFamily="18" charset="-128"/>
                <a:ea typeface="HGP明朝E" panose="02020900000000000000" pitchFamily="18" charset="-128"/>
              </a:rPr>
              <a:t>小字典可也。</a:t>
            </a:r>
            <a:r>
              <a:rPr lang="zh-CN" altLang="ja-JP" sz="2000" b="1" u="sng" dirty="0" smtClean="0">
                <a:latin typeface="HGP明朝E" panose="02020900000000000000" pitchFamily="18" charset="-128"/>
                <a:ea typeface="HGP明朝E" panose="02020900000000000000" pitchFamily="18" charset="-128"/>
              </a:rPr>
              <a:t>而仍命以</a:t>
            </a:r>
            <a:r>
              <a:rPr lang="en-US" altLang="ja-JP" sz="2000" b="1" u="sng" dirty="0" smtClean="0">
                <a:latin typeface="HGP明朝E" panose="02020900000000000000" pitchFamily="18" charset="-128"/>
                <a:ea typeface="HGP明朝E" panose="02020900000000000000" pitchFamily="18" charset="-128"/>
              </a:rPr>
              <a:t>『</a:t>
            </a:r>
            <a:r>
              <a:rPr lang="zh-CN" altLang="ja-JP" sz="2000" b="1" u="sng" dirty="0" smtClean="0">
                <a:latin typeface="HGP明朝E" panose="02020900000000000000" pitchFamily="18" charset="-128"/>
                <a:ea typeface="HGP明朝E" panose="02020900000000000000" pitchFamily="18" charset="-128"/>
              </a:rPr>
              <a:t>玉篇</a:t>
            </a:r>
            <a:r>
              <a:rPr lang="en-US" altLang="ja-JP" sz="2000" b="1" u="sng" dirty="0">
                <a:latin typeface="HGP明朝E" panose="02020900000000000000" pitchFamily="18" charset="-128"/>
                <a:ea typeface="HGP明朝E" panose="02020900000000000000" pitchFamily="18" charset="-128"/>
              </a:rPr>
              <a:t>』</a:t>
            </a:r>
            <a:r>
              <a:rPr lang="zh-CN" altLang="ja-JP" sz="2000" b="1" u="sng" dirty="0" smtClean="0">
                <a:latin typeface="HGP明朝E" panose="02020900000000000000" pitchFamily="18" charset="-128"/>
                <a:ea typeface="HGP明朝E" panose="02020900000000000000" pitchFamily="18" charset="-128"/>
              </a:rPr>
              <a:t>者</a:t>
            </a:r>
            <a:r>
              <a:rPr lang="zh-CN" altLang="ja-JP" sz="2000" b="1" u="sng" dirty="0">
                <a:latin typeface="HGP明朝E" panose="02020900000000000000" pitchFamily="18" charset="-128"/>
                <a:ea typeface="HGP明朝E" panose="02020900000000000000" pitchFamily="18" charset="-128"/>
              </a:rPr>
              <a:t>，</a:t>
            </a:r>
            <a:r>
              <a:rPr lang="zh-CN" altLang="ja-JP" sz="2000" b="1" u="sng" dirty="0" smtClean="0">
                <a:latin typeface="HGP明朝E" panose="02020900000000000000" pitchFamily="18" charset="-128"/>
                <a:ea typeface="HGP明朝E" panose="02020900000000000000" pitchFamily="18" charset="-128"/>
              </a:rPr>
              <a:t>姑</a:t>
            </a:r>
            <a:r>
              <a:rPr lang="zh-CN" altLang="en-US" sz="2000" b="1" u="sng" dirty="0" smtClean="0">
                <a:latin typeface="HGP明朝E" panose="02020900000000000000" pitchFamily="18" charset="-128"/>
                <a:ea typeface="HGP明朝E" panose="02020900000000000000" pitchFamily="18" charset="-128"/>
              </a:rPr>
              <a:t>從</a:t>
            </a:r>
            <a:r>
              <a:rPr lang="zh-CN" altLang="ja-JP" sz="2000" b="1" u="sng" dirty="0" smtClean="0">
                <a:latin typeface="HGP明朝E" panose="02020900000000000000" pitchFamily="18" charset="-128"/>
                <a:ea typeface="HGP明朝E" panose="02020900000000000000" pitchFamily="18" charset="-128"/>
              </a:rPr>
              <a:t>人人</a:t>
            </a:r>
            <a:r>
              <a:rPr lang="zh-CN" altLang="ja-JP" sz="2000" b="1" u="sng" dirty="0">
                <a:latin typeface="HGP明朝E" panose="02020900000000000000" pitchFamily="18" charset="-128"/>
                <a:ea typeface="HGP明朝E" panose="02020900000000000000" pitchFamily="18" charset="-128"/>
              </a:rPr>
              <a:t>耳目之所熟也。</a:t>
            </a:r>
            <a:r>
              <a:rPr lang="zh-CN" altLang="ja-JP" sz="2000" b="1" dirty="0" smtClean="0">
                <a:latin typeface="HGP明朝E" panose="02020900000000000000" pitchFamily="18" charset="-128"/>
                <a:ea typeface="HGP明朝E" panose="02020900000000000000" pitchFamily="18" charset="-128"/>
              </a:rPr>
              <a:t>”</a:t>
            </a:r>
            <a:r>
              <a:rPr lang="en-US" altLang="ja-JP" sz="2000" b="1" dirty="0"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は漢日字典の代名詞として使用される。</a:t>
            </a:r>
            <a:endParaRPr lang="en-US" altLang="ja-JP" sz="2000" b="1" dirty="0" smtClean="0">
              <a:latin typeface="HGP明朝E" panose="02020900000000000000" pitchFamily="18" charset="-128"/>
              <a:ea typeface="HGP明朝E" panose="02020900000000000000" pitchFamily="18" charset="-128"/>
            </a:endParaRPr>
          </a:p>
          <a:p>
            <a:r>
              <a:rPr lang="ja-JP" altLang="en-US" sz="2000" b="1" dirty="0" smtClean="0">
                <a:latin typeface="HGP明朝E" panose="02020900000000000000" pitchFamily="18" charset="-128"/>
                <a:ea typeface="HGP明朝E" panose="02020900000000000000" pitchFamily="18" charset="-128"/>
              </a:rPr>
              <a:t>江戸時代</a:t>
            </a:r>
            <a:r>
              <a:rPr lang="zh-CN" altLang="ja-JP" sz="2000" b="1" dirty="0" smtClean="0">
                <a:latin typeface="HGP明朝E" panose="02020900000000000000" pitchFamily="18" charset="-128"/>
                <a:ea typeface="HGP明朝E" panose="02020900000000000000" pitchFamily="18" charset="-128"/>
              </a:rPr>
              <a:t>明治</a:t>
            </a:r>
            <a:r>
              <a:rPr lang="zh-CN" altLang="en-US" sz="2000" b="1" dirty="0" smtClean="0">
                <a:latin typeface="HGP明朝E" panose="02020900000000000000" pitchFamily="18" charset="-128"/>
                <a:ea typeface="HGP明朝E" panose="02020900000000000000" pitchFamily="18" charset="-128"/>
              </a:rPr>
              <a:t>時代</a:t>
            </a:r>
            <a:r>
              <a:rPr lang="ja-JP" altLang="en-US" sz="2000" b="1" dirty="0" smtClean="0">
                <a:latin typeface="HGP明朝E" panose="02020900000000000000" pitchFamily="18" charset="-128"/>
                <a:ea typeface="HGP明朝E" panose="02020900000000000000" pitchFamily="18" charset="-128"/>
              </a:rPr>
              <a:t>の改編本に</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字林玉篇</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を名付けしたものが多い。</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字林</a:t>
            </a:r>
            <a:r>
              <a:rPr lang="ja-JP" altLang="en-US" sz="2000" b="1" dirty="0" smtClean="0">
                <a:latin typeface="HGP明朝E" panose="02020900000000000000" pitchFamily="18" charset="-128"/>
                <a:ea typeface="HGP明朝E" panose="02020900000000000000" pitchFamily="18" charset="-128"/>
              </a:rPr>
              <a:t>」は</a:t>
            </a:r>
            <a:r>
              <a:rPr lang="zh-CN" altLang="en-US" sz="2000" b="1" dirty="0" smtClean="0">
                <a:latin typeface="HGP明朝E" panose="02020900000000000000" pitchFamily="18" charset="-128"/>
                <a:ea typeface="HGP明朝E" panose="02020900000000000000" pitchFamily="18" charset="-128"/>
              </a:rPr>
              <a:t>晉</a:t>
            </a:r>
            <a:r>
              <a:rPr lang="zh-CN" altLang="ja-JP" sz="2000" b="1" dirty="0" smtClean="0">
                <a:latin typeface="HGP明朝E" panose="02020900000000000000" pitchFamily="18" charset="-128"/>
                <a:ea typeface="HGP明朝E" panose="02020900000000000000" pitchFamily="18" charset="-128"/>
              </a:rPr>
              <a:t>代</a:t>
            </a:r>
            <a:r>
              <a:rPr lang="ja-JP" altLang="en-US" sz="2000" b="1" dirty="0" smtClean="0">
                <a:latin typeface="HGP明朝E" panose="02020900000000000000" pitchFamily="18" charset="-128"/>
                <a:ea typeface="HGP明朝E" panose="02020900000000000000" pitchFamily="18" charset="-128"/>
              </a:rPr>
              <a:t>呂</a:t>
            </a:r>
            <a:r>
              <a:rPr lang="zh-CN" altLang="ja-JP" sz="2000" b="1" dirty="0" smtClean="0">
                <a:latin typeface="HGP明朝E" panose="02020900000000000000" pitchFamily="18" charset="-128"/>
                <a:ea typeface="HGP明朝E" panose="02020900000000000000" pitchFamily="18" charset="-128"/>
              </a:rPr>
              <a:t>忱所撰</a:t>
            </a:r>
            <a:r>
              <a:rPr lang="ja-JP" altLang="en-US" sz="2000" b="1" dirty="0">
                <a:latin typeface="HGP明朝E" panose="02020900000000000000" pitchFamily="18" charset="-128"/>
                <a:ea typeface="HGP明朝E" panose="02020900000000000000" pitchFamily="18" charset="-128"/>
              </a:rPr>
              <a:t>既</a:t>
            </a:r>
            <a:r>
              <a:rPr lang="ja-JP" altLang="en-US" sz="2000" b="1" dirty="0" smtClean="0">
                <a:latin typeface="HGP明朝E" panose="02020900000000000000" pitchFamily="18" charset="-128"/>
                <a:ea typeface="HGP明朝E" panose="02020900000000000000" pitchFamily="18" charset="-128"/>
              </a:rPr>
              <a:t>に</a:t>
            </a:r>
            <a:r>
              <a:rPr lang="zh-CN" altLang="ja-JP" sz="2000" b="1" dirty="0" smtClean="0">
                <a:latin typeface="HGP明朝E" panose="02020900000000000000" pitchFamily="18" charset="-128"/>
                <a:ea typeface="HGP明朝E" panose="02020900000000000000" pitchFamily="18" charset="-128"/>
              </a:rPr>
              <a:t>失</a:t>
            </a:r>
            <a:r>
              <a:rPr lang="zh-CN" altLang="en-US" sz="2000" b="1" dirty="0" smtClean="0">
                <a:latin typeface="HGP明朝E" panose="02020900000000000000" pitchFamily="18" charset="-128"/>
                <a:ea typeface="HGP明朝E" panose="02020900000000000000" pitchFamily="18" charset="-128"/>
              </a:rPr>
              <a:t>傳</a:t>
            </a:r>
            <a:r>
              <a:rPr lang="ja-JP" altLang="en-US" sz="2000" b="1" dirty="0" smtClean="0">
                <a:latin typeface="HGP明朝E" panose="02020900000000000000" pitchFamily="18" charset="-128"/>
                <a:ea typeface="HGP明朝E" panose="02020900000000000000" pitchFamily="18" charset="-128"/>
              </a:rPr>
              <a:t>した</a:t>
            </a:r>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字林</a:t>
            </a:r>
            <a:r>
              <a:rPr lang="en-US" altLang="ja-JP" sz="2000" b="1" dirty="0" smtClean="0">
                <a:latin typeface="HGP明朝E" panose="02020900000000000000" pitchFamily="18" charset="-128"/>
                <a:ea typeface="HGP明朝E" panose="02020900000000000000" pitchFamily="18" charset="-128"/>
              </a:rPr>
              <a:t>』</a:t>
            </a:r>
            <a:r>
              <a:rPr lang="ja-JP" altLang="en-US" sz="2000" b="1" dirty="0" smtClean="0">
                <a:latin typeface="HGP明朝E" panose="02020900000000000000" pitchFamily="18" charset="-128"/>
                <a:ea typeface="HGP明朝E" panose="02020900000000000000" pitchFamily="18" charset="-128"/>
              </a:rPr>
              <a:t>ではなく、「文字が多い」という意味を有すると考えられる。</a:t>
            </a:r>
            <a:endParaRPr lang="ja-JP" altLang="ja-JP" sz="20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938157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b="1" dirty="0" smtClean="0">
                <a:latin typeface="HGS明朝E" panose="02020900000000000000" pitchFamily="18" charset="-128"/>
                <a:ea typeface="HGS明朝E" panose="02020900000000000000" pitchFamily="18" charset="-128"/>
              </a:rPr>
              <a:t>字林玉篇類改編本</a:t>
            </a:r>
            <a:r>
              <a:rPr lang="en-US" altLang="ja-JP" sz="2800" b="1" dirty="0" smtClean="0">
                <a:latin typeface="HGS明朝E" panose="02020900000000000000" pitchFamily="18" charset="-128"/>
                <a:ea typeface="HGS明朝E" panose="02020900000000000000" pitchFamily="18" charset="-128"/>
              </a:rPr>
              <a:t>:</a:t>
            </a:r>
            <a:r>
              <a:rPr lang="ja-JP" altLang="en-US" sz="2800" b="1" dirty="0" smtClean="0">
                <a:latin typeface="HGS明朝E" panose="02020900000000000000" pitchFamily="18" charset="-128"/>
                <a:ea typeface="HGS明朝E" panose="02020900000000000000" pitchFamily="18" charset="-128"/>
              </a:rPr>
              <a:t>江戸時代</a:t>
            </a:r>
            <a:r>
              <a:rPr lang="zh-CN" altLang="ja-JP" sz="2800" b="1" dirty="0" smtClean="0">
                <a:latin typeface="HGS明朝E" panose="02020900000000000000" pitchFamily="18" charset="-128"/>
                <a:ea typeface="HGS明朝E" panose="02020900000000000000" pitchFamily="18" charset="-128"/>
              </a:rPr>
              <a:t>《</a:t>
            </a:r>
            <a:r>
              <a:rPr lang="ja-JP" altLang="en-US" sz="2800" b="1" dirty="0" smtClean="0">
                <a:latin typeface="HGS明朝E" panose="02020900000000000000" pitchFamily="18" charset="-128"/>
                <a:ea typeface="HGS明朝E" panose="02020900000000000000" pitchFamily="18" charset="-128"/>
              </a:rPr>
              <a:t>新増</a:t>
            </a:r>
            <a:r>
              <a:rPr lang="zh-CN" altLang="ja-JP" sz="2800" b="1" dirty="0" smtClean="0">
                <a:latin typeface="HGS明朝E" panose="02020900000000000000" pitchFamily="18" charset="-128"/>
                <a:ea typeface="HGS明朝E" panose="02020900000000000000" pitchFamily="18" charset="-128"/>
              </a:rPr>
              <a:t>字林玉篇》</a:t>
            </a:r>
            <a:endParaRPr kumimoji="1" lang="ja-JP" altLang="en-US" sz="2800" dirty="0"/>
          </a:p>
        </p:txBody>
      </p:sp>
      <p:sp>
        <p:nvSpPr>
          <p:cNvPr id="3" name="テキスト プレースホルダー 2"/>
          <p:cNvSpPr>
            <a:spLocks noGrp="1"/>
          </p:cNvSpPr>
          <p:nvPr>
            <p:ph type="body" idx="1"/>
          </p:nvPr>
        </p:nvSpPr>
        <p:spPr/>
        <p:txBody>
          <a:bodyPr/>
          <a:lstStyle/>
          <a:p>
            <a:r>
              <a:rPr lang="ja-JP" altLang="en-US" dirty="0" smtClean="0"/>
              <a:t>　　　　　</a:t>
            </a:r>
            <a:r>
              <a:rPr lang="ja-JP" altLang="en-US" dirty="0" smtClean="0">
                <a:latin typeface="HGS明朝E" panose="02020900000000000000" pitchFamily="18" charset="-128"/>
                <a:ea typeface="HGS明朝E" panose="02020900000000000000" pitchFamily="18" charset="-128"/>
              </a:rPr>
              <a:t>巻首</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土部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1800886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b="1" dirty="0" smtClean="0">
                <a:latin typeface="HGS明朝E" panose="02020900000000000000" pitchFamily="18" charset="-128"/>
                <a:ea typeface="HGS明朝E" panose="02020900000000000000" pitchFamily="18" charset="-128"/>
              </a:rPr>
              <a:t>字林玉篇類</a:t>
            </a:r>
            <a:r>
              <a:rPr lang="ja-JP" altLang="en-US" sz="2800" b="1" dirty="0">
                <a:latin typeface="HGS明朝E" panose="02020900000000000000" pitchFamily="18" charset="-128"/>
                <a:ea typeface="HGS明朝E" panose="02020900000000000000" pitchFamily="18" charset="-128"/>
              </a:rPr>
              <a:t>改編本</a:t>
            </a:r>
            <a:r>
              <a:rPr lang="en-US" altLang="ja-JP" sz="2800" b="1" dirty="0">
                <a:latin typeface="HGS明朝E" panose="02020900000000000000" pitchFamily="18" charset="-128"/>
                <a:ea typeface="HGS明朝E" panose="02020900000000000000" pitchFamily="18" charset="-128"/>
              </a:rPr>
              <a:t>:</a:t>
            </a:r>
            <a:r>
              <a:rPr lang="ja-JP" altLang="en-US" sz="2800" b="1" dirty="0">
                <a:latin typeface="HGS明朝E" panose="02020900000000000000" pitchFamily="18" charset="-128"/>
                <a:ea typeface="HGS明朝E" panose="02020900000000000000" pitchFamily="18" charset="-128"/>
              </a:rPr>
              <a:t>江戸時代</a:t>
            </a:r>
            <a:r>
              <a:rPr lang="zh-CN" altLang="ja-JP" sz="2800" b="1" dirty="0">
                <a:latin typeface="HGS明朝E" panose="02020900000000000000" pitchFamily="18" charset="-128"/>
                <a:ea typeface="HGS明朝E" panose="02020900000000000000" pitchFamily="18" charset="-128"/>
              </a:rPr>
              <a:t>《</a:t>
            </a:r>
            <a:r>
              <a:rPr lang="ja-JP" altLang="en-US" sz="2800" b="1" dirty="0">
                <a:latin typeface="HGS明朝E" panose="02020900000000000000" pitchFamily="18" charset="-128"/>
                <a:ea typeface="HGS明朝E" panose="02020900000000000000" pitchFamily="18" charset="-128"/>
              </a:rPr>
              <a:t>新増</a:t>
            </a:r>
            <a:r>
              <a:rPr lang="zh-CN" altLang="ja-JP" sz="2800" b="1" dirty="0">
                <a:latin typeface="HGS明朝E" panose="02020900000000000000" pitchFamily="18" charset="-128"/>
                <a:ea typeface="HGS明朝E" panose="02020900000000000000" pitchFamily="18" charset="-128"/>
              </a:rPr>
              <a:t>字林玉篇》</a:t>
            </a:r>
            <a:endParaRPr kumimoji="1" lang="ja-JP" altLang="en-US" sz="2800" dirty="0"/>
          </a:p>
        </p:txBody>
      </p:sp>
      <p:sp>
        <p:nvSpPr>
          <p:cNvPr id="3" name="テキスト プレースホルダー 2"/>
          <p:cNvSpPr>
            <a:spLocks noGrp="1"/>
          </p:cNvSpPr>
          <p:nvPr>
            <p:ph type="body" idx="1"/>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巻末</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土部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1355578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b="1" dirty="0">
                <a:latin typeface="HGS明朝E" panose="02020900000000000000" pitchFamily="18" charset="-128"/>
                <a:ea typeface="HGS明朝E" panose="02020900000000000000" pitchFamily="18" charset="-128"/>
              </a:rPr>
              <a:t>字林玉篇類改編本</a:t>
            </a:r>
            <a:r>
              <a:rPr lang="en-US" altLang="ja-JP" sz="2400" b="1" dirty="0">
                <a:latin typeface="HGS明朝E" panose="02020900000000000000" pitchFamily="18" charset="-128"/>
                <a:ea typeface="HGS明朝E" panose="02020900000000000000" pitchFamily="18" charset="-128"/>
              </a:rPr>
              <a:t>: </a:t>
            </a:r>
            <a:r>
              <a:rPr lang="en-US" altLang="ja-JP" sz="2400" b="1" dirty="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大增</a:t>
            </a:r>
            <a:r>
              <a:rPr lang="zh-CN" altLang="en-US" sz="2400" b="1" dirty="0" smtClean="0">
                <a:latin typeface="HGP明朝E" panose="02020900000000000000" pitchFamily="18" charset="-128"/>
                <a:ea typeface="HGP明朝E" panose="02020900000000000000" pitchFamily="18" charset="-128"/>
              </a:rPr>
              <a:t>補</a:t>
            </a:r>
            <a:r>
              <a:rPr lang="zh-CN" altLang="ja-JP" sz="2400" b="1" dirty="0" smtClean="0">
                <a:latin typeface="HGP明朝E" panose="02020900000000000000" pitchFamily="18" charset="-128"/>
                <a:ea typeface="HGP明朝E" panose="02020900000000000000" pitchFamily="18" charset="-128"/>
              </a:rPr>
              <a:t>字林玉篇大全</a:t>
            </a:r>
            <a:r>
              <a:rPr lang="en-US" altLang="ja-JP" sz="2400" b="1" dirty="0" smtClean="0">
                <a:latin typeface="HGP明朝E" panose="02020900000000000000" pitchFamily="18" charset="-128"/>
                <a:ea typeface="HGP明朝E" panose="02020900000000000000" pitchFamily="18" charset="-128"/>
              </a:rPr>
              <a:t>』</a:t>
            </a:r>
            <a:r>
              <a:rPr lang="ja-JP" altLang="en-US" sz="2400" b="1" dirty="0" err="1" smtClean="0">
                <a:latin typeface="HGP明朝E" panose="02020900000000000000" pitchFamily="18" charset="-128"/>
                <a:ea typeface="HGP明朝E" panose="02020900000000000000" pitchFamily="18" charset="-128"/>
              </a:rPr>
              <a:t>、</a:t>
            </a:r>
            <a:r>
              <a:rPr lang="zh-CN" altLang="ja-JP" sz="2400" b="1" dirty="0" smtClean="0">
                <a:latin typeface="HGP明朝E" panose="02020900000000000000" pitchFamily="18" charset="-128"/>
                <a:ea typeface="HGP明朝E" panose="02020900000000000000" pitchFamily="18" charset="-128"/>
              </a:rPr>
              <a:t>三浦茂</a:t>
            </a:r>
            <a:r>
              <a:rPr lang="ja-JP" altLang="en-US" sz="2400" b="1" dirty="0" smtClean="0">
                <a:latin typeface="HGP明朝E" panose="02020900000000000000" pitchFamily="18" charset="-128"/>
                <a:ea typeface="HGP明朝E" panose="02020900000000000000" pitchFamily="18" charset="-128"/>
              </a:rPr>
              <a:t>樹</a:t>
            </a:r>
            <a:r>
              <a:rPr lang="zh-CN" altLang="en-US" sz="2400" b="1" dirty="0" smtClean="0">
                <a:latin typeface="HGP明朝E" panose="02020900000000000000" pitchFamily="18" charset="-128"/>
                <a:ea typeface="HGP明朝E" panose="02020900000000000000" pitchFamily="18" charset="-128"/>
              </a:rPr>
              <a:t>編</a:t>
            </a:r>
            <a:r>
              <a:rPr lang="ja-JP" altLang="en-US" sz="2400" b="1" dirty="0" smtClean="0">
                <a:latin typeface="HGP明朝E" panose="02020900000000000000" pitchFamily="18" charset="-128"/>
                <a:ea typeface="HGP明朝E" panose="02020900000000000000" pitchFamily="18" charset="-128"/>
              </a:rPr>
              <a:t>輯、</a:t>
            </a:r>
            <a:r>
              <a:rPr lang="zh-CN" altLang="ja-JP" sz="2400" b="1" dirty="0" smtClean="0">
                <a:latin typeface="HGP明朝E" panose="02020900000000000000" pitchFamily="18" charset="-128"/>
                <a:ea typeface="HGP明朝E" panose="02020900000000000000" pitchFamily="18" charset="-128"/>
              </a:rPr>
              <a:t>松村九兵</a:t>
            </a:r>
            <a:r>
              <a:rPr lang="zh-CN" altLang="en-US" sz="2400" b="1" dirty="0" smtClean="0">
                <a:latin typeface="HGP明朝E" panose="02020900000000000000" pitchFamily="18" charset="-128"/>
                <a:ea typeface="HGP明朝E" panose="02020900000000000000" pitchFamily="18" charset="-128"/>
              </a:rPr>
              <a:t>衛</a:t>
            </a:r>
            <a:r>
              <a:rPr lang="zh-CN" altLang="ja-JP" sz="2400" b="1" dirty="0" smtClean="0">
                <a:latin typeface="HGP明朝E" panose="02020900000000000000" pitchFamily="18" charset="-128"/>
                <a:ea typeface="HGP明朝E" panose="02020900000000000000" pitchFamily="18" charset="-128"/>
              </a:rPr>
              <a:t>藏版。</a:t>
            </a:r>
            <a:r>
              <a:rPr lang="en-US" altLang="ja-JP" sz="2400" b="1" dirty="0" smtClean="0">
                <a:latin typeface="HGP明朝E" panose="02020900000000000000" pitchFamily="18" charset="-128"/>
                <a:ea typeface="HGP明朝E" panose="02020900000000000000" pitchFamily="18" charset="-128"/>
              </a:rPr>
              <a:t>449</a:t>
            </a:r>
            <a:r>
              <a:rPr lang="zh-CN" altLang="en-US" sz="2400" b="1" dirty="0" smtClean="0">
                <a:latin typeface="HGP明朝E" panose="02020900000000000000" pitchFamily="18" charset="-128"/>
                <a:ea typeface="HGP明朝E" panose="02020900000000000000" pitchFamily="18" charset="-128"/>
              </a:rPr>
              <a:t>頁</a:t>
            </a:r>
            <a:r>
              <a:rPr lang="ja-JP" altLang="en-US" sz="2400" b="1" dirty="0" err="1" smtClean="0">
                <a:latin typeface="HGP明朝E" panose="02020900000000000000" pitchFamily="18" charset="-128"/>
                <a:ea typeface="HGP明朝E" panose="02020900000000000000" pitchFamily="18" charset="-128"/>
              </a:rPr>
              <a:t>、</a:t>
            </a:r>
            <a:r>
              <a:rPr lang="ja-JP" altLang="en-US" sz="2400" b="1" dirty="0" smtClean="0">
                <a:latin typeface="HGP明朝E" panose="02020900000000000000" pitchFamily="18" charset="-128"/>
                <a:ea typeface="HGP明朝E" panose="02020900000000000000" pitchFamily="18" charset="-128"/>
              </a:rPr>
              <a:t>線</a:t>
            </a:r>
            <a:r>
              <a:rPr lang="zh-CN" altLang="ja-JP" sz="2400" b="1" dirty="0" smtClean="0">
                <a:latin typeface="HGP明朝E" panose="02020900000000000000" pitchFamily="18" charset="-128"/>
                <a:ea typeface="HGP明朝E" panose="02020900000000000000" pitchFamily="18" charset="-128"/>
              </a:rPr>
              <a:t>装本</a:t>
            </a:r>
            <a:r>
              <a:rPr lang="ja-JP" altLang="en-US" sz="2400" b="1" dirty="0">
                <a:latin typeface="HGP明朝E" panose="02020900000000000000" pitchFamily="18" charset="-128"/>
                <a:ea typeface="HGP明朝E" panose="02020900000000000000" pitchFamily="18" charset="-128"/>
              </a:rPr>
              <a:t>一冊</a:t>
            </a:r>
            <a:r>
              <a:rPr lang="zh-CN" altLang="ja-JP" sz="2400" b="1" dirty="0" smtClean="0">
                <a:latin typeface="HGP明朝E" panose="02020900000000000000" pitchFamily="18" charset="-128"/>
                <a:ea typeface="HGP明朝E" panose="02020900000000000000" pitchFamily="18" charset="-128"/>
              </a:rPr>
              <a:t>一帙</a:t>
            </a:r>
            <a:r>
              <a:rPr lang="zh-CN" altLang="ja-JP" sz="2400" b="1" dirty="0">
                <a:latin typeface="HGP明朝E" panose="02020900000000000000" pitchFamily="18" charset="-128"/>
                <a:ea typeface="HGP明朝E" panose="02020900000000000000" pitchFamily="18" charset="-128"/>
              </a:rPr>
              <a:t>。</a:t>
            </a:r>
            <a:endParaRPr kumimoji="1" lang="ja-JP" altLang="en-US" sz="24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一冊一帙</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lang="ja-JP" altLang="en-US" dirty="0" smtClean="0"/>
              <a:t>　　　　　</a:t>
            </a:r>
            <a:r>
              <a:rPr lang="ja-JP" altLang="en-US" dirty="0" smtClean="0">
                <a:latin typeface="HGS明朝E" panose="02020900000000000000" pitchFamily="18" charset="-128"/>
                <a:ea typeface="HGS明朝E" panose="02020900000000000000" pitchFamily="18" charset="-128"/>
              </a:rPr>
              <a:t>心部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335023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b="1" dirty="0">
                <a:latin typeface="HGS明朝E" panose="02020900000000000000" pitchFamily="18" charset="-128"/>
                <a:ea typeface="HGS明朝E" panose="02020900000000000000" pitchFamily="18" charset="-128"/>
              </a:rPr>
              <a:t>字林玉篇類</a:t>
            </a:r>
            <a:r>
              <a:rPr lang="ja-JP" altLang="en-US" sz="2400" b="1" dirty="0" smtClean="0">
                <a:latin typeface="HGS明朝E" panose="02020900000000000000" pitchFamily="18" charset="-128"/>
                <a:ea typeface="HGS明朝E" panose="02020900000000000000" pitchFamily="18" charset="-128"/>
              </a:rPr>
              <a:t>改編本</a:t>
            </a:r>
            <a:r>
              <a:rPr lang="en-US" altLang="ja-JP" sz="2400" b="1" dirty="0" smtClean="0">
                <a:latin typeface="HGS明朝E" panose="02020900000000000000" pitchFamily="18" charset="-128"/>
                <a:ea typeface="HGS明朝E" panose="02020900000000000000" pitchFamily="18" charset="-128"/>
              </a:rPr>
              <a:t>:</a:t>
            </a:r>
            <a:r>
              <a:rPr lang="en-US" altLang="ja-JP" sz="2400" b="1" dirty="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四</a:t>
            </a:r>
            <a:r>
              <a:rPr lang="zh-CN" altLang="en-US" sz="2400" b="1" dirty="0" smtClean="0">
                <a:latin typeface="HGS明朝E" panose="02020900000000000000" pitchFamily="18" charset="-128"/>
                <a:ea typeface="HGS明朝E" panose="02020900000000000000" pitchFamily="18" charset="-128"/>
              </a:rPr>
              <a:t>聲</a:t>
            </a:r>
            <a:r>
              <a:rPr lang="zh-CN" altLang="ja-JP" sz="2400" b="1" dirty="0" smtClean="0">
                <a:latin typeface="HGS明朝E" panose="02020900000000000000" pitchFamily="18" charset="-128"/>
                <a:ea typeface="HGS明朝E" panose="02020900000000000000" pitchFamily="18" charset="-128"/>
              </a:rPr>
              <a:t>音</a:t>
            </a:r>
            <a:r>
              <a:rPr lang="zh-CN" altLang="en-US" sz="2400" b="1" dirty="0" smtClean="0">
                <a:latin typeface="HGS明朝E" panose="02020900000000000000" pitchFamily="18" charset="-128"/>
                <a:ea typeface="HGS明朝E" panose="02020900000000000000" pitchFamily="18" charset="-128"/>
              </a:rPr>
              <a:t>訓</a:t>
            </a:r>
            <a:r>
              <a:rPr lang="zh-CN" altLang="ja-JP" sz="2400" b="1" dirty="0" smtClean="0">
                <a:latin typeface="HGS明朝E" panose="02020900000000000000" pitchFamily="18" charset="-128"/>
                <a:ea typeface="HGS明朝E" panose="02020900000000000000" pitchFamily="18" charset="-128"/>
              </a:rPr>
              <a:t>明治字林玉篇大成</a:t>
            </a:r>
            <a:r>
              <a:rPr lang="en-US" altLang="ja-JP" sz="2400" b="1" dirty="0" smtClean="0">
                <a:latin typeface="HGS明朝E" panose="02020900000000000000" pitchFamily="18" charset="-128"/>
                <a:ea typeface="HGS明朝E" panose="02020900000000000000" pitchFamily="18" charset="-128"/>
              </a:rPr>
              <a:t>』</a:t>
            </a:r>
            <a:r>
              <a:rPr lang="ja-JP" altLang="en-US" sz="2400" b="1" dirty="0" err="1">
                <a:latin typeface="HGS明朝E" panose="02020900000000000000" pitchFamily="18" charset="-128"/>
                <a:ea typeface="HGS明朝E" panose="02020900000000000000" pitchFamily="18" charset="-128"/>
              </a:rPr>
              <a:t>、</a:t>
            </a:r>
            <a:r>
              <a:rPr lang="zh-CN" altLang="en-US" sz="2400" b="1" dirty="0" smtClean="0">
                <a:latin typeface="HGS明朝E" panose="02020900000000000000" pitchFamily="18" charset="-128"/>
                <a:ea typeface="HGS明朝E" panose="02020900000000000000" pitchFamily="18" charset="-128"/>
              </a:rPr>
              <a:t>飯</a:t>
            </a:r>
            <a:r>
              <a:rPr lang="zh-CN" altLang="ja-JP" sz="2400" b="1" dirty="0" smtClean="0">
                <a:latin typeface="HGS明朝E" panose="02020900000000000000" pitchFamily="18" charset="-128"/>
                <a:ea typeface="HGS明朝E" panose="02020900000000000000" pitchFamily="18" charset="-128"/>
              </a:rPr>
              <a:t>沼守一</a:t>
            </a:r>
            <a:r>
              <a:rPr lang="zh-CN" altLang="en-US" sz="2400" b="1" dirty="0" smtClean="0">
                <a:latin typeface="HGS明朝E" panose="02020900000000000000" pitchFamily="18" charset="-128"/>
                <a:ea typeface="HGS明朝E" panose="02020900000000000000" pitchFamily="18" charset="-128"/>
              </a:rPr>
              <a:t>編輯</a:t>
            </a:r>
            <a:r>
              <a:rPr lang="ja-JP" altLang="en-US" sz="2400" b="1" dirty="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梶田</a:t>
            </a:r>
            <a:r>
              <a:rPr lang="zh-CN" altLang="ja-JP" sz="2400" b="1" dirty="0">
                <a:latin typeface="HGS明朝E" panose="02020900000000000000" pitchFamily="18" charset="-128"/>
                <a:ea typeface="HGS明朝E" panose="02020900000000000000" pitchFamily="18" charset="-128"/>
              </a:rPr>
              <a:t>勘</a:t>
            </a:r>
            <a:r>
              <a:rPr lang="zh-CN" altLang="ja-JP" sz="2400" b="1" dirty="0" smtClean="0">
                <a:latin typeface="HGS明朝E" panose="02020900000000000000" pitchFamily="18" charset="-128"/>
                <a:ea typeface="HGS明朝E" panose="02020900000000000000" pitchFamily="18" charset="-128"/>
              </a:rPr>
              <a:t>助出版</a:t>
            </a:r>
            <a:r>
              <a:rPr lang="ja-JP" altLang="en-US" sz="2400" b="1" dirty="0" err="1" smtClean="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明治十七年</a:t>
            </a:r>
            <a:r>
              <a:rPr lang="zh-CN" altLang="en-US" sz="2400" b="1" dirty="0" smtClean="0">
                <a:latin typeface="HGS明朝E" panose="02020900000000000000" pitchFamily="18" charset="-128"/>
                <a:ea typeface="HGS明朝E" panose="02020900000000000000" pitchFamily="18" charset="-128"/>
              </a:rPr>
              <a:t>（</a:t>
            </a:r>
            <a:r>
              <a:rPr lang="en-US" altLang="zh-CN" sz="2400" b="1" dirty="0" smtClean="0">
                <a:latin typeface="HGS明朝E" panose="02020900000000000000" pitchFamily="18" charset="-128"/>
                <a:ea typeface="HGS明朝E" panose="02020900000000000000" pitchFamily="18" charset="-128"/>
              </a:rPr>
              <a:t>1884</a:t>
            </a:r>
            <a:r>
              <a:rPr lang="zh-CN" altLang="en-US" sz="2400" b="1" dirty="0" smtClean="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十二月刻成</a:t>
            </a:r>
            <a:r>
              <a:rPr lang="ja-JP" altLang="en-US" sz="2400" b="1" dirty="0" err="1" smtClean="0">
                <a:latin typeface="HGS明朝E" panose="02020900000000000000" pitchFamily="18" charset="-128"/>
                <a:ea typeface="HGS明朝E" panose="02020900000000000000" pitchFamily="18" charset="-128"/>
              </a:rPr>
              <a:t>、</a:t>
            </a:r>
            <a:r>
              <a:rPr lang="zh-CN" altLang="ja-JP" sz="2400" b="1" dirty="0" smtClean="0">
                <a:latin typeface="HGS明朝E" panose="02020900000000000000" pitchFamily="18" charset="-128"/>
                <a:ea typeface="HGS明朝E" panose="02020900000000000000" pitchFamily="18" charset="-128"/>
              </a:rPr>
              <a:t>敬堂崇序。</a:t>
            </a:r>
            <a:r>
              <a:rPr lang="en-US" altLang="ja-JP" sz="2400" b="1" dirty="0" smtClean="0">
                <a:latin typeface="HGS明朝E" panose="02020900000000000000" pitchFamily="18" charset="-128"/>
                <a:ea typeface="HGS明朝E" panose="02020900000000000000" pitchFamily="18" charset="-128"/>
              </a:rPr>
              <a:t>490</a:t>
            </a:r>
            <a:r>
              <a:rPr lang="zh-CN" altLang="en-US" sz="2400" b="1" dirty="0" smtClean="0">
                <a:latin typeface="HGS明朝E" panose="02020900000000000000" pitchFamily="18" charset="-128"/>
                <a:ea typeface="HGS明朝E" panose="02020900000000000000" pitchFamily="18" charset="-128"/>
              </a:rPr>
              <a:t>頁</a:t>
            </a:r>
            <a:r>
              <a:rPr lang="ja-JP" altLang="en-US" sz="2400" b="1" dirty="0" err="1">
                <a:latin typeface="HGS明朝E" panose="02020900000000000000" pitchFamily="18" charset="-128"/>
                <a:ea typeface="HGS明朝E" panose="02020900000000000000" pitchFamily="18" charset="-128"/>
              </a:rPr>
              <a:t>、</a:t>
            </a:r>
            <a:r>
              <a:rPr lang="ja-JP" altLang="en-US" sz="2400" b="1" dirty="0">
                <a:latin typeface="HGS明朝E" panose="02020900000000000000" pitchFamily="18" charset="-128"/>
                <a:ea typeface="HGS明朝E" panose="02020900000000000000" pitchFamily="18" charset="-128"/>
              </a:rPr>
              <a:t>線</a:t>
            </a:r>
            <a:r>
              <a:rPr lang="zh-CN" altLang="ja-JP" sz="2400" b="1" dirty="0">
                <a:latin typeface="HGS明朝E" panose="02020900000000000000" pitchFamily="18" charset="-128"/>
                <a:ea typeface="HGS明朝E" panose="02020900000000000000" pitchFamily="18" charset="-128"/>
              </a:rPr>
              <a:t>装本</a:t>
            </a:r>
            <a:r>
              <a:rPr lang="ja-JP" altLang="en-US" sz="2400" b="1" dirty="0" smtClean="0">
                <a:latin typeface="HGS明朝E" panose="02020900000000000000" pitchFamily="18" charset="-128"/>
                <a:ea typeface="HGS明朝E" panose="02020900000000000000" pitchFamily="18" charset="-128"/>
              </a:rPr>
              <a:t>一冊</a:t>
            </a:r>
            <a:r>
              <a:rPr lang="zh-CN" altLang="ja-JP" sz="2400" b="1" dirty="0" smtClean="0">
                <a:latin typeface="HGS明朝E" panose="02020900000000000000" pitchFamily="18" charset="-128"/>
                <a:ea typeface="HGS明朝E" panose="02020900000000000000" pitchFamily="18" charset="-128"/>
              </a:rPr>
              <a:t>。</a:t>
            </a:r>
            <a:endParaRPr kumimoji="1" lang="ja-JP" altLang="en-US" sz="2400" dirty="0">
              <a:latin typeface="HGS明朝E" panose="02020900000000000000" pitchFamily="18" charset="-128"/>
              <a:ea typeface="HGS明朝E" panose="02020900000000000000" pitchFamily="18" charset="-128"/>
            </a:endParaRPr>
          </a:p>
        </p:txBody>
      </p:sp>
      <p:sp>
        <p:nvSpPr>
          <p:cNvPr id="3" name="テキスト プレースホルダー 2"/>
          <p:cNvSpPr>
            <a:spLocks noGrp="1"/>
          </p:cNvSpPr>
          <p:nvPr>
            <p:ph type="body" idx="1"/>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巻首</a:t>
            </a:r>
            <a:endParaRPr kumimoji="1" lang="ja-JP" altLang="en-US" dirty="0">
              <a:latin typeface="HGS明朝E" panose="02020900000000000000" pitchFamily="18" charset="-128"/>
              <a:ea typeface="HGS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t>　　　　　</a:t>
            </a:r>
            <a:r>
              <a:rPr kumimoji="1" lang="ja-JP" altLang="en-US" dirty="0" smtClean="0">
                <a:latin typeface="HGS明朝E" panose="02020900000000000000" pitchFamily="18" charset="-128"/>
                <a:ea typeface="HGS明朝E" panose="02020900000000000000" pitchFamily="18" charset="-128"/>
              </a:rPr>
              <a:t>手部</a:t>
            </a:r>
            <a:endParaRPr kumimoji="1" lang="ja-JP" altLang="en-US" dirty="0">
              <a:latin typeface="HGS明朝E" panose="02020900000000000000" pitchFamily="18" charset="-128"/>
              <a:ea typeface="HGS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205815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latin typeface="HGP明朝E" panose="02020900000000000000" pitchFamily="18" charset="-128"/>
                <a:ea typeface="HGP明朝E" panose="02020900000000000000" pitchFamily="18" charset="-128"/>
              </a:rPr>
              <a:t>　　　　　</a:t>
            </a:r>
            <a:r>
              <a:rPr lang="zh-CN" altLang="en-US" sz="2800" dirty="0" smtClean="0">
                <a:latin typeface="HGP明朝E" panose="02020900000000000000" pitchFamily="18" charset="-128"/>
                <a:ea typeface="HGP明朝E" panose="02020900000000000000" pitchFamily="18" charset="-128"/>
              </a:rPr>
              <a:t>顧野王</a:t>
            </a:r>
            <a:r>
              <a:rPr lang="en-US" altLang="ja-JP" sz="2800" dirty="0" smtClean="0">
                <a:solidFill>
                  <a:schemeClr val="tx1"/>
                </a:solidFill>
                <a:latin typeface="HGP明朝E" panose="02020900000000000000" pitchFamily="18" charset="-128"/>
                <a:ea typeface="HGP明朝E" panose="02020900000000000000" pitchFamily="18" charset="-128"/>
              </a:rPr>
              <a:t>『</a:t>
            </a:r>
            <a:r>
              <a:rPr lang="zh-CN" altLang="en-US" sz="2800" dirty="0" smtClean="0">
                <a:solidFill>
                  <a:schemeClr val="tx1"/>
                </a:solidFill>
                <a:latin typeface="HGP明朝E" panose="02020900000000000000" pitchFamily="18" charset="-128"/>
                <a:ea typeface="HGP明朝E" panose="02020900000000000000" pitchFamily="18" charset="-128"/>
              </a:rPr>
              <a:t>玉篇</a:t>
            </a:r>
            <a:r>
              <a:rPr lang="en-US" altLang="ja-JP" sz="2800" dirty="0">
                <a:solidFill>
                  <a:schemeClr val="tx1"/>
                </a:solidFill>
                <a:latin typeface="HGP明朝E" panose="02020900000000000000" pitchFamily="18" charset="-128"/>
                <a:ea typeface="HGP明朝E" panose="02020900000000000000" pitchFamily="18" charset="-128"/>
              </a:rPr>
              <a:t>』</a:t>
            </a:r>
            <a:r>
              <a:rPr lang="zh-CN" altLang="en-US" sz="2800" dirty="0" smtClean="0">
                <a:solidFill>
                  <a:schemeClr val="tx1"/>
                </a:solidFill>
                <a:latin typeface="HGP明朝E" panose="02020900000000000000" pitchFamily="18" charset="-128"/>
                <a:ea typeface="HGP明朝E" panose="02020900000000000000" pitchFamily="18" charset="-128"/>
              </a:rPr>
              <a:t>卷</a:t>
            </a:r>
            <a:r>
              <a:rPr lang="ja-JP" altLang="en-US" sz="2800" dirty="0">
                <a:solidFill>
                  <a:schemeClr val="tx1"/>
                </a:solidFill>
                <a:latin typeface="HGP明朝E" panose="02020900000000000000" pitchFamily="18" charset="-128"/>
                <a:ea typeface="HGP明朝E" panose="02020900000000000000" pitchFamily="18" charset="-128"/>
              </a:rPr>
              <a:t>八</a:t>
            </a:r>
            <a:r>
              <a:rPr lang="zh-CN" altLang="en-US" sz="2800" dirty="0" smtClean="0">
                <a:solidFill>
                  <a:schemeClr val="tx1"/>
                </a:solidFill>
                <a:latin typeface="HGP明朝E" panose="02020900000000000000" pitchFamily="18" charset="-128"/>
                <a:ea typeface="HGP明朝E" panose="02020900000000000000" pitchFamily="18" charset="-128"/>
              </a:rPr>
              <a:t>心部零卷</a:t>
            </a:r>
            <a:r>
              <a:rPr lang="ja-JP" altLang="en-US" sz="2800" dirty="0">
                <a:solidFill>
                  <a:schemeClr val="tx1"/>
                </a:solidFill>
                <a:latin typeface="HGP明朝E" panose="02020900000000000000" pitchFamily="18" charset="-128"/>
                <a:ea typeface="HGP明朝E" panose="02020900000000000000" pitchFamily="18" charset="-128"/>
              </a:rPr>
              <a:t>　</a:t>
            </a:r>
            <a:r>
              <a:rPr lang="zh-CN" altLang="en-US" sz="2800" dirty="0" smtClean="0">
                <a:solidFill>
                  <a:schemeClr val="tx1"/>
                </a:solidFill>
                <a:latin typeface="HGP明朝E" panose="02020900000000000000" pitchFamily="18" charset="-128"/>
                <a:ea typeface="HGP明朝E" panose="02020900000000000000" pitchFamily="18" charset="-128"/>
              </a:rPr>
              <a:t>古梓堂文庫</a:t>
            </a:r>
            <a:r>
              <a:rPr lang="ja-JP" altLang="en-US" sz="2800" dirty="0" smtClean="0">
                <a:solidFill>
                  <a:schemeClr val="tx1"/>
                </a:solidFill>
                <a:latin typeface="HGP明朝E" panose="02020900000000000000" pitchFamily="18" charset="-128"/>
                <a:ea typeface="HGP明朝E" panose="02020900000000000000" pitchFamily="18" charset="-128"/>
              </a:rPr>
              <a:t>旧蔵</a:t>
            </a:r>
            <a:endParaRPr kumimoji="1" lang="ja-JP" altLang="en-US" sz="2800" dirty="0">
              <a:solidFill>
                <a:schemeClr val="tx1"/>
              </a:solidFill>
              <a:latin typeface="HGP明朝E" panose="02020900000000000000" pitchFamily="18" charset="-128"/>
              <a:ea typeface="HGP明朝E" panose="02020900000000000000" pitchFamily="18"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84670" y="2133600"/>
            <a:ext cx="5124486" cy="3778250"/>
          </a:xfrm>
        </p:spPr>
      </p:pic>
    </p:spTree>
    <p:extLst>
      <p:ext uri="{BB962C8B-B14F-4D97-AF65-F5344CB8AC3E}">
        <p14:creationId xmlns:p14="http://schemas.microsoft.com/office/powerpoint/2010/main" val="2576744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smtClean="0">
                <a:latin typeface="HGS明朝E" panose="02020900000000000000" pitchFamily="18" charset="-128"/>
                <a:ea typeface="HGS明朝E" panose="02020900000000000000" pitchFamily="18" charset="-128"/>
              </a:rPr>
              <a:t>字林玉篇類改編本：</a:t>
            </a:r>
            <a:r>
              <a:rPr kumimoji="1" lang="en-US" altLang="ja-JP" sz="2800" dirty="0" smtClean="0">
                <a:latin typeface="HGS明朝E" panose="02020900000000000000" pitchFamily="18" charset="-128"/>
                <a:ea typeface="HGS明朝E" panose="02020900000000000000" pitchFamily="18" charset="-128"/>
              </a:rPr>
              <a:t>『</a:t>
            </a:r>
            <a:r>
              <a:rPr kumimoji="1" lang="ja-JP" altLang="en-US" sz="2800" dirty="0" smtClean="0">
                <a:latin typeface="HGS明朝E" panose="02020900000000000000" pitchFamily="18" charset="-128"/>
                <a:ea typeface="HGS明朝E" panose="02020900000000000000" pitchFamily="18" charset="-128"/>
              </a:rPr>
              <a:t>明治字林玉篇大成</a:t>
            </a:r>
            <a:r>
              <a:rPr kumimoji="1" lang="en-US" altLang="ja-JP" sz="2800" dirty="0" smtClean="0">
                <a:latin typeface="HGS明朝E" panose="02020900000000000000" pitchFamily="18" charset="-128"/>
                <a:ea typeface="HGS明朝E" panose="02020900000000000000" pitchFamily="18" charset="-128"/>
              </a:rPr>
              <a:t>』</a:t>
            </a:r>
            <a:r>
              <a:rPr kumimoji="1" lang="ja-JP" altLang="en-US" sz="2800" dirty="0" err="1" smtClean="0">
                <a:latin typeface="HGS明朝E" panose="02020900000000000000" pitchFamily="18" charset="-128"/>
                <a:ea typeface="HGS明朝E" panose="02020900000000000000" pitchFamily="18" charset="-128"/>
              </a:rPr>
              <a:t>、</a:t>
            </a:r>
            <a:r>
              <a:rPr kumimoji="1" lang="ja-JP" altLang="en-US" sz="2800" dirty="0" smtClean="0">
                <a:latin typeface="HGS明朝E" panose="02020900000000000000" pitchFamily="18" charset="-128"/>
                <a:ea typeface="HGS明朝E" panose="02020900000000000000" pitchFamily="18" charset="-128"/>
              </a:rPr>
              <a:t>尾張　飯沼守一編輯。</a:t>
            </a:r>
            <a:endParaRPr kumimoji="1" lang="ja-JP" altLang="en-US" sz="2800" dirty="0">
              <a:latin typeface="HGS明朝E" panose="02020900000000000000" pitchFamily="18" charset="-128"/>
              <a:ea typeface="HGS明朝E" panose="02020900000000000000" pitchFamily="18" charset="-128"/>
            </a:endParaRPr>
          </a:p>
        </p:txBody>
      </p:sp>
      <p:sp>
        <p:nvSpPr>
          <p:cNvPr id="3" name="テキスト プレースホルダー 2"/>
          <p:cNvSpPr>
            <a:spLocks noGrp="1"/>
          </p:cNvSpPr>
          <p:nvPr>
            <p:ph type="body" idx="1"/>
          </p:nvPr>
        </p:nvSpPr>
        <p:spPr/>
        <p:txBody>
          <a:bodyPr/>
          <a:lstStyle/>
          <a:p>
            <a:r>
              <a:rPr lang="ja-JP" altLang="en-US" dirty="0"/>
              <a:t>　</a:t>
            </a:r>
            <a:r>
              <a:rPr lang="ja-JP" altLang="en-US" dirty="0" smtClean="0"/>
              <a:t>　　　　</a:t>
            </a:r>
            <a:r>
              <a:rPr lang="ja-JP" altLang="en-US" dirty="0" smtClean="0">
                <a:latin typeface="HGS明朝E" panose="02020900000000000000" pitchFamily="18" charset="-128"/>
                <a:ea typeface="HGS明朝E" panose="02020900000000000000" pitchFamily="18" charset="-128"/>
              </a:rPr>
              <a:t>巻首</a:t>
            </a:r>
            <a:endParaRPr kumimoji="1" lang="ja-JP" altLang="en-US" dirty="0">
              <a:latin typeface="HGS明朝E" panose="02020900000000000000" pitchFamily="18" charset="-128"/>
              <a:ea typeface="HGS明朝E" panose="02020900000000000000" pitchFamily="18" charset="-128"/>
            </a:endParaRPr>
          </a:p>
        </p:txBody>
      </p:sp>
      <p:sp>
        <p:nvSpPr>
          <p:cNvPr id="5" name="テキスト プレースホルダー 4"/>
          <p:cNvSpPr>
            <a:spLocks noGrp="1"/>
          </p:cNvSpPr>
          <p:nvPr>
            <p:ph type="body" sz="quarter" idx="3"/>
          </p:nvPr>
        </p:nvSpPr>
        <p:spPr/>
        <p:txBody>
          <a:bodyPr/>
          <a:lstStyle/>
          <a:p>
            <a:r>
              <a:rPr lang="ja-JP" altLang="en-US" dirty="0" smtClean="0"/>
              <a:t>　　　　　</a:t>
            </a:r>
            <a:r>
              <a:rPr lang="ja-JP" altLang="en-US" dirty="0" smtClean="0">
                <a:latin typeface="HGS明朝E" panose="02020900000000000000" pitchFamily="18" charset="-128"/>
                <a:ea typeface="HGS明朝E" panose="02020900000000000000" pitchFamily="18" charset="-128"/>
              </a:rPr>
              <a:t>手部</a:t>
            </a:r>
            <a:endParaRPr kumimoji="1" lang="ja-JP" altLang="en-US" dirty="0">
              <a:latin typeface="HGS明朝E" panose="02020900000000000000" pitchFamily="18" charset="-128"/>
              <a:ea typeface="HGS明朝E" panose="02020900000000000000" pitchFamily="18" charset="-128"/>
            </a:endParaRPr>
          </a:p>
        </p:txBody>
      </p:sp>
      <p:pic>
        <p:nvPicPr>
          <p:cNvPr id="10" name="コンテンツ プレースホルダー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165974" y="2597150"/>
            <a:ext cx="4338637" cy="3253977"/>
          </a:xfrm>
        </p:spPr>
      </p:pic>
      <p:pic>
        <p:nvPicPr>
          <p:cNvPr id="9" name="コンテンツ プレースホルダー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89213" y="2597150"/>
            <a:ext cx="4343400" cy="3257550"/>
          </a:xfrm>
        </p:spPr>
      </p:pic>
    </p:spTree>
    <p:extLst>
      <p:ext uri="{BB962C8B-B14F-4D97-AF65-F5344CB8AC3E}">
        <p14:creationId xmlns:p14="http://schemas.microsoft.com/office/powerpoint/2010/main" val="285082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2372207" y="269385"/>
            <a:ext cx="8911687" cy="1280890"/>
          </a:xfrm>
        </p:spPr>
        <p:txBody>
          <a:bodyPr>
            <a:normAutofit/>
          </a:bodyPr>
          <a:lstStyle/>
          <a:p>
            <a:r>
              <a:rPr lang="zh-TW" altLang="en-US" sz="3200" dirty="0">
                <a:latin typeface="HGP明朝E" panose="02020900000000000000" pitchFamily="18" charset="-128"/>
                <a:ea typeface="HGP明朝E" panose="02020900000000000000" pitchFamily="18" charset="-128"/>
              </a:rPr>
              <a:t>五</a:t>
            </a:r>
            <a:r>
              <a:rPr lang="zh-CN" altLang="en-US" sz="3200" dirty="0">
                <a:latin typeface="HGP明朝E" panose="02020900000000000000" pitchFamily="18" charset="-128"/>
                <a:ea typeface="HGP明朝E" panose="02020900000000000000" pitchFamily="18" charset="-128"/>
              </a:rPr>
              <a:t>、日本</a:t>
            </a:r>
            <a:r>
              <a:rPr lang="ja-JP" altLang="en-US" sz="3200" dirty="0">
                <a:latin typeface="HGP明朝E" panose="02020900000000000000" pitchFamily="18" charset="-128"/>
                <a:ea typeface="HGP明朝E" panose="02020900000000000000" pitchFamily="18" charset="-128"/>
              </a:rPr>
              <a:t>の</a:t>
            </a:r>
            <a:r>
              <a:rPr lang="en-US" altLang="ja-JP" sz="3200" dirty="0">
                <a:latin typeface="HGP明朝E" panose="02020900000000000000" pitchFamily="18" charset="-128"/>
                <a:ea typeface="HGP明朝E" panose="02020900000000000000" pitchFamily="18" charset="-128"/>
              </a:rPr>
              <a:t>『</a:t>
            </a:r>
            <a:r>
              <a:rPr lang="zh-CN" altLang="en-US" sz="3200" dirty="0">
                <a:latin typeface="HGP明朝E" panose="02020900000000000000" pitchFamily="18" charset="-128"/>
                <a:ea typeface="HGP明朝E" panose="02020900000000000000" pitchFamily="18" charset="-128"/>
              </a:rPr>
              <a:t>玉篇</a:t>
            </a:r>
            <a:r>
              <a:rPr lang="en-US" altLang="ja-JP" sz="3200" dirty="0">
                <a:latin typeface="HGP明朝E" panose="02020900000000000000" pitchFamily="18" charset="-128"/>
                <a:ea typeface="HGP明朝E" panose="02020900000000000000" pitchFamily="18" charset="-128"/>
              </a:rPr>
              <a:t>』</a:t>
            </a:r>
            <a:r>
              <a:rPr lang="zh-CN" altLang="en-US" sz="3200" dirty="0" smtClean="0">
                <a:latin typeface="HGP明朝E" panose="02020900000000000000" pitchFamily="18" charset="-128"/>
                <a:ea typeface="HGP明朝E" panose="02020900000000000000" pitchFamily="18" charset="-128"/>
              </a:rPr>
              <a:t>改編史</a:t>
            </a:r>
            <a:r>
              <a:rPr lang="ja-JP" altLang="en-US" sz="3200" dirty="0" smtClean="0">
                <a:latin typeface="HGP明朝E" panose="02020900000000000000" pitchFamily="18" charset="-128"/>
                <a:ea typeface="HGP明朝E" panose="02020900000000000000" pitchFamily="18" charset="-128"/>
              </a:rPr>
              <a:t>（下）</a:t>
            </a:r>
            <a:r>
              <a:rPr lang="zh-CN" altLang="en-US" sz="3200" dirty="0" smtClean="0">
                <a:latin typeface="HGP明朝E" panose="02020900000000000000" pitchFamily="18" charset="-128"/>
                <a:ea typeface="HGP明朝E" panose="02020900000000000000" pitchFamily="18" charset="-128"/>
              </a:rPr>
              <a:t>：</a:t>
            </a:r>
            <a:r>
              <a:rPr lang="zh-CN" altLang="ja-JP" sz="3200" dirty="0">
                <a:latin typeface="HGP明朝E" panose="02020900000000000000" pitchFamily="18" charset="-128"/>
                <a:ea typeface="HGP明朝E" panose="02020900000000000000" pitchFamily="18" charset="-128"/>
              </a:rPr>
              <a:t>江</a:t>
            </a:r>
            <a:r>
              <a:rPr lang="ja-JP" altLang="en-US" sz="3200" dirty="0">
                <a:latin typeface="HGP明朝E" panose="02020900000000000000" pitchFamily="18" charset="-128"/>
                <a:ea typeface="HGP明朝E" panose="02020900000000000000" pitchFamily="18" charset="-128"/>
              </a:rPr>
              <a:t>戸・</a:t>
            </a:r>
            <a:r>
              <a:rPr lang="zh-CN" altLang="en-US" sz="3200" dirty="0">
                <a:latin typeface="HGP明朝E" panose="02020900000000000000" pitchFamily="18" charset="-128"/>
                <a:ea typeface="HGP明朝E" panose="02020900000000000000" pitchFamily="18" charset="-128"/>
              </a:rPr>
              <a:t>明治時代</a:t>
            </a:r>
            <a:r>
              <a:rPr lang="zh-CN" altLang="en-US" sz="3200" dirty="0" smtClean="0">
                <a:latin typeface="HGP明朝E" panose="02020900000000000000" pitchFamily="18" charset="-128"/>
                <a:ea typeface="HGP明朝E" panose="02020900000000000000" pitchFamily="18" charset="-128"/>
              </a:rPr>
              <a:t>（</a:t>
            </a:r>
            <a:r>
              <a:rPr lang="ja-JP" altLang="en-US" sz="3200" dirty="0">
                <a:latin typeface="HGP明朝E" panose="02020900000000000000" pitchFamily="18" charset="-128"/>
                <a:ea typeface="HGP明朝E" panose="02020900000000000000" pitchFamily="18" charset="-128"/>
              </a:rPr>
              <a:t>７</a:t>
            </a:r>
            <a:r>
              <a:rPr lang="zh-CN" altLang="en-US" sz="3200" dirty="0" smtClean="0">
                <a:latin typeface="HGP明朝E" panose="02020900000000000000" pitchFamily="18" charset="-128"/>
                <a:ea typeface="HGP明朝E" panose="02020900000000000000" pitchFamily="18" charset="-128"/>
              </a:rPr>
              <a:t>）</a:t>
            </a:r>
            <a:endParaRPr lang="ja-JP" altLang="en-US" sz="3200" dirty="0" smtClean="0">
              <a:latin typeface="HGP明朝E" panose="02020900000000000000" pitchFamily="18" charset="-128"/>
              <a:ea typeface="HGP明朝E" panose="02020900000000000000" pitchFamily="18" charset="-128"/>
            </a:endParaRPr>
          </a:p>
        </p:txBody>
      </p:sp>
      <p:sp>
        <p:nvSpPr>
          <p:cNvPr id="8" name="コンテンツ プレースホルダー 7"/>
          <p:cNvSpPr>
            <a:spLocks noGrp="1"/>
          </p:cNvSpPr>
          <p:nvPr>
            <p:ph idx="1"/>
          </p:nvPr>
        </p:nvSpPr>
        <p:spPr/>
        <p:txBody>
          <a:bodyPr>
            <a:noAutofit/>
          </a:bodyPr>
          <a:lstStyle/>
          <a:p>
            <a:r>
              <a:rPr lang="zh-CN" altLang="ja-JP" sz="2000" b="1" dirty="0" smtClean="0">
                <a:latin typeface="HGS明朝E" panose="02020900000000000000" pitchFamily="18" charset="-128"/>
                <a:ea typeface="HGS明朝E" panose="02020900000000000000" pitchFamily="18" charset="-128"/>
              </a:rPr>
              <a:t>明治</a:t>
            </a:r>
            <a:r>
              <a:rPr lang="zh-CN" altLang="en-US" sz="2000" b="1" dirty="0" smtClean="0">
                <a:latin typeface="HGS明朝E" panose="02020900000000000000" pitchFamily="18" charset="-128"/>
                <a:ea typeface="HGS明朝E" panose="02020900000000000000" pitchFamily="18" charset="-128"/>
              </a:rPr>
              <a:t>時</a:t>
            </a:r>
            <a:r>
              <a:rPr lang="zh-CN" altLang="ja-JP" sz="2000" b="1" dirty="0" smtClean="0">
                <a:latin typeface="HGS明朝E" panose="02020900000000000000" pitchFamily="18" charset="-128"/>
                <a:ea typeface="HGS明朝E" panose="02020900000000000000" pitchFamily="18" charset="-128"/>
              </a:rPr>
              <a:t>代出版</a:t>
            </a:r>
            <a:r>
              <a:rPr lang="ja-JP" altLang="en-US" sz="2000" b="1" dirty="0" smtClean="0">
                <a:latin typeface="HGS明朝E" panose="02020900000000000000" pitchFamily="18" charset="-128"/>
                <a:ea typeface="HGS明朝E" panose="02020900000000000000" pitchFamily="18" charset="-128"/>
              </a:rPr>
              <a:t>したその</a:t>
            </a:r>
            <a:r>
              <a:rPr lang="zh-CN" altLang="ja-JP" sz="2000" b="1" dirty="0" smtClean="0">
                <a:latin typeface="HGS明朝E" panose="02020900000000000000" pitchFamily="18" charset="-128"/>
                <a:ea typeface="HGS明朝E" panose="02020900000000000000" pitchFamily="18" charset="-128"/>
              </a:rPr>
              <a:t>他</a:t>
            </a:r>
            <a:r>
              <a:rPr lang="en-US" altLang="ja-JP" sz="2000" b="1" dirty="0">
                <a:latin typeface="HGS明朝E" panose="02020900000000000000" pitchFamily="18" charset="-128"/>
                <a:ea typeface="HGS明朝E" panose="02020900000000000000" pitchFamily="18" charset="-128"/>
              </a:rPr>
              <a:t>『</a:t>
            </a:r>
            <a:r>
              <a:rPr lang="zh-CN" altLang="ja-JP" sz="2000" b="1" dirty="0" smtClean="0">
                <a:latin typeface="HGS明朝E" panose="02020900000000000000" pitchFamily="18" charset="-128"/>
                <a:ea typeface="HGS明朝E" panose="02020900000000000000" pitchFamily="18" charset="-128"/>
              </a:rPr>
              <a:t>字林玉篇</a:t>
            </a:r>
            <a:r>
              <a:rPr lang="zh-CN" altLang="en-US" sz="2000" b="1" dirty="0" smtClean="0">
                <a:latin typeface="HGS明朝E" panose="02020900000000000000" pitchFamily="18" charset="-128"/>
                <a:ea typeface="HGS明朝E" panose="02020900000000000000" pitchFamily="18" charset="-128"/>
              </a:rPr>
              <a:t>類</a:t>
            </a:r>
            <a:r>
              <a:rPr lang="en-US" altLang="ja-JP" sz="2000" b="1" dirty="0">
                <a:latin typeface="HGS明朝E" panose="02020900000000000000" pitchFamily="18" charset="-128"/>
                <a:ea typeface="HGS明朝E" panose="02020900000000000000" pitchFamily="18" charset="-128"/>
              </a:rPr>
              <a:t>』</a:t>
            </a:r>
            <a:r>
              <a:rPr lang="zh-CN" altLang="ja-JP" sz="2000" b="1" dirty="0" smtClean="0">
                <a:latin typeface="HGS明朝E" panose="02020900000000000000" pitchFamily="18" charset="-128"/>
                <a:ea typeface="HGS明朝E" panose="02020900000000000000" pitchFamily="18" charset="-128"/>
              </a:rPr>
              <a:t>字</a:t>
            </a:r>
            <a:r>
              <a:rPr lang="zh-CN" altLang="en-US" sz="2000" b="1" dirty="0" smtClean="0">
                <a:latin typeface="HGS明朝E" panose="02020900000000000000" pitchFamily="18" charset="-128"/>
                <a:ea typeface="HGS明朝E" panose="02020900000000000000" pitchFamily="18" charset="-128"/>
              </a:rPr>
              <a:t>書</a:t>
            </a:r>
            <a:r>
              <a:rPr lang="ja-JP" altLang="en-US" sz="2000" b="1" dirty="0">
                <a:latin typeface="HGS明朝E" panose="02020900000000000000" pitchFamily="18" charset="-128"/>
                <a:ea typeface="HGS明朝E" panose="02020900000000000000" pitchFamily="18" charset="-128"/>
              </a:rPr>
              <a:t>が</a:t>
            </a:r>
            <a:r>
              <a:rPr lang="ja-JP" altLang="en-US" sz="2000" b="1" dirty="0" smtClean="0">
                <a:latin typeface="HGS明朝E" panose="02020900000000000000" pitchFamily="18" charset="-128"/>
                <a:ea typeface="HGS明朝E" panose="02020900000000000000" pitchFamily="18" charset="-128"/>
              </a:rPr>
              <a:t>多い。</a:t>
            </a:r>
            <a:r>
              <a:rPr lang="zh-CN" altLang="ja-JP" sz="2000" b="1" dirty="0" smtClean="0">
                <a:latin typeface="HGS明朝E" panose="02020900000000000000" pitchFamily="18" charset="-128"/>
                <a:ea typeface="HGS明朝E" panose="02020900000000000000" pitchFamily="18" charset="-128"/>
              </a:rPr>
              <a:t>出版年代</a:t>
            </a:r>
            <a:r>
              <a:rPr lang="ja-JP" altLang="en-US" sz="2000" b="1" dirty="0" smtClean="0">
                <a:latin typeface="HGS明朝E" panose="02020900000000000000" pitchFamily="18" charset="-128"/>
                <a:ea typeface="HGS明朝E" panose="02020900000000000000" pitchFamily="18" charset="-128"/>
              </a:rPr>
              <a:t>順で示す</a:t>
            </a:r>
            <a:r>
              <a:rPr lang="ja-JP" altLang="en-US" sz="2000" b="1" dirty="0">
                <a:latin typeface="HGS明朝E" panose="02020900000000000000" pitchFamily="18" charset="-128"/>
                <a:ea typeface="HGS明朝E" panose="02020900000000000000" pitchFamily="18" charset="-128"/>
              </a:rPr>
              <a:t>。</a:t>
            </a:r>
            <a:endParaRPr lang="en-US" altLang="zh-CN" sz="20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1</a:t>
            </a:r>
            <a:r>
              <a:rPr lang="zh-CN" altLang="en-US"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鹿児島藩</a:t>
            </a:r>
            <a:r>
              <a:rPr lang="zh-CN" altLang="en-US" sz="1600" b="1" dirty="0" smtClean="0">
                <a:latin typeface="HGS明朝E" panose="02020900000000000000" pitchFamily="18" charset="-128"/>
                <a:ea typeface="HGS明朝E" panose="02020900000000000000" pitchFamily="18" charset="-128"/>
              </a:rPr>
              <a:t>藏</a:t>
            </a:r>
            <a:r>
              <a:rPr lang="zh-CN" altLang="ja-JP" sz="1600" b="1" dirty="0" smtClean="0">
                <a:latin typeface="HGS明朝E" panose="02020900000000000000" pitchFamily="18" charset="-128"/>
                <a:ea typeface="HGS明朝E" panose="02020900000000000000" pitchFamily="18" charset="-128"/>
              </a:rPr>
              <a:t>版</a:t>
            </a:r>
            <a:r>
              <a:rPr lang="en-US" altLang="ja-JP" sz="1600" b="1" dirty="0" smtClean="0">
                <a:latin typeface="HGS明朝E" panose="02020900000000000000" pitchFamily="18" charset="-128"/>
                <a:ea typeface="HGS明朝E" panose="02020900000000000000" pitchFamily="18" charset="-128"/>
              </a:rPr>
              <a:t>『</a:t>
            </a:r>
            <a:r>
              <a:rPr lang="zh-CN" altLang="en-US" sz="1600" b="1" dirty="0" smtClean="0">
                <a:latin typeface="HGS明朝E" panose="02020900000000000000" pitchFamily="18" charset="-128"/>
                <a:ea typeface="HGS明朝E" panose="02020900000000000000" pitchFamily="18" charset="-128"/>
              </a:rPr>
              <a:t>鰲頭</a:t>
            </a:r>
            <a:r>
              <a:rPr lang="zh-CN" altLang="ja-JP" sz="1600" b="1" dirty="0" smtClean="0">
                <a:latin typeface="HGS明朝E" panose="02020900000000000000" pitchFamily="18" charset="-128"/>
                <a:ea typeface="HGS明朝E" panose="02020900000000000000" pitchFamily="18" charset="-128"/>
              </a:rPr>
              <a:t>增</a:t>
            </a:r>
            <a:r>
              <a:rPr lang="zh-CN" altLang="en-US" sz="1600" b="1" dirty="0" smtClean="0">
                <a:latin typeface="HGS明朝E" panose="02020900000000000000" pitchFamily="18" charset="-128"/>
                <a:ea typeface="HGS明朝E" panose="02020900000000000000" pitchFamily="18" charset="-128"/>
              </a:rPr>
              <a:t>補</a:t>
            </a:r>
            <a:r>
              <a:rPr lang="zh-CN" altLang="ja-JP" sz="1600" b="1" dirty="0" smtClean="0">
                <a:latin typeface="HGS明朝E" panose="02020900000000000000" pitchFamily="18" charset="-128"/>
                <a:ea typeface="HGS明朝E" panose="02020900000000000000" pitchFamily="18" charset="-128"/>
              </a:rPr>
              <a:t>字林玉篇大全</a:t>
            </a:r>
            <a:r>
              <a:rPr lang="en-US" altLang="ja-JP" sz="1600" b="1" dirty="0" smtClean="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1871</a:t>
            </a:r>
            <a:r>
              <a:rPr lang="zh-CN" altLang="ja-JP" sz="1600" b="1" dirty="0" smtClean="0">
                <a:latin typeface="HGS明朝E" panose="02020900000000000000" pitchFamily="18" charset="-128"/>
                <a:ea typeface="HGS明朝E" panose="02020900000000000000" pitchFamily="18" charset="-128"/>
              </a:rPr>
              <a:t>）、市</a:t>
            </a:r>
            <a:r>
              <a:rPr lang="zh-CN" altLang="en-US" sz="1600" b="1" dirty="0" smtClean="0">
                <a:latin typeface="HGS明朝E" panose="02020900000000000000" pitchFamily="18" charset="-128"/>
                <a:ea typeface="HGS明朝E" panose="02020900000000000000" pitchFamily="18" charset="-128"/>
              </a:rPr>
              <a:t>岡</a:t>
            </a:r>
            <a:r>
              <a:rPr lang="zh-CN" altLang="ja-JP" sz="1600" b="1" dirty="0" smtClean="0">
                <a:latin typeface="HGS明朝E" panose="02020900000000000000" pitchFamily="18" charset="-128"/>
                <a:ea typeface="HGS明朝E" panose="02020900000000000000" pitchFamily="18" charset="-128"/>
              </a:rPr>
              <a:t>正一</a:t>
            </a:r>
            <a:r>
              <a:rPr lang="zh-CN" altLang="en-US" sz="1600" b="1" dirty="0" smtClean="0">
                <a:latin typeface="HGS明朝E" panose="02020900000000000000" pitchFamily="18" charset="-128"/>
                <a:ea typeface="HGS明朝E" panose="02020900000000000000" pitchFamily="18" charset="-128"/>
              </a:rPr>
              <a:t>編輯</a:t>
            </a:r>
            <a:r>
              <a:rPr lang="zh-CN" altLang="ja-JP" sz="1600" b="1" dirty="0" smtClean="0">
                <a:latin typeface="HGS明朝E" panose="02020900000000000000" pitchFamily="18" charset="-128"/>
                <a:ea typeface="HGS明朝E" panose="02020900000000000000" pitchFamily="18" charset="-128"/>
              </a:rPr>
              <a:t>、</a:t>
            </a:r>
            <a:r>
              <a:rPr lang="zh-CN" altLang="ja-JP" sz="1600" b="1" dirty="0">
                <a:latin typeface="HGS明朝E" panose="02020900000000000000" pitchFamily="18" charset="-128"/>
                <a:ea typeface="HGS明朝E" panose="02020900000000000000" pitchFamily="18" charset="-128"/>
              </a:rPr>
              <a:t>荒川</a:t>
            </a:r>
            <a:r>
              <a:rPr lang="zh-CN" altLang="ja-JP" sz="1600" b="1" dirty="0" smtClean="0">
                <a:latin typeface="HGS明朝E" panose="02020900000000000000" pitchFamily="18" charset="-128"/>
                <a:ea typeface="HGS明朝E" panose="02020900000000000000" pitchFamily="18" charset="-128"/>
              </a:rPr>
              <a:t>藤兵</a:t>
            </a:r>
            <a:r>
              <a:rPr lang="zh-CN" altLang="en-US" sz="1600" b="1" dirty="0" smtClean="0">
                <a:latin typeface="HGS明朝E" panose="02020900000000000000" pitchFamily="18" charset="-128"/>
                <a:ea typeface="HGS明朝E" panose="02020900000000000000" pitchFamily="18" charset="-128"/>
              </a:rPr>
              <a:t>衛</a:t>
            </a:r>
            <a:r>
              <a:rPr lang="zh-CN" altLang="ja-JP" sz="1600" b="1" dirty="0" smtClean="0">
                <a:latin typeface="HGS明朝E" panose="02020900000000000000" pitchFamily="18" charset="-128"/>
                <a:ea typeface="HGS明朝E" panose="02020900000000000000" pitchFamily="18" charset="-128"/>
              </a:rPr>
              <a:t>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2</a:t>
            </a:r>
            <a:r>
              <a:rPr lang="zh-CN" altLang="en-US"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大全字林玉篇</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smtClean="0">
                <a:latin typeface="HGS明朝E" panose="02020900000000000000" pitchFamily="18" charset="-128"/>
                <a:ea typeface="HGS明朝E" panose="02020900000000000000" pitchFamily="18" charset="-128"/>
              </a:rPr>
              <a:t>1882</a:t>
            </a:r>
            <a:r>
              <a:rPr lang="ja-JP" altLang="en-US" sz="1600" b="1" dirty="0" err="1">
                <a:latin typeface="HGS明朝E" panose="02020900000000000000" pitchFamily="18" charset="-128"/>
                <a:ea typeface="HGS明朝E" panose="02020900000000000000" pitchFamily="18" charset="-128"/>
              </a:rPr>
              <a:t>、</a:t>
            </a:r>
            <a:r>
              <a:rPr lang="en-US" altLang="ja-JP" sz="1600" b="1" dirty="0" smtClean="0">
                <a:latin typeface="HGS明朝E" panose="02020900000000000000" pitchFamily="18" charset="-128"/>
                <a:ea typeface="HGS明朝E" panose="02020900000000000000" pitchFamily="18" charset="-128"/>
              </a:rPr>
              <a:t>1903</a:t>
            </a:r>
            <a:r>
              <a:rPr lang="zh-CN" altLang="ja-JP" sz="1600" b="1" dirty="0" smtClean="0">
                <a:latin typeface="HGS明朝E" panose="02020900000000000000" pitchFamily="18" charset="-128"/>
                <a:ea typeface="HGS明朝E" panose="02020900000000000000" pitchFamily="18" charset="-128"/>
              </a:rPr>
              <a:t>）</a:t>
            </a:r>
            <a:r>
              <a:rPr lang="zh-CN"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石川</a:t>
            </a:r>
            <a:r>
              <a:rPr lang="zh-CN" altLang="en-US" sz="1600" b="1" dirty="0" smtClean="0">
                <a:latin typeface="HGS明朝E" panose="02020900000000000000" pitchFamily="18" charset="-128"/>
                <a:ea typeface="HGS明朝E" panose="02020900000000000000" pitchFamily="18" charset="-128"/>
              </a:rPr>
              <a:t>鴻齋編輯</a:t>
            </a:r>
            <a:r>
              <a:rPr lang="zh-CN" altLang="ja-JP" sz="1600" b="1" dirty="0" smtClean="0">
                <a:latin typeface="HGS明朝E" panose="02020900000000000000" pitchFamily="18" charset="-128"/>
                <a:ea typeface="HGS明朝E" panose="02020900000000000000" pitchFamily="18" charset="-128"/>
              </a:rPr>
              <a:t>、</a:t>
            </a:r>
            <a:r>
              <a:rPr lang="zh-CN" altLang="ja-JP" sz="1600" b="1" dirty="0">
                <a:latin typeface="HGS明朝E" panose="02020900000000000000" pitchFamily="18" charset="-128"/>
                <a:ea typeface="HGS明朝E" panose="02020900000000000000" pitchFamily="18" charset="-128"/>
              </a:rPr>
              <a:t>三松堂文魁堂</a:t>
            </a:r>
            <a:r>
              <a:rPr lang="zh-CN" altLang="ja-JP" sz="1600" b="1" dirty="0" smtClean="0">
                <a:latin typeface="HGS明朝E" panose="02020900000000000000" pitchFamily="18" charset="-128"/>
                <a:ea typeface="HGS明朝E" panose="02020900000000000000" pitchFamily="18" charset="-128"/>
              </a:rPr>
              <a:t>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3</a:t>
            </a:r>
            <a:r>
              <a:rPr lang="zh-CN" altLang="en-US"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明治字林玉篇大全</a:t>
            </a:r>
            <a:r>
              <a:rPr lang="en-US" altLang="ja-JP" sz="1600" b="1" dirty="0" smtClean="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smtClean="0">
                <a:latin typeface="HGS明朝E" panose="02020900000000000000" pitchFamily="18" charset="-128"/>
                <a:ea typeface="HGS明朝E" panose="02020900000000000000" pitchFamily="18" charset="-128"/>
              </a:rPr>
              <a:t>1873</a:t>
            </a:r>
            <a:r>
              <a:rPr lang="ja-JP" altLang="en-US" sz="1600" b="1" dirty="0" err="1" smtClean="0">
                <a:latin typeface="HGS明朝E" panose="02020900000000000000" pitchFamily="18" charset="-128"/>
                <a:ea typeface="HGS明朝E" panose="02020900000000000000" pitchFamily="18" charset="-128"/>
              </a:rPr>
              <a:t>、</a:t>
            </a:r>
            <a:r>
              <a:rPr lang="en-US" altLang="ja-JP" sz="1600" b="1" dirty="0" smtClean="0">
                <a:latin typeface="HGS明朝E" panose="02020900000000000000" pitchFamily="18" charset="-128"/>
                <a:ea typeface="HGS明朝E" panose="02020900000000000000" pitchFamily="18" charset="-128"/>
              </a:rPr>
              <a:t>1893</a:t>
            </a:r>
            <a:r>
              <a:rPr lang="zh-CN"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土方幸</a:t>
            </a:r>
            <a:r>
              <a:rPr lang="zh-CN" altLang="en-US" sz="1600" b="1" dirty="0" smtClean="0">
                <a:latin typeface="HGS明朝E" panose="02020900000000000000" pitchFamily="18" charset="-128"/>
                <a:ea typeface="HGS明朝E" panose="02020900000000000000" pitchFamily="18" charset="-128"/>
              </a:rPr>
              <a:t>勝</a:t>
            </a:r>
            <a:r>
              <a:rPr lang="zh-CN" altLang="en-US" sz="1600" b="1" dirty="0">
                <a:latin typeface="HGS明朝E" panose="02020900000000000000" pitchFamily="18" charset="-128"/>
                <a:ea typeface="HGS明朝E" panose="02020900000000000000" pitchFamily="18" charset="-128"/>
              </a:rPr>
              <a:t>編輯</a:t>
            </a:r>
            <a:r>
              <a:rPr lang="zh-CN" altLang="ja-JP" sz="1600" b="1" dirty="0" smtClean="0">
                <a:latin typeface="HGS明朝E" panose="02020900000000000000" pitchFamily="18" charset="-128"/>
                <a:ea typeface="HGS明朝E" panose="02020900000000000000" pitchFamily="18" charset="-128"/>
              </a:rPr>
              <a:t>、</a:t>
            </a:r>
            <a:r>
              <a:rPr lang="zh-CN" altLang="en-US" sz="1600" b="1" dirty="0">
                <a:latin typeface="HGS明朝E" panose="02020900000000000000" pitchFamily="18" charset="-128"/>
                <a:ea typeface="HGS明朝E" panose="02020900000000000000" pitchFamily="18" charset="-128"/>
              </a:rPr>
              <a:t>須</a:t>
            </a:r>
            <a:r>
              <a:rPr lang="zh-CN" altLang="ja-JP" sz="1600" b="1" dirty="0" smtClean="0">
                <a:latin typeface="HGS明朝E" panose="02020900000000000000" pitchFamily="18" charset="-128"/>
                <a:ea typeface="HGS明朝E" panose="02020900000000000000" pitchFamily="18" charset="-128"/>
              </a:rPr>
              <a:t>原屋茂兵</a:t>
            </a:r>
            <a:r>
              <a:rPr lang="zh-CN" altLang="en-US" sz="1600" b="1" dirty="0" smtClean="0">
                <a:latin typeface="HGS明朝E" panose="02020900000000000000" pitchFamily="18" charset="-128"/>
                <a:ea typeface="HGS明朝E" panose="02020900000000000000" pitchFamily="18" charset="-128"/>
              </a:rPr>
              <a:t>衛</a:t>
            </a:r>
            <a:r>
              <a:rPr lang="zh-CN" altLang="ja-JP" sz="1600" b="1" dirty="0" smtClean="0">
                <a:latin typeface="HGS明朝E" panose="02020900000000000000" pitchFamily="18" charset="-128"/>
                <a:ea typeface="HGS明朝E" panose="02020900000000000000" pitchFamily="18" charset="-128"/>
              </a:rPr>
              <a:t>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4</a:t>
            </a:r>
            <a:r>
              <a:rPr lang="zh-CN" altLang="en-US"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新</a:t>
            </a:r>
            <a:r>
              <a:rPr lang="zh-CN" altLang="en-US" sz="1600" b="1" dirty="0" smtClean="0">
                <a:latin typeface="HGS明朝E" panose="02020900000000000000" pitchFamily="18" charset="-128"/>
                <a:ea typeface="HGS明朝E" panose="02020900000000000000" pitchFamily="18" charset="-128"/>
              </a:rPr>
              <a:t>選</a:t>
            </a:r>
            <a:r>
              <a:rPr lang="zh-CN" altLang="ja-JP" sz="1600" b="1" dirty="0" smtClean="0">
                <a:latin typeface="HGS明朝E" panose="02020900000000000000" pitchFamily="18" charset="-128"/>
                <a:ea typeface="HGS明朝E" panose="02020900000000000000" pitchFamily="18" charset="-128"/>
              </a:rPr>
              <a:t>字林玉篇</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1876</a:t>
            </a:r>
            <a:r>
              <a:rPr lang="zh-CN"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土方幸</a:t>
            </a:r>
            <a:r>
              <a:rPr lang="zh-CN" altLang="en-US" sz="1600" b="1" dirty="0" smtClean="0">
                <a:latin typeface="HGS明朝E" panose="02020900000000000000" pitchFamily="18" charset="-128"/>
                <a:ea typeface="HGS明朝E" panose="02020900000000000000" pitchFamily="18" charset="-128"/>
              </a:rPr>
              <a:t>勝</a:t>
            </a:r>
            <a:r>
              <a:rPr lang="zh-CN" altLang="en-US" sz="1600" b="1" dirty="0">
                <a:latin typeface="HGS明朝E" panose="02020900000000000000" pitchFamily="18" charset="-128"/>
                <a:ea typeface="HGS明朝E" panose="02020900000000000000" pitchFamily="18" charset="-128"/>
              </a:rPr>
              <a:t>編輯</a:t>
            </a:r>
            <a:r>
              <a:rPr lang="zh-CN" altLang="ja-JP" sz="1600" b="1" dirty="0" smtClean="0">
                <a:latin typeface="HGS明朝E" panose="02020900000000000000" pitchFamily="18" charset="-128"/>
                <a:ea typeface="HGS明朝E" panose="02020900000000000000" pitchFamily="18" charset="-128"/>
              </a:rPr>
              <a:t>、山中市兵</a:t>
            </a:r>
            <a:r>
              <a:rPr lang="zh-CN" altLang="en-US" sz="1600" b="1" dirty="0" smtClean="0">
                <a:latin typeface="HGS明朝E" panose="02020900000000000000" pitchFamily="18" charset="-128"/>
                <a:ea typeface="HGS明朝E" panose="02020900000000000000" pitchFamily="18" charset="-128"/>
              </a:rPr>
              <a:t>衛</a:t>
            </a:r>
            <a:r>
              <a:rPr lang="zh-CN" altLang="ja-JP" sz="1600" b="1" dirty="0" smtClean="0">
                <a:latin typeface="HGS明朝E" panose="02020900000000000000" pitchFamily="18" charset="-128"/>
                <a:ea typeface="HGS明朝E" panose="02020900000000000000" pitchFamily="18" charset="-128"/>
              </a:rPr>
              <a:t>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5</a:t>
            </a:r>
            <a:r>
              <a:rPr lang="zh-CN" altLang="en-US"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四声音</a:t>
            </a:r>
            <a:r>
              <a:rPr lang="zh-CN" altLang="en-US" sz="1600" b="1" dirty="0" smtClean="0">
                <a:latin typeface="HGS明朝E" panose="02020900000000000000" pitchFamily="18" charset="-128"/>
                <a:ea typeface="HGS明朝E" panose="02020900000000000000" pitchFamily="18" charset="-128"/>
              </a:rPr>
              <a:t>訓</a:t>
            </a:r>
            <a:r>
              <a:rPr lang="en-US" altLang="ja-JP" sz="1600" b="1" dirty="0" smtClean="0">
                <a:latin typeface="HGS明朝E" panose="02020900000000000000" pitchFamily="18" charset="-128"/>
                <a:ea typeface="HGS明朝E" panose="02020900000000000000" pitchFamily="18" charset="-128"/>
              </a:rPr>
              <a:t>  </a:t>
            </a:r>
            <a:r>
              <a:rPr lang="zh-CN" altLang="en-US" sz="1600" b="1" dirty="0" smtClean="0">
                <a:latin typeface="HGS明朝E" panose="02020900000000000000" pitchFamily="18" charset="-128"/>
                <a:ea typeface="HGS明朝E" panose="02020900000000000000" pitchFamily="18" charset="-128"/>
              </a:rPr>
              <a:t>萬</a:t>
            </a:r>
            <a:r>
              <a:rPr lang="zh-CN" altLang="ja-JP" sz="1600" b="1" dirty="0" smtClean="0">
                <a:latin typeface="HGS明朝E" panose="02020900000000000000" pitchFamily="18" charset="-128"/>
                <a:ea typeface="HGS明朝E" panose="02020900000000000000" pitchFamily="18" charset="-128"/>
              </a:rPr>
              <a:t>通字林玉篇</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1876</a:t>
            </a:r>
            <a:r>
              <a:rPr lang="zh-CN"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橘</a:t>
            </a:r>
            <a:r>
              <a:rPr lang="zh-CN" altLang="en-US" sz="1600" b="1" dirty="0" smtClean="0">
                <a:latin typeface="HGS明朝E" panose="02020900000000000000" pitchFamily="18" charset="-128"/>
                <a:ea typeface="HGS明朝E" panose="02020900000000000000" pitchFamily="18" charset="-128"/>
              </a:rPr>
              <a:t>鷗</a:t>
            </a:r>
            <a:r>
              <a:rPr lang="ja-JP" altLang="en-US" sz="1600" b="1" dirty="0" smtClean="0">
                <a:latin typeface="HGS明朝E" panose="02020900000000000000" pitchFamily="18" charset="-128"/>
                <a:ea typeface="HGS明朝E" panose="02020900000000000000" pitchFamily="18" charset="-128"/>
              </a:rPr>
              <a:t>郷</a:t>
            </a:r>
            <a:r>
              <a:rPr lang="zh-CN" altLang="en-US" sz="1600" b="1" dirty="0" smtClean="0">
                <a:latin typeface="HGS明朝E" panose="02020900000000000000" pitchFamily="18" charset="-128"/>
                <a:ea typeface="HGS明朝E" panose="02020900000000000000" pitchFamily="18" charset="-128"/>
              </a:rPr>
              <a:t>編輯</a:t>
            </a:r>
            <a:r>
              <a:rPr lang="zh-CN" altLang="ja-JP" sz="1600" b="1" dirty="0" smtClean="0">
                <a:latin typeface="HGS明朝E" panose="02020900000000000000" pitchFamily="18" charset="-128"/>
                <a:ea typeface="HGS明朝E" panose="02020900000000000000" pitchFamily="18" charset="-128"/>
              </a:rPr>
              <a:t>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6</a:t>
            </a:r>
            <a:r>
              <a:rPr lang="zh-CN" altLang="en-US"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大增</a:t>
            </a:r>
            <a:r>
              <a:rPr lang="zh-CN" altLang="en-US" sz="1600" b="1" dirty="0" smtClean="0">
                <a:latin typeface="HGS明朝E" panose="02020900000000000000" pitchFamily="18" charset="-128"/>
                <a:ea typeface="HGS明朝E" panose="02020900000000000000" pitchFamily="18" charset="-128"/>
              </a:rPr>
              <a:t>補</a:t>
            </a:r>
            <a:r>
              <a:rPr lang="zh-CN" altLang="ja-JP" sz="1600" b="1" dirty="0" smtClean="0">
                <a:latin typeface="HGS明朝E" panose="02020900000000000000" pitchFamily="18" charset="-128"/>
                <a:ea typeface="HGS明朝E" panose="02020900000000000000" pitchFamily="18" charset="-128"/>
              </a:rPr>
              <a:t>改正字林玉篇</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1876</a:t>
            </a:r>
            <a:r>
              <a:rPr lang="zh-CN"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吉田</a:t>
            </a:r>
            <a:r>
              <a:rPr lang="zh-CN" altLang="en-US" sz="1600" b="1" dirty="0" smtClean="0">
                <a:latin typeface="HGS明朝E" panose="02020900000000000000" pitchFamily="18" charset="-128"/>
                <a:ea typeface="HGS明朝E" panose="02020900000000000000" pitchFamily="18" charset="-128"/>
              </a:rPr>
              <a:t>徹</a:t>
            </a:r>
            <a:r>
              <a:rPr lang="zh-CN" altLang="ja-JP" sz="1600" b="1" dirty="0" smtClean="0">
                <a:latin typeface="HGS明朝E" panose="02020900000000000000" pitchFamily="18" charset="-128"/>
                <a:ea typeface="HGS明朝E" panose="02020900000000000000" pitchFamily="18" charset="-128"/>
              </a:rPr>
              <a:t>三</a:t>
            </a:r>
            <a:r>
              <a:rPr lang="zh-CN" altLang="en-US" sz="1600" b="1" dirty="0" smtClean="0">
                <a:latin typeface="HGS明朝E" panose="02020900000000000000" pitchFamily="18" charset="-128"/>
                <a:ea typeface="HGS明朝E" panose="02020900000000000000" pitchFamily="18" charset="-128"/>
              </a:rPr>
              <a:t>編輯</a:t>
            </a:r>
            <a:r>
              <a:rPr lang="zh-CN" altLang="ja-JP" sz="1600" b="1" dirty="0" smtClean="0">
                <a:latin typeface="HGS明朝E" panose="02020900000000000000" pitchFamily="18" charset="-128"/>
                <a:ea typeface="HGS明朝E" panose="02020900000000000000" pitchFamily="18" charset="-128"/>
              </a:rPr>
              <a:t>、</a:t>
            </a:r>
            <a:r>
              <a:rPr lang="zh-CN" altLang="en-US" sz="1600" b="1" dirty="0" smtClean="0">
                <a:latin typeface="HGS明朝E" panose="02020900000000000000" pitchFamily="18" charset="-128"/>
                <a:ea typeface="HGS明朝E" panose="02020900000000000000" pitchFamily="18" charset="-128"/>
              </a:rPr>
              <a:t>錦</a:t>
            </a:r>
            <a:r>
              <a:rPr lang="zh-CN" altLang="ja-JP" sz="1600" b="1" dirty="0" smtClean="0">
                <a:latin typeface="HGS明朝E" panose="02020900000000000000" pitchFamily="18" charset="-128"/>
                <a:ea typeface="HGS明朝E" panose="02020900000000000000" pitchFamily="18" charset="-128"/>
              </a:rPr>
              <a:t>耕堂出版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7</a:t>
            </a:r>
            <a:r>
              <a:rPr lang="zh-CN" altLang="en-US"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大</a:t>
            </a:r>
            <a:r>
              <a:rPr lang="zh-CN" altLang="en-US" sz="1600" b="1" dirty="0" smtClean="0">
                <a:latin typeface="HGS明朝E" panose="02020900000000000000" pitchFamily="18" charset="-128"/>
                <a:ea typeface="HGS明朝E" panose="02020900000000000000" pitchFamily="18" charset="-128"/>
              </a:rPr>
              <a:t>廣</a:t>
            </a:r>
            <a:r>
              <a:rPr lang="zh-CN" altLang="ja-JP" sz="1600" b="1" dirty="0" smtClean="0">
                <a:latin typeface="HGS明朝E" panose="02020900000000000000" pitchFamily="18" charset="-128"/>
                <a:ea typeface="HGS明朝E" panose="02020900000000000000" pitchFamily="18" charset="-128"/>
              </a:rPr>
              <a:t>益字林玉篇</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1880</a:t>
            </a:r>
            <a:r>
              <a:rPr lang="zh-CN"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若林勘助</a:t>
            </a:r>
            <a:r>
              <a:rPr lang="zh-CN" altLang="en-US" sz="1600" b="1" dirty="0" smtClean="0">
                <a:latin typeface="HGS明朝E" panose="02020900000000000000" pitchFamily="18" charset="-128"/>
                <a:ea typeface="HGS明朝E" panose="02020900000000000000" pitchFamily="18" charset="-128"/>
              </a:rPr>
              <a:t>編輯</a:t>
            </a:r>
            <a:r>
              <a:rPr lang="zh-CN" altLang="ja-JP" sz="1600" b="1" dirty="0" smtClean="0">
                <a:latin typeface="HGS明朝E" panose="02020900000000000000" pitchFamily="18" charset="-128"/>
                <a:ea typeface="HGS明朝E" panose="02020900000000000000" pitchFamily="18" charset="-128"/>
              </a:rPr>
              <a:t>、</a:t>
            </a:r>
            <a:r>
              <a:rPr lang="zh-CN" altLang="en-US" sz="1600" b="1" dirty="0" smtClean="0">
                <a:latin typeface="HGS明朝E" panose="02020900000000000000" pitchFamily="18" charset="-128"/>
                <a:ea typeface="HGS明朝E" panose="02020900000000000000" pitchFamily="18" charset="-128"/>
              </a:rPr>
              <a:t>錦</a:t>
            </a:r>
            <a:r>
              <a:rPr lang="zh-CN" altLang="ja-JP" sz="1600" b="1" dirty="0" smtClean="0">
                <a:latin typeface="HGS明朝E" panose="02020900000000000000" pitchFamily="18" charset="-128"/>
                <a:ea typeface="HGS明朝E" panose="02020900000000000000" pitchFamily="18" charset="-128"/>
              </a:rPr>
              <a:t>耕堂出版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smtClean="0">
                <a:latin typeface="HGS明朝E" panose="02020900000000000000" pitchFamily="18" charset="-128"/>
                <a:ea typeface="HGS明朝E" panose="02020900000000000000" pitchFamily="18" charset="-128"/>
              </a:rPr>
              <a:t>（</a:t>
            </a:r>
            <a:r>
              <a:rPr lang="en-US" altLang="zh-CN" sz="1600" b="1" dirty="0" smtClean="0">
                <a:latin typeface="HGS明朝E" panose="02020900000000000000" pitchFamily="18" charset="-128"/>
                <a:ea typeface="HGS明朝E" panose="02020900000000000000" pitchFamily="18" charset="-128"/>
              </a:rPr>
              <a:t>8</a:t>
            </a:r>
            <a:r>
              <a:rPr lang="zh-CN" altLang="en-US"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明治字林玉篇</a:t>
            </a:r>
            <a:r>
              <a:rPr lang="en-US"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1883</a:t>
            </a:r>
            <a:r>
              <a:rPr lang="zh-CN" altLang="ja-JP" sz="1600" b="1" dirty="0">
                <a:latin typeface="HGS明朝E" panose="02020900000000000000" pitchFamily="18" charset="-128"/>
                <a:ea typeface="HGS明朝E" panose="02020900000000000000" pitchFamily="18" charset="-128"/>
              </a:rPr>
              <a:t>）、</a:t>
            </a:r>
            <a:r>
              <a:rPr lang="zh-CN" altLang="ja-JP" sz="1600" b="1" dirty="0" smtClean="0">
                <a:latin typeface="HGS明朝E" panose="02020900000000000000" pitchFamily="18" charset="-128"/>
                <a:ea typeface="HGS明朝E" panose="02020900000000000000" pitchFamily="18" charset="-128"/>
              </a:rPr>
              <a:t>富</a:t>
            </a:r>
            <a:r>
              <a:rPr lang="zh-CN" altLang="en-US" sz="1600" b="1" dirty="0" smtClean="0">
                <a:latin typeface="HGS明朝E" panose="02020900000000000000" pitchFamily="18" charset="-128"/>
                <a:ea typeface="HGS明朝E" panose="02020900000000000000" pitchFamily="18" charset="-128"/>
              </a:rPr>
              <a:t>謙</a:t>
            </a:r>
            <a:r>
              <a:rPr lang="zh-CN" altLang="ja-JP" sz="1600" b="1" dirty="0" smtClean="0">
                <a:latin typeface="HGS明朝E" panose="02020900000000000000" pitchFamily="18" charset="-128"/>
                <a:ea typeface="HGS明朝E" panose="02020900000000000000" pitchFamily="18" charset="-128"/>
              </a:rPr>
              <a:t>一郎</a:t>
            </a:r>
            <a:r>
              <a:rPr lang="zh-CN" altLang="en-US" sz="1600" b="1" dirty="0" smtClean="0">
                <a:latin typeface="HGS明朝E" panose="02020900000000000000" pitchFamily="18" charset="-128"/>
                <a:ea typeface="HGS明朝E" panose="02020900000000000000" pitchFamily="18" charset="-128"/>
              </a:rPr>
              <a:t>編輯</a:t>
            </a:r>
            <a:r>
              <a:rPr lang="zh-CN" altLang="ja-JP" sz="1600" b="1" dirty="0" smtClean="0">
                <a:latin typeface="HGS明朝E" panose="02020900000000000000" pitchFamily="18" charset="-128"/>
                <a:ea typeface="HGS明朝E" panose="02020900000000000000" pitchFamily="18" charset="-128"/>
              </a:rPr>
              <a:t>、</a:t>
            </a:r>
            <a:r>
              <a:rPr lang="zh-CN" altLang="ja-JP" sz="1600" b="1" dirty="0">
                <a:latin typeface="HGS明朝E" panose="02020900000000000000" pitchFamily="18" charset="-128"/>
                <a:ea typeface="HGS明朝E" panose="02020900000000000000" pitchFamily="18" charset="-128"/>
              </a:rPr>
              <a:t>金井</a:t>
            </a:r>
            <a:r>
              <a:rPr lang="zh-CN" altLang="ja-JP" sz="1600" b="1" dirty="0" smtClean="0">
                <a:latin typeface="HGS明朝E" panose="02020900000000000000" pitchFamily="18" charset="-128"/>
                <a:ea typeface="HGS明朝E" panose="02020900000000000000" pitchFamily="18" charset="-128"/>
              </a:rPr>
              <a:t>七郎兵</a:t>
            </a:r>
            <a:r>
              <a:rPr lang="zh-CN" altLang="en-US" sz="1600" b="1" dirty="0" smtClean="0">
                <a:latin typeface="HGS明朝E" panose="02020900000000000000" pitchFamily="18" charset="-128"/>
                <a:ea typeface="HGS明朝E" panose="02020900000000000000" pitchFamily="18" charset="-128"/>
              </a:rPr>
              <a:t>衛</a:t>
            </a:r>
            <a:r>
              <a:rPr lang="zh-CN" altLang="ja-JP" sz="1600" b="1" dirty="0" smtClean="0">
                <a:latin typeface="HGS明朝E" panose="02020900000000000000" pitchFamily="18" charset="-128"/>
                <a:ea typeface="HGS明朝E" panose="02020900000000000000" pitchFamily="18" charset="-128"/>
              </a:rPr>
              <a:t>出版</a:t>
            </a:r>
            <a:r>
              <a:rPr lang="zh-CN" altLang="en-US" sz="1600" b="1" dirty="0" smtClean="0">
                <a:latin typeface="HGS明朝E" panose="02020900000000000000" pitchFamily="18" charset="-128"/>
                <a:ea typeface="HGS明朝E" panose="02020900000000000000" pitchFamily="18" charset="-128"/>
              </a:rPr>
              <a:t>。</a:t>
            </a:r>
            <a:endParaRPr lang="en-US" altLang="zh-CN" sz="1600" b="1" dirty="0" smtClean="0">
              <a:latin typeface="HGS明朝E" panose="02020900000000000000" pitchFamily="18" charset="-128"/>
              <a:ea typeface="HGS明朝E" panose="02020900000000000000" pitchFamily="18" charset="-128"/>
            </a:endParaRPr>
          </a:p>
          <a:p>
            <a:r>
              <a:rPr lang="zh-CN" altLang="en-US" sz="1600" b="1" dirty="0">
                <a:latin typeface="HGS明朝E" panose="02020900000000000000" pitchFamily="18" charset="-128"/>
                <a:ea typeface="HGS明朝E" panose="02020900000000000000" pitchFamily="18" charset="-128"/>
              </a:rPr>
              <a:t>（</a:t>
            </a:r>
            <a:r>
              <a:rPr lang="en-US" altLang="zh-CN" sz="1600" b="1" dirty="0">
                <a:latin typeface="HGS明朝E" panose="02020900000000000000" pitchFamily="18" charset="-128"/>
                <a:ea typeface="HGS明朝E" panose="02020900000000000000" pitchFamily="18" charset="-128"/>
              </a:rPr>
              <a:t>9</a:t>
            </a:r>
            <a:r>
              <a:rPr lang="zh-CN" altLang="en-US" sz="1600" b="1" dirty="0">
                <a:latin typeface="HGS明朝E" panose="02020900000000000000" pitchFamily="18" charset="-128"/>
                <a:ea typeface="HGS明朝E" panose="02020900000000000000" pitchFamily="18" charset="-128"/>
              </a:rPr>
              <a:t>）</a:t>
            </a:r>
            <a:r>
              <a:rPr lang="en-US" altLang="ja-JP" sz="1600" b="1" dirty="0">
                <a:latin typeface="HGS明朝E" panose="02020900000000000000" pitchFamily="18" charset="-128"/>
                <a:ea typeface="HGS明朝E" panose="02020900000000000000" pitchFamily="18" charset="-128"/>
              </a:rPr>
              <a:t>『</a:t>
            </a:r>
            <a:r>
              <a:rPr lang="zh-CN" altLang="ja-JP" sz="1600" b="1" dirty="0">
                <a:latin typeface="HGS明朝E" panose="02020900000000000000" pitchFamily="18" charset="-128"/>
                <a:ea typeface="HGS明朝E" panose="02020900000000000000" pitchFamily="18" charset="-128"/>
              </a:rPr>
              <a:t>普通</a:t>
            </a:r>
            <a:r>
              <a:rPr lang="zh-CN" altLang="en-US" sz="1600" b="1" dirty="0">
                <a:latin typeface="HGS明朝E" panose="02020900000000000000" pitchFamily="18" charset="-128"/>
                <a:ea typeface="HGS明朝E" panose="02020900000000000000" pitchFamily="18" charset="-128"/>
              </a:rPr>
              <a:t>畫</a:t>
            </a:r>
            <a:r>
              <a:rPr lang="zh-CN" altLang="ja-JP" sz="1600" b="1" dirty="0">
                <a:latin typeface="HGS明朝E" panose="02020900000000000000" pitchFamily="18" charset="-128"/>
                <a:ea typeface="HGS明朝E" panose="02020900000000000000" pitchFamily="18" charset="-128"/>
              </a:rPr>
              <a:t>引新</a:t>
            </a:r>
            <a:r>
              <a:rPr lang="zh-CN" altLang="en-US" sz="1600" b="1" dirty="0">
                <a:latin typeface="HGS明朝E" panose="02020900000000000000" pitchFamily="18" charset="-128"/>
                <a:ea typeface="HGS明朝E" panose="02020900000000000000" pitchFamily="18" charset="-128"/>
              </a:rPr>
              <a:t>選</a:t>
            </a:r>
            <a:r>
              <a:rPr lang="zh-CN" altLang="ja-JP" sz="1600" b="1" dirty="0">
                <a:latin typeface="HGS明朝E" panose="02020900000000000000" pitchFamily="18" charset="-128"/>
                <a:ea typeface="HGS明朝E" panose="02020900000000000000" pitchFamily="18" charset="-128"/>
              </a:rPr>
              <a:t>字林玉篇大全》（</a:t>
            </a:r>
            <a:r>
              <a:rPr lang="en-US" altLang="ja-JP" sz="1600" b="1" dirty="0">
                <a:latin typeface="HGS明朝E" panose="02020900000000000000" pitchFamily="18" charset="-128"/>
                <a:ea typeface="HGS明朝E" panose="02020900000000000000" pitchFamily="18" charset="-128"/>
              </a:rPr>
              <a:t>1885</a:t>
            </a:r>
            <a:r>
              <a:rPr lang="zh-CN" altLang="ja-JP" sz="1600" b="1" dirty="0">
                <a:latin typeface="HGS明朝E" panose="02020900000000000000" pitchFamily="18" charset="-128"/>
                <a:ea typeface="HGS明朝E" panose="02020900000000000000" pitchFamily="18" charset="-128"/>
              </a:rPr>
              <a:t>）、藤田善平</a:t>
            </a:r>
            <a:r>
              <a:rPr lang="zh-CN" altLang="en-US" sz="1600" b="1" dirty="0">
                <a:latin typeface="HGS明朝E" panose="02020900000000000000" pitchFamily="18" charset="-128"/>
                <a:ea typeface="HGS明朝E" panose="02020900000000000000" pitchFamily="18" charset="-128"/>
              </a:rPr>
              <a:t>編輯</a:t>
            </a:r>
            <a:r>
              <a:rPr lang="zh-CN" altLang="ja-JP" sz="1600" b="1" dirty="0">
                <a:latin typeface="HGS明朝E" panose="02020900000000000000" pitchFamily="18" charset="-128"/>
                <a:ea typeface="HGS明朝E" panose="02020900000000000000" pitchFamily="18" charset="-128"/>
              </a:rPr>
              <a:t>、此村</a:t>
            </a:r>
            <a:r>
              <a:rPr lang="zh-CN" altLang="en-US" sz="1600" b="1" dirty="0">
                <a:latin typeface="HGS明朝E" panose="02020900000000000000" pitchFamily="18" charset="-128"/>
                <a:ea typeface="HGS明朝E" panose="02020900000000000000" pitchFamily="18" charset="-128"/>
              </a:rPr>
              <a:t>欽</a:t>
            </a:r>
            <a:r>
              <a:rPr lang="zh-CN" altLang="ja-JP" sz="1600" b="1" dirty="0">
                <a:latin typeface="HGS明朝E" panose="02020900000000000000" pitchFamily="18" charset="-128"/>
                <a:ea typeface="HGS明朝E" panose="02020900000000000000" pitchFamily="18" charset="-128"/>
              </a:rPr>
              <a:t>英堂出版</a:t>
            </a:r>
            <a:r>
              <a:rPr lang="zh-CN" altLang="en-US" sz="1600" b="1" dirty="0">
                <a:latin typeface="HGS明朝E" panose="02020900000000000000" pitchFamily="18" charset="-128"/>
                <a:ea typeface="HGS明朝E" panose="02020900000000000000" pitchFamily="18" charset="-128"/>
              </a:rPr>
              <a:t>。</a:t>
            </a:r>
            <a:endParaRPr lang="en-US" altLang="zh-CN" sz="1600" b="1" dirty="0">
              <a:latin typeface="HGS明朝E" panose="02020900000000000000" pitchFamily="18" charset="-128"/>
              <a:ea typeface="HGS明朝E" panose="02020900000000000000" pitchFamily="18" charset="-128"/>
            </a:endParaRPr>
          </a:p>
          <a:p>
            <a:endParaRPr lang="en-US" altLang="zh-CN" b="1" dirty="0" smtClean="0">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399143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TW" altLang="en-US" sz="3200" dirty="0">
                <a:latin typeface="HGP明朝E" panose="02020900000000000000" pitchFamily="18" charset="-128"/>
                <a:ea typeface="HGP明朝E" panose="02020900000000000000" pitchFamily="18" charset="-128"/>
              </a:rPr>
              <a:t>五</a:t>
            </a:r>
            <a:r>
              <a:rPr lang="zh-CN" altLang="en-US" sz="3200" dirty="0">
                <a:latin typeface="HGP明朝E" panose="02020900000000000000" pitchFamily="18" charset="-128"/>
                <a:ea typeface="HGP明朝E" panose="02020900000000000000" pitchFamily="18" charset="-128"/>
              </a:rPr>
              <a:t>、日本</a:t>
            </a:r>
            <a:r>
              <a:rPr lang="ja-JP" altLang="en-US" sz="3200" dirty="0">
                <a:latin typeface="HGP明朝E" panose="02020900000000000000" pitchFamily="18" charset="-128"/>
                <a:ea typeface="HGP明朝E" panose="02020900000000000000" pitchFamily="18" charset="-128"/>
              </a:rPr>
              <a:t>の</a:t>
            </a:r>
            <a:r>
              <a:rPr lang="en-US" altLang="ja-JP" sz="3200" dirty="0">
                <a:latin typeface="HGP明朝E" panose="02020900000000000000" pitchFamily="18" charset="-128"/>
                <a:ea typeface="HGP明朝E" panose="02020900000000000000" pitchFamily="18" charset="-128"/>
              </a:rPr>
              <a:t>『</a:t>
            </a:r>
            <a:r>
              <a:rPr lang="zh-CN" altLang="en-US" sz="3200" dirty="0">
                <a:latin typeface="HGP明朝E" panose="02020900000000000000" pitchFamily="18" charset="-128"/>
                <a:ea typeface="HGP明朝E" panose="02020900000000000000" pitchFamily="18" charset="-128"/>
              </a:rPr>
              <a:t>玉篇</a:t>
            </a:r>
            <a:r>
              <a:rPr lang="en-US" altLang="ja-JP" sz="3200" dirty="0">
                <a:latin typeface="HGP明朝E" panose="02020900000000000000" pitchFamily="18" charset="-128"/>
                <a:ea typeface="HGP明朝E" panose="02020900000000000000" pitchFamily="18" charset="-128"/>
              </a:rPr>
              <a:t>』</a:t>
            </a:r>
            <a:r>
              <a:rPr lang="zh-CN" altLang="en-US" sz="3200" dirty="0">
                <a:latin typeface="HGP明朝E" panose="02020900000000000000" pitchFamily="18" charset="-128"/>
                <a:ea typeface="HGP明朝E" panose="02020900000000000000" pitchFamily="18" charset="-128"/>
              </a:rPr>
              <a:t>改編史</a:t>
            </a:r>
            <a:r>
              <a:rPr lang="ja-JP" altLang="en-US" sz="3200" dirty="0">
                <a:latin typeface="HGP明朝E" panose="02020900000000000000" pitchFamily="18" charset="-128"/>
                <a:ea typeface="HGP明朝E" panose="02020900000000000000" pitchFamily="18" charset="-128"/>
              </a:rPr>
              <a:t>（下）</a:t>
            </a:r>
            <a:r>
              <a:rPr lang="zh-CN" altLang="en-US" sz="3200" dirty="0">
                <a:latin typeface="HGP明朝E" panose="02020900000000000000" pitchFamily="18" charset="-128"/>
                <a:ea typeface="HGP明朝E" panose="02020900000000000000" pitchFamily="18" charset="-128"/>
              </a:rPr>
              <a:t>：</a:t>
            </a:r>
            <a:r>
              <a:rPr lang="zh-CN" altLang="ja-JP" sz="3200" dirty="0">
                <a:latin typeface="HGP明朝E" panose="02020900000000000000" pitchFamily="18" charset="-128"/>
                <a:ea typeface="HGP明朝E" panose="02020900000000000000" pitchFamily="18" charset="-128"/>
              </a:rPr>
              <a:t>江</a:t>
            </a:r>
            <a:r>
              <a:rPr lang="ja-JP" altLang="en-US" sz="3200" dirty="0">
                <a:latin typeface="HGP明朝E" panose="02020900000000000000" pitchFamily="18" charset="-128"/>
                <a:ea typeface="HGP明朝E" panose="02020900000000000000" pitchFamily="18" charset="-128"/>
              </a:rPr>
              <a:t>戸・</a:t>
            </a:r>
            <a:r>
              <a:rPr lang="zh-CN" altLang="en-US" sz="3200" dirty="0">
                <a:latin typeface="HGP明朝E" panose="02020900000000000000" pitchFamily="18" charset="-128"/>
                <a:ea typeface="HGP明朝E" panose="02020900000000000000" pitchFamily="18" charset="-128"/>
              </a:rPr>
              <a:t>明治時代（</a:t>
            </a:r>
            <a:r>
              <a:rPr lang="ja-JP" altLang="en-US" sz="3200" dirty="0" smtClean="0">
                <a:latin typeface="HGP明朝E" panose="02020900000000000000" pitchFamily="18" charset="-128"/>
                <a:ea typeface="HGP明朝E" panose="02020900000000000000" pitchFamily="18" charset="-128"/>
              </a:rPr>
              <a:t>７続</a:t>
            </a:r>
            <a:r>
              <a:rPr lang="zh-CN" altLang="en-US" sz="3200" dirty="0" smtClean="0">
                <a:latin typeface="HGP明朝E" panose="02020900000000000000" pitchFamily="18" charset="-128"/>
                <a:ea typeface="HGP明朝E" panose="02020900000000000000" pitchFamily="18" charset="-128"/>
              </a:rPr>
              <a:t>）</a:t>
            </a:r>
            <a:endParaRPr kumimoji="1" lang="ja-JP" altLang="en-US" sz="3200" dirty="0"/>
          </a:p>
        </p:txBody>
      </p:sp>
      <p:sp>
        <p:nvSpPr>
          <p:cNvPr id="3" name="コンテンツ プレースホルダー 2"/>
          <p:cNvSpPr>
            <a:spLocks noGrp="1"/>
          </p:cNvSpPr>
          <p:nvPr>
            <p:ph idx="1"/>
          </p:nvPr>
        </p:nvSpPr>
        <p:spPr/>
        <p:txBody>
          <a:bodyPr>
            <a:noAutofit/>
          </a:bodyPr>
          <a:lstStyle/>
          <a:p>
            <a:r>
              <a:rPr lang="zh-CN" altLang="en-US" b="1" dirty="0" smtClean="0">
                <a:latin typeface="HGS明朝E" panose="02020900000000000000" pitchFamily="18" charset="-128"/>
                <a:ea typeface="HGS明朝E" panose="02020900000000000000" pitchFamily="18" charset="-128"/>
              </a:rPr>
              <a:t>（</a:t>
            </a:r>
            <a:r>
              <a:rPr lang="en-US" altLang="zh-CN" b="1" dirty="0">
                <a:latin typeface="HGS明朝E" panose="02020900000000000000" pitchFamily="18" charset="-128"/>
                <a:ea typeface="HGS明朝E" panose="02020900000000000000" pitchFamily="18" charset="-128"/>
              </a:rPr>
              <a:t>10</a:t>
            </a:r>
            <a:r>
              <a:rPr lang="zh-CN" altLang="en-US"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a:t>
            </a:r>
            <a:r>
              <a:rPr lang="zh-CN" altLang="en-US" b="1" dirty="0" smtClean="0">
                <a:latin typeface="HGS明朝E" panose="02020900000000000000" pitchFamily="18" charset="-128"/>
                <a:ea typeface="HGS明朝E" panose="02020900000000000000" pitchFamily="18" charset="-128"/>
              </a:rPr>
              <a:t>萬</a:t>
            </a:r>
            <a:r>
              <a:rPr lang="zh-CN" altLang="ja-JP" b="1" dirty="0" smtClean="0">
                <a:latin typeface="HGS明朝E" panose="02020900000000000000" pitchFamily="18" charset="-128"/>
                <a:ea typeface="HGS明朝E" panose="02020900000000000000" pitchFamily="18" charset="-128"/>
              </a:rPr>
              <a:t>通字林玉篇</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1885</a:t>
            </a:r>
            <a:r>
              <a:rPr lang="ja-JP" altLang="en-US" b="1" dirty="0" err="1"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1905</a:t>
            </a:r>
            <a:r>
              <a:rPr lang="zh-CN" altLang="ja-JP" b="1" dirty="0">
                <a:latin typeface="HGS明朝E" panose="02020900000000000000" pitchFamily="18" charset="-128"/>
                <a:ea typeface="HGS明朝E" panose="02020900000000000000" pitchFamily="18" charset="-128"/>
              </a:rPr>
              <a:t>）、北野善之助</a:t>
            </a:r>
            <a:r>
              <a:rPr lang="zh-CN" altLang="en-US" b="1" dirty="0">
                <a:latin typeface="HGS明朝E" panose="02020900000000000000" pitchFamily="18" charset="-128"/>
                <a:ea typeface="HGS明朝E" panose="02020900000000000000" pitchFamily="18" charset="-128"/>
              </a:rPr>
              <a:t>編輯</a:t>
            </a:r>
            <a:r>
              <a:rPr lang="zh-CN" altLang="ja-JP" b="1" dirty="0">
                <a:latin typeface="HGS明朝E" panose="02020900000000000000" pitchFamily="18" charset="-128"/>
                <a:ea typeface="HGS明朝E" panose="02020900000000000000" pitchFamily="18" charset="-128"/>
              </a:rPr>
              <a:t>、此村</a:t>
            </a:r>
            <a:r>
              <a:rPr lang="zh-CN" altLang="en-US" b="1" dirty="0">
                <a:latin typeface="HGS明朝E" panose="02020900000000000000" pitchFamily="18" charset="-128"/>
                <a:ea typeface="HGS明朝E" panose="02020900000000000000" pitchFamily="18" charset="-128"/>
              </a:rPr>
              <a:t>莊</a:t>
            </a:r>
            <a:r>
              <a:rPr lang="zh-CN" altLang="ja-JP" b="1" dirty="0">
                <a:latin typeface="HGS明朝E" panose="02020900000000000000" pitchFamily="18" charset="-128"/>
                <a:ea typeface="HGS明朝E" panose="02020900000000000000" pitchFamily="18" charset="-128"/>
              </a:rPr>
              <a:t>助出版</a:t>
            </a:r>
            <a:r>
              <a:rPr lang="zh-CN" altLang="en-US" b="1" dirty="0" smtClean="0">
                <a:latin typeface="HGS明朝E" panose="02020900000000000000" pitchFamily="18" charset="-128"/>
                <a:ea typeface="HGS明朝E" panose="02020900000000000000" pitchFamily="18" charset="-128"/>
              </a:rPr>
              <a:t>。</a:t>
            </a:r>
            <a:endParaRPr lang="en-US" altLang="zh-CN" b="1" dirty="0" smtClean="0">
              <a:latin typeface="HGS明朝E" panose="02020900000000000000" pitchFamily="18" charset="-128"/>
              <a:ea typeface="HGS明朝E" panose="02020900000000000000" pitchFamily="18" charset="-128"/>
            </a:endParaRPr>
          </a:p>
          <a:p>
            <a:r>
              <a:rPr lang="zh-CN" altLang="en-US" b="1" dirty="0" smtClean="0">
                <a:latin typeface="HGS明朝E" panose="02020900000000000000" pitchFamily="18" charset="-128"/>
                <a:ea typeface="HGS明朝E" panose="02020900000000000000" pitchFamily="18" charset="-128"/>
              </a:rPr>
              <a:t>（</a:t>
            </a:r>
            <a:r>
              <a:rPr lang="en-US" altLang="zh-CN" b="1" dirty="0">
                <a:latin typeface="HGS明朝E" panose="02020900000000000000" pitchFamily="18" charset="-128"/>
                <a:ea typeface="HGS明朝E" panose="02020900000000000000" pitchFamily="18" charset="-128"/>
              </a:rPr>
              <a:t>11</a:t>
            </a:r>
            <a:r>
              <a:rPr lang="zh-CN" altLang="en-US"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a:t>
            </a:r>
            <a:r>
              <a:rPr lang="zh-CN" altLang="en-US" b="1" dirty="0" smtClean="0">
                <a:latin typeface="HGS明朝E" panose="02020900000000000000" pitchFamily="18" charset="-128"/>
                <a:ea typeface="HGS明朝E" panose="02020900000000000000" pitchFamily="18" charset="-128"/>
              </a:rPr>
              <a:t>實</a:t>
            </a:r>
            <a:r>
              <a:rPr lang="zh-CN" altLang="ja-JP" b="1" dirty="0" smtClean="0">
                <a:latin typeface="HGS明朝E" panose="02020900000000000000" pitchFamily="18" charset="-128"/>
                <a:ea typeface="HGS明朝E" panose="02020900000000000000" pitchFamily="18" charset="-128"/>
              </a:rPr>
              <a:t>益字林玉篇</a:t>
            </a:r>
            <a:r>
              <a:rPr lang="zh-CN" altLang="ja-JP" b="1" dirty="0">
                <a:latin typeface="HGS明朝E" panose="02020900000000000000" pitchFamily="18" charset="-128"/>
                <a:ea typeface="HGS明朝E" panose="02020900000000000000" pitchFamily="18" charset="-128"/>
              </a:rPr>
              <a:t>大全 作文</a:t>
            </a:r>
            <a:r>
              <a:rPr lang="zh-CN" altLang="ja-JP" b="1" dirty="0" smtClean="0">
                <a:latin typeface="HGS明朝E" panose="02020900000000000000" pitchFamily="18" charset="-128"/>
                <a:ea typeface="HGS明朝E" panose="02020900000000000000" pitchFamily="18" charset="-128"/>
              </a:rPr>
              <a:t>活用</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a:t>
            </a:r>
            <a:r>
              <a:rPr lang="en-US" altLang="ja-JP" b="1" dirty="0">
                <a:latin typeface="HGS明朝E" panose="02020900000000000000" pitchFamily="18" charset="-128"/>
                <a:ea typeface="HGS明朝E" panose="02020900000000000000" pitchFamily="18" charset="-128"/>
              </a:rPr>
              <a:t>1891</a:t>
            </a:r>
            <a:r>
              <a:rPr lang="zh-CN" altLang="ja-JP" b="1" dirty="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、片</a:t>
            </a:r>
            <a:r>
              <a:rPr lang="zh-CN" altLang="en-US" b="1" dirty="0" smtClean="0">
                <a:latin typeface="HGS明朝E" panose="02020900000000000000" pitchFamily="18" charset="-128"/>
                <a:ea typeface="HGS明朝E" panose="02020900000000000000" pitchFamily="18" charset="-128"/>
              </a:rPr>
              <a:t>岡賢</a:t>
            </a:r>
            <a:r>
              <a:rPr lang="zh-CN" altLang="ja-JP" b="1" dirty="0" smtClean="0">
                <a:latin typeface="HGS明朝E" panose="02020900000000000000" pitchFamily="18" charset="-128"/>
                <a:ea typeface="HGS明朝E" panose="02020900000000000000" pitchFamily="18" charset="-128"/>
              </a:rPr>
              <a:t>三</a:t>
            </a:r>
            <a:r>
              <a:rPr lang="zh-CN" altLang="en-US" b="1" dirty="0">
                <a:latin typeface="HGS明朝E" panose="02020900000000000000" pitchFamily="18" charset="-128"/>
                <a:ea typeface="HGS明朝E" panose="02020900000000000000" pitchFamily="18" charset="-128"/>
              </a:rPr>
              <a:t>編輯</a:t>
            </a:r>
            <a:r>
              <a:rPr lang="zh-CN" altLang="ja-JP" b="1" dirty="0">
                <a:latin typeface="HGS明朝E" panose="02020900000000000000" pitchFamily="18" charset="-128"/>
                <a:ea typeface="HGS明朝E" panose="02020900000000000000" pitchFamily="18" charset="-128"/>
              </a:rPr>
              <a:t>、</a:t>
            </a:r>
            <a:r>
              <a:rPr lang="zh-CN" altLang="en-US" b="1" dirty="0">
                <a:latin typeface="HGS明朝E" panose="02020900000000000000" pitchFamily="18" charset="-128"/>
                <a:ea typeface="HGS明朝E" panose="02020900000000000000" pitchFamily="18" charset="-128"/>
              </a:rPr>
              <a:t>風</a:t>
            </a:r>
            <a:r>
              <a:rPr lang="zh-CN" altLang="ja-JP" b="1" dirty="0">
                <a:latin typeface="HGS明朝E" panose="02020900000000000000" pitchFamily="18" charset="-128"/>
                <a:ea typeface="HGS明朝E" panose="02020900000000000000" pitchFamily="18" charset="-128"/>
              </a:rPr>
              <a:t>月</a:t>
            </a:r>
            <a:r>
              <a:rPr lang="zh-CN" altLang="en-US" b="1" dirty="0">
                <a:latin typeface="HGS明朝E" panose="02020900000000000000" pitchFamily="18" charset="-128"/>
                <a:ea typeface="HGS明朝E" panose="02020900000000000000" pitchFamily="18" charset="-128"/>
              </a:rPr>
              <a:t>莊</a:t>
            </a:r>
            <a:r>
              <a:rPr lang="zh-CN" altLang="ja-JP" b="1" dirty="0">
                <a:latin typeface="HGS明朝E" panose="02020900000000000000" pitchFamily="18" charset="-128"/>
                <a:ea typeface="HGS明朝E" panose="02020900000000000000" pitchFamily="18" charset="-128"/>
              </a:rPr>
              <a:t>左兵</a:t>
            </a:r>
            <a:r>
              <a:rPr lang="zh-CN" altLang="en-US" b="1" dirty="0">
                <a:latin typeface="HGS明朝E" panose="02020900000000000000" pitchFamily="18" charset="-128"/>
                <a:ea typeface="HGS明朝E" panose="02020900000000000000" pitchFamily="18" charset="-128"/>
              </a:rPr>
              <a:t>衛</a:t>
            </a:r>
            <a:r>
              <a:rPr lang="zh-CN" altLang="ja-JP" b="1" dirty="0">
                <a:latin typeface="HGS明朝E" panose="02020900000000000000" pitchFamily="18" charset="-128"/>
                <a:ea typeface="HGS明朝E" panose="02020900000000000000" pitchFamily="18" charset="-128"/>
              </a:rPr>
              <a:t>出版</a:t>
            </a:r>
            <a:r>
              <a:rPr lang="zh-CN" altLang="en-US" b="1" dirty="0" smtClean="0">
                <a:latin typeface="HGS明朝E" panose="02020900000000000000" pitchFamily="18" charset="-128"/>
                <a:ea typeface="HGS明朝E" panose="02020900000000000000" pitchFamily="18" charset="-128"/>
              </a:rPr>
              <a:t>。</a:t>
            </a:r>
            <a:endParaRPr lang="en-US" altLang="zh-CN" b="1" dirty="0" smtClean="0">
              <a:latin typeface="HGS明朝E" panose="02020900000000000000" pitchFamily="18" charset="-128"/>
              <a:ea typeface="HGS明朝E" panose="02020900000000000000" pitchFamily="18" charset="-128"/>
            </a:endParaRPr>
          </a:p>
          <a:p>
            <a:r>
              <a:rPr lang="zh-CN" altLang="en-US" b="1" dirty="0" smtClean="0">
                <a:latin typeface="HGS明朝E" panose="02020900000000000000" pitchFamily="18" charset="-128"/>
                <a:ea typeface="HGS明朝E" panose="02020900000000000000" pitchFamily="18" charset="-128"/>
              </a:rPr>
              <a:t>（</a:t>
            </a:r>
            <a:r>
              <a:rPr lang="en-US" altLang="zh-CN" b="1" dirty="0">
                <a:latin typeface="HGS明朝E" panose="02020900000000000000" pitchFamily="18" charset="-128"/>
                <a:ea typeface="HGS明朝E" panose="02020900000000000000" pitchFamily="18" charset="-128"/>
              </a:rPr>
              <a:t>12</a:t>
            </a:r>
            <a:r>
              <a:rPr lang="zh-CN" altLang="en-US"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帝国明治字林玉篇大全</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a:t>
            </a:r>
            <a:r>
              <a:rPr lang="en-US" altLang="ja-JP" b="1" dirty="0">
                <a:latin typeface="HGS明朝E" panose="02020900000000000000" pitchFamily="18" charset="-128"/>
                <a:ea typeface="HGS明朝E" panose="02020900000000000000" pitchFamily="18" charset="-128"/>
              </a:rPr>
              <a:t>1892</a:t>
            </a:r>
            <a:r>
              <a:rPr lang="zh-CN" altLang="ja-JP" b="1" dirty="0">
                <a:latin typeface="HGS明朝E" panose="02020900000000000000" pitchFamily="18" charset="-128"/>
                <a:ea typeface="HGS明朝E" panose="02020900000000000000" pitchFamily="18" charset="-128"/>
              </a:rPr>
              <a:t>）、</a:t>
            </a:r>
            <a:r>
              <a:rPr lang="zh-CN" altLang="en-US" b="1" dirty="0">
                <a:latin typeface="HGS明朝E" panose="02020900000000000000" pitchFamily="18" charset="-128"/>
                <a:ea typeface="HGS明朝E" panose="02020900000000000000" pitchFamily="18" charset="-128"/>
              </a:rPr>
              <a:t>綾</a:t>
            </a:r>
            <a:r>
              <a:rPr lang="zh-CN" altLang="ja-JP" b="1" dirty="0">
                <a:latin typeface="HGS明朝E" panose="02020900000000000000" pitchFamily="18" charset="-128"/>
                <a:ea typeface="HGS明朝E" panose="02020900000000000000" pitchFamily="18" charset="-128"/>
              </a:rPr>
              <a:t>部乙松</a:t>
            </a:r>
            <a:r>
              <a:rPr lang="zh-CN" altLang="en-US" b="1" dirty="0">
                <a:latin typeface="HGS明朝E" panose="02020900000000000000" pitchFamily="18" charset="-128"/>
                <a:ea typeface="HGS明朝E" panose="02020900000000000000" pitchFamily="18" charset="-128"/>
              </a:rPr>
              <a:t>編輯</a:t>
            </a:r>
            <a:r>
              <a:rPr lang="zh-CN" altLang="ja-JP" b="1" dirty="0">
                <a:latin typeface="HGS明朝E" panose="02020900000000000000" pitchFamily="18" charset="-128"/>
                <a:ea typeface="HGS明朝E" panose="02020900000000000000" pitchFamily="18" charset="-128"/>
              </a:rPr>
              <a:t>、</a:t>
            </a:r>
            <a:r>
              <a:rPr lang="zh-CN" altLang="en-US" b="1" dirty="0">
                <a:latin typeface="HGS明朝E" panose="02020900000000000000" pitchFamily="18" charset="-128"/>
                <a:ea typeface="HGS明朝E" panose="02020900000000000000" pitchFamily="18" charset="-128"/>
              </a:rPr>
              <a:t>瀨</a:t>
            </a:r>
            <a:r>
              <a:rPr lang="zh-CN" altLang="ja-JP" b="1" dirty="0">
                <a:latin typeface="HGS明朝E" panose="02020900000000000000" pitchFamily="18" charset="-128"/>
                <a:ea typeface="HGS明朝E" panose="02020900000000000000" pitchFamily="18" charset="-128"/>
              </a:rPr>
              <a:t>山佐吉出版</a:t>
            </a:r>
            <a:r>
              <a:rPr lang="zh-CN" altLang="en-US" b="1" dirty="0" smtClean="0">
                <a:latin typeface="HGS明朝E" panose="02020900000000000000" pitchFamily="18" charset="-128"/>
                <a:ea typeface="HGS明朝E" panose="02020900000000000000" pitchFamily="18" charset="-128"/>
              </a:rPr>
              <a:t>。</a:t>
            </a:r>
            <a:endParaRPr lang="en-US" altLang="zh-CN" b="1" dirty="0" smtClean="0">
              <a:latin typeface="HGS明朝E" panose="02020900000000000000" pitchFamily="18" charset="-128"/>
              <a:ea typeface="HGS明朝E" panose="02020900000000000000" pitchFamily="18" charset="-128"/>
            </a:endParaRPr>
          </a:p>
          <a:p>
            <a:r>
              <a:rPr lang="zh-CN" altLang="en-US" b="1" dirty="0" smtClean="0">
                <a:latin typeface="HGS明朝E" panose="02020900000000000000" pitchFamily="18" charset="-128"/>
                <a:ea typeface="HGS明朝E" panose="02020900000000000000" pitchFamily="18" charset="-128"/>
              </a:rPr>
              <a:t>（</a:t>
            </a:r>
            <a:r>
              <a:rPr lang="en-US" altLang="zh-CN" b="1" dirty="0">
                <a:latin typeface="HGS明朝E" panose="02020900000000000000" pitchFamily="18" charset="-128"/>
                <a:ea typeface="HGS明朝E" panose="02020900000000000000" pitchFamily="18" charset="-128"/>
              </a:rPr>
              <a:t>13</a:t>
            </a:r>
            <a:r>
              <a:rPr lang="zh-CN" altLang="en-US"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新撰字林玉篇</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a:t>
            </a:r>
            <a:r>
              <a:rPr lang="en-US" altLang="ja-JP" b="1" dirty="0">
                <a:latin typeface="HGS明朝E" panose="02020900000000000000" pitchFamily="18" charset="-128"/>
                <a:ea typeface="HGS明朝E" panose="02020900000000000000" pitchFamily="18" charset="-128"/>
              </a:rPr>
              <a:t>1892</a:t>
            </a:r>
            <a:r>
              <a:rPr lang="zh-CN" altLang="ja-JP" b="1" dirty="0">
                <a:latin typeface="HGS明朝E" panose="02020900000000000000" pitchFamily="18" charset="-128"/>
                <a:ea typeface="HGS明朝E" panose="02020900000000000000" pitchFamily="18" charset="-128"/>
              </a:rPr>
              <a:t>）、井上</a:t>
            </a:r>
            <a:r>
              <a:rPr lang="zh-CN" altLang="en-US" b="1" dirty="0">
                <a:latin typeface="HGS明朝E" panose="02020900000000000000" pitchFamily="18" charset="-128"/>
                <a:ea typeface="HGS明朝E" panose="02020900000000000000" pitchFamily="18" charset="-128"/>
              </a:rPr>
              <a:t>勝</a:t>
            </a:r>
            <a:r>
              <a:rPr lang="zh-CN" altLang="ja-JP" b="1" dirty="0">
                <a:latin typeface="HGS明朝E" panose="02020900000000000000" pitchFamily="18" charset="-128"/>
                <a:ea typeface="HGS明朝E" panose="02020900000000000000" pitchFamily="18" charset="-128"/>
              </a:rPr>
              <a:t>五郎</a:t>
            </a:r>
            <a:r>
              <a:rPr lang="zh-CN" altLang="en-US" b="1" dirty="0">
                <a:latin typeface="HGS明朝E" panose="02020900000000000000" pitchFamily="18" charset="-128"/>
                <a:ea typeface="HGS明朝E" panose="02020900000000000000" pitchFamily="18" charset="-128"/>
              </a:rPr>
              <a:t>編輯</a:t>
            </a:r>
            <a:r>
              <a:rPr lang="zh-CN" altLang="ja-JP" b="1" dirty="0">
                <a:latin typeface="HGS明朝E" panose="02020900000000000000" pitchFamily="18" charset="-128"/>
                <a:ea typeface="HGS明朝E" panose="02020900000000000000" pitchFamily="18" charset="-128"/>
              </a:rPr>
              <a:t>、薰志堂出版</a:t>
            </a:r>
            <a:r>
              <a:rPr lang="zh-CN" altLang="en-US" b="1" dirty="0" smtClean="0">
                <a:latin typeface="HGS明朝E" panose="02020900000000000000" pitchFamily="18" charset="-128"/>
                <a:ea typeface="HGS明朝E" panose="02020900000000000000" pitchFamily="18" charset="-128"/>
              </a:rPr>
              <a:t>。</a:t>
            </a:r>
            <a:endParaRPr lang="en-US" altLang="zh-CN" b="1" dirty="0" smtClean="0">
              <a:latin typeface="HGS明朝E" panose="02020900000000000000" pitchFamily="18" charset="-128"/>
              <a:ea typeface="HGS明朝E" panose="02020900000000000000" pitchFamily="18" charset="-128"/>
            </a:endParaRPr>
          </a:p>
          <a:p>
            <a:r>
              <a:rPr lang="zh-CN" altLang="en-US" b="1" dirty="0" smtClean="0">
                <a:latin typeface="HGS明朝E" panose="02020900000000000000" pitchFamily="18" charset="-128"/>
                <a:ea typeface="HGS明朝E" panose="02020900000000000000" pitchFamily="18" charset="-128"/>
              </a:rPr>
              <a:t>（</a:t>
            </a:r>
            <a:r>
              <a:rPr lang="en-US" altLang="zh-CN" b="1" dirty="0">
                <a:latin typeface="HGS明朝E" panose="02020900000000000000" pitchFamily="18" charset="-128"/>
                <a:ea typeface="HGS明朝E" panose="02020900000000000000" pitchFamily="18" charset="-128"/>
              </a:rPr>
              <a:t>14</a:t>
            </a:r>
            <a:r>
              <a:rPr lang="zh-CN" altLang="en-US"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改正增</a:t>
            </a:r>
            <a:r>
              <a:rPr lang="zh-CN" altLang="en-US" b="1" dirty="0" smtClean="0">
                <a:latin typeface="HGS明朝E" panose="02020900000000000000" pitchFamily="18" charset="-128"/>
                <a:ea typeface="HGS明朝E" panose="02020900000000000000" pitchFamily="18" charset="-128"/>
              </a:rPr>
              <a:t>補</a:t>
            </a:r>
            <a:r>
              <a:rPr lang="en-US" altLang="ja-JP" b="1" dirty="0" smtClean="0">
                <a:latin typeface="HGS明朝E" panose="02020900000000000000" pitchFamily="18" charset="-128"/>
                <a:ea typeface="HGS明朝E" panose="02020900000000000000" pitchFamily="18" charset="-128"/>
              </a:rPr>
              <a:t>  </a:t>
            </a:r>
            <a:r>
              <a:rPr lang="zh-CN" altLang="en-US" b="1" dirty="0" smtClean="0">
                <a:latin typeface="HGS明朝E" panose="02020900000000000000" pitchFamily="18" charset="-128"/>
                <a:ea typeface="HGS明朝E" panose="02020900000000000000" pitchFamily="18" charset="-128"/>
              </a:rPr>
              <a:t>東</a:t>
            </a:r>
            <a:r>
              <a:rPr lang="zh-CN" altLang="ja-JP" b="1" dirty="0" smtClean="0">
                <a:latin typeface="HGS明朝E" panose="02020900000000000000" pitchFamily="18" charset="-128"/>
                <a:ea typeface="HGS明朝E" panose="02020900000000000000" pitchFamily="18" charset="-128"/>
              </a:rPr>
              <a:t>京字林玉篇</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a:t>
            </a:r>
            <a:r>
              <a:rPr lang="en-US" altLang="ja-JP" b="1" dirty="0">
                <a:latin typeface="HGS明朝E" panose="02020900000000000000" pitchFamily="18" charset="-128"/>
                <a:ea typeface="HGS明朝E" panose="02020900000000000000" pitchFamily="18" charset="-128"/>
              </a:rPr>
              <a:t>1892</a:t>
            </a:r>
            <a:r>
              <a:rPr lang="zh-CN" altLang="ja-JP" b="1" dirty="0">
                <a:latin typeface="HGS明朝E" panose="02020900000000000000" pitchFamily="18" charset="-128"/>
                <a:ea typeface="HGS明朝E" panose="02020900000000000000" pitchFamily="18" charset="-128"/>
              </a:rPr>
              <a:t>）、</a:t>
            </a:r>
            <a:r>
              <a:rPr lang="zh-CN" altLang="en-US" b="1" dirty="0">
                <a:latin typeface="HGS明朝E" panose="02020900000000000000" pitchFamily="18" charset="-128"/>
                <a:ea typeface="HGS明朝E" panose="02020900000000000000" pitchFamily="18" charset="-128"/>
              </a:rPr>
              <a:t>後</a:t>
            </a:r>
            <a:r>
              <a:rPr lang="zh-CN" altLang="ja-JP" b="1" dirty="0">
                <a:latin typeface="HGS明朝E" panose="02020900000000000000" pitchFamily="18" charset="-128"/>
                <a:ea typeface="HGS明朝E" panose="02020900000000000000" pitchFamily="18" charset="-128"/>
              </a:rPr>
              <a:t>藤常太郎</a:t>
            </a:r>
            <a:r>
              <a:rPr lang="zh-CN" altLang="en-US" b="1" dirty="0">
                <a:latin typeface="HGS明朝E" panose="02020900000000000000" pitchFamily="18" charset="-128"/>
                <a:ea typeface="HGS明朝E" panose="02020900000000000000" pitchFamily="18" charset="-128"/>
              </a:rPr>
              <a:t>編輯</a:t>
            </a:r>
            <a:r>
              <a:rPr lang="zh-CN" altLang="ja-JP" b="1" dirty="0">
                <a:latin typeface="HGS明朝E" panose="02020900000000000000" pitchFamily="18" charset="-128"/>
                <a:ea typeface="HGS明朝E" panose="02020900000000000000" pitchFamily="18" charset="-128"/>
              </a:rPr>
              <a:t>、</a:t>
            </a:r>
            <a:r>
              <a:rPr lang="zh-CN" altLang="en-US" b="1" dirty="0">
                <a:latin typeface="HGS明朝E" panose="02020900000000000000" pitchFamily="18" charset="-128"/>
                <a:ea typeface="HGS明朝E" panose="02020900000000000000" pitchFamily="18" charset="-128"/>
              </a:rPr>
              <a:t>鍾</a:t>
            </a:r>
            <a:r>
              <a:rPr lang="zh-CN" altLang="ja-JP" b="1" dirty="0">
                <a:latin typeface="HGS明朝E" panose="02020900000000000000" pitchFamily="18" charset="-128"/>
                <a:ea typeface="HGS明朝E" panose="02020900000000000000" pitchFamily="18" charset="-128"/>
              </a:rPr>
              <a:t>美堂</a:t>
            </a:r>
            <a:r>
              <a:rPr lang="zh-CN" altLang="ja-JP" b="1" dirty="0" smtClean="0">
                <a:latin typeface="HGS明朝E" panose="02020900000000000000" pitchFamily="18" charset="-128"/>
                <a:ea typeface="HGS明朝E" panose="02020900000000000000" pitchFamily="18" charset="-128"/>
              </a:rPr>
              <a:t>出版</a:t>
            </a:r>
            <a:endParaRPr lang="en-US" altLang="zh-CN" b="1" dirty="0" smtClean="0">
              <a:latin typeface="HGS明朝E" panose="02020900000000000000" pitchFamily="18" charset="-128"/>
              <a:ea typeface="HGS明朝E" panose="02020900000000000000" pitchFamily="18" charset="-128"/>
            </a:endParaRPr>
          </a:p>
          <a:p>
            <a:r>
              <a:rPr lang="zh-CN" altLang="en-US" b="1" dirty="0" smtClean="0">
                <a:latin typeface="HGS明朝E" panose="02020900000000000000" pitchFamily="18" charset="-128"/>
                <a:ea typeface="HGS明朝E" panose="02020900000000000000" pitchFamily="18" charset="-128"/>
              </a:rPr>
              <a:t>（</a:t>
            </a:r>
            <a:r>
              <a:rPr lang="en-US" altLang="zh-CN" b="1" dirty="0">
                <a:latin typeface="HGS明朝E" panose="02020900000000000000" pitchFamily="18" charset="-128"/>
                <a:ea typeface="HGS明朝E" panose="02020900000000000000" pitchFamily="18" charset="-128"/>
              </a:rPr>
              <a:t>15</a:t>
            </a:r>
            <a:r>
              <a:rPr lang="zh-CN" altLang="en-US"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普通字林玉篇</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1907</a:t>
            </a:r>
            <a:r>
              <a:rPr lang="ja-JP" altLang="en-US" b="1" dirty="0" err="1"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1909</a:t>
            </a:r>
            <a:r>
              <a:rPr lang="zh-CN" altLang="ja-JP" b="1" dirty="0">
                <a:latin typeface="HGS明朝E" panose="02020900000000000000" pitchFamily="18" charset="-128"/>
                <a:ea typeface="HGS明朝E" panose="02020900000000000000" pitchFamily="18" charset="-128"/>
              </a:rPr>
              <a:t>）</a:t>
            </a:r>
            <a:r>
              <a:rPr lang="zh-CN" altLang="en-US" b="1" dirty="0">
                <a:latin typeface="HGS明朝E" panose="02020900000000000000" pitchFamily="18" charset="-128"/>
                <a:ea typeface="HGS明朝E" panose="02020900000000000000" pitchFamily="18" charset="-128"/>
              </a:rPr>
              <a:t>。</a:t>
            </a:r>
            <a:endParaRPr lang="en-US" altLang="zh-CN" b="1" dirty="0">
              <a:latin typeface="HGS明朝E" panose="02020900000000000000" pitchFamily="18" charset="-128"/>
              <a:ea typeface="HGS明朝E" panose="02020900000000000000" pitchFamily="18" charset="-128"/>
            </a:endParaRPr>
          </a:p>
          <a:p>
            <a:r>
              <a:rPr lang="ja-JP" altLang="en-US" b="1" dirty="0" smtClean="0">
                <a:latin typeface="HGS明朝E" panose="02020900000000000000" pitchFamily="18" charset="-128"/>
                <a:ea typeface="HGS明朝E" panose="02020900000000000000" pitchFamily="18" charset="-128"/>
              </a:rPr>
              <a:t>最後が</a:t>
            </a:r>
            <a:r>
              <a:rPr lang="zh-CN" altLang="ja-JP" b="1" dirty="0" smtClean="0">
                <a:latin typeface="HGS明朝E" panose="02020900000000000000" pitchFamily="18" charset="-128"/>
                <a:ea typeface="HGS明朝E" panose="02020900000000000000" pitchFamily="18" charset="-128"/>
              </a:rPr>
              <a:t>大正</a:t>
            </a:r>
            <a:r>
              <a:rPr lang="zh-CN" altLang="en-US" b="1" dirty="0" smtClean="0">
                <a:latin typeface="HGS明朝E" panose="02020900000000000000" pitchFamily="18" charset="-128"/>
                <a:ea typeface="HGS明朝E" panose="02020900000000000000" pitchFamily="18" charset="-128"/>
              </a:rPr>
              <a:t>時</a:t>
            </a:r>
            <a:r>
              <a:rPr lang="zh-CN" altLang="ja-JP" b="1" dirty="0" smtClean="0">
                <a:latin typeface="HGS明朝E" panose="02020900000000000000" pitchFamily="18" charset="-128"/>
                <a:ea typeface="HGS明朝E" panose="02020900000000000000" pitchFamily="18" charset="-128"/>
              </a:rPr>
              <a:t>代</a:t>
            </a:r>
            <a:r>
              <a:rPr lang="ja-JP" altLang="en-US" b="1" dirty="0" smtClean="0">
                <a:latin typeface="HGS明朝E" panose="02020900000000000000" pitchFamily="18" charset="-128"/>
                <a:ea typeface="HGS明朝E" panose="02020900000000000000" pitchFamily="18" charset="-128"/>
              </a:rPr>
              <a:t>（</a:t>
            </a:r>
            <a:r>
              <a:rPr lang="en-US" altLang="ja-JP" b="1" dirty="0" smtClean="0">
                <a:latin typeface="HGS明朝E" panose="02020900000000000000" pitchFamily="18" charset="-128"/>
                <a:ea typeface="HGS明朝E" panose="02020900000000000000" pitchFamily="18" charset="-128"/>
              </a:rPr>
              <a:t>1912</a:t>
            </a:r>
            <a:r>
              <a:rPr lang="ja-JP" altLang="en-US"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松本</a:t>
            </a:r>
            <a:r>
              <a:rPr lang="zh-CN" altLang="ja-JP" b="1" dirty="0">
                <a:latin typeface="HGS明朝E" panose="02020900000000000000" pitchFamily="18" charset="-128"/>
                <a:ea typeface="HGS明朝E" panose="02020900000000000000" pitchFamily="18" charset="-128"/>
              </a:rPr>
              <a:t>正造  田中</a:t>
            </a:r>
            <a:r>
              <a:rPr lang="zh-CN" altLang="en-US" b="1" dirty="0">
                <a:latin typeface="HGS明朝E" panose="02020900000000000000" pitchFamily="18" charset="-128"/>
                <a:ea typeface="HGS明朝E" panose="02020900000000000000" pitchFamily="18" charset="-128"/>
              </a:rPr>
              <a:t>榮</a:t>
            </a:r>
            <a:r>
              <a:rPr lang="zh-CN" altLang="ja-JP" b="1" dirty="0">
                <a:latin typeface="HGS明朝E" panose="02020900000000000000" pitchFamily="18" charset="-128"/>
                <a:ea typeface="HGS明朝E" panose="02020900000000000000" pitchFamily="18" charset="-128"/>
              </a:rPr>
              <a:t>德</a:t>
            </a:r>
            <a:r>
              <a:rPr lang="zh-CN" altLang="en-US" b="1" dirty="0" smtClean="0">
                <a:latin typeface="HGS明朝E" panose="02020900000000000000" pitchFamily="18" charset="-128"/>
                <a:ea typeface="HGS明朝E" panose="02020900000000000000" pitchFamily="18" charset="-128"/>
              </a:rPr>
              <a:t>編輯</a:t>
            </a:r>
            <a:r>
              <a:rPr lang="ja-JP" altLang="en-US"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中村</a:t>
            </a:r>
            <a:r>
              <a:rPr lang="zh-CN" altLang="en-US" b="1" dirty="0">
                <a:latin typeface="HGS明朝E" panose="02020900000000000000" pitchFamily="18" charset="-128"/>
                <a:ea typeface="HGS明朝E" panose="02020900000000000000" pitchFamily="18" charset="-128"/>
              </a:rPr>
              <a:t>鳳</a:t>
            </a:r>
            <a:r>
              <a:rPr lang="zh-CN" altLang="ja-JP" b="1" dirty="0">
                <a:latin typeface="HGS明朝E" panose="02020900000000000000" pitchFamily="18" charset="-128"/>
                <a:ea typeface="HGS明朝E" panose="02020900000000000000" pitchFamily="18" charset="-128"/>
              </a:rPr>
              <a:t>祥堂</a:t>
            </a:r>
            <a:r>
              <a:rPr lang="zh-CN" altLang="ja-JP" b="1" dirty="0" smtClean="0">
                <a:latin typeface="HGS明朝E" panose="02020900000000000000" pitchFamily="18" charset="-128"/>
                <a:ea typeface="HGS明朝E" panose="02020900000000000000" pitchFamily="18" charset="-128"/>
              </a:rPr>
              <a:t>出版</a:t>
            </a:r>
            <a:r>
              <a:rPr lang="ja-JP" altLang="en-US" b="1" dirty="0" smtClean="0">
                <a:latin typeface="HGS明朝E" panose="02020900000000000000" pitchFamily="18" charset="-128"/>
                <a:ea typeface="HGS明朝E" panose="02020900000000000000" pitchFamily="18" charset="-128"/>
              </a:rPr>
              <a:t>の</a:t>
            </a:r>
            <a:r>
              <a:rPr lang="en-US" altLang="ja-JP" b="1" dirty="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帝国字林玉篇</a:t>
            </a:r>
            <a:r>
              <a:rPr lang="en-US" altLang="ja-JP" b="1" dirty="0" smtClean="0">
                <a:latin typeface="HGS明朝E" panose="02020900000000000000" pitchFamily="18" charset="-128"/>
                <a:ea typeface="HGS明朝E" panose="02020900000000000000" pitchFamily="18" charset="-128"/>
              </a:rPr>
              <a:t>』</a:t>
            </a:r>
            <a:r>
              <a:rPr lang="zh-CN" altLang="ja-JP" b="1" dirty="0" smtClean="0">
                <a:latin typeface="HGS明朝E" panose="02020900000000000000" pitchFamily="18" charset="-128"/>
                <a:ea typeface="HGS明朝E" panose="02020900000000000000" pitchFamily="18" charset="-128"/>
              </a:rPr>
              <a:t>。</a:t>
            </a:r>
            <a:r>
              <a:rPr lang="ja-JP" altLang="en-US" b="1" dirty="0" smtClean="0">
                <a:latin typeface="HGS明朝E" panose="02020900000000000000" pitchFamily="18" charset="-128"/>
                <a:ea typeface="HGS明朝E" panose="02020900000000000000" pitchFamily="18" charset="-128"/>
              </a:rPr>
              <a:t>江戸・</a:t>
            </a:r>
            <a:r>
              <a:rPr lang="zh-CN" altLang="ja-JP" b="1" dirty="0" smtClean="0">
                <a:latin typeface="HGS明朝E" panose="02020900000000000000" pitchFamily="18" charset="-128"/>
                <a:ea typeface="HGS明朝E" panose="02020900000000000000" pitchFamily="18" charset="-128"/>
              </a:rPr>
              <a:t>明治</a:t>
            </a:r>
            <a:r>
              <a:rPr lang="ja-JP" altLang="en-US" b="1" dirty="0" smtClean="0">
                <a:latin typeface="HGS明朝E" panose="02020900000000000000" pitchFamily="18" charset="-128"/>
                <a:ea typeface="HGS明朝E" panose="02020900000000000000" pitchFamily="18" charset="-128"/>
              </a:rPr>
              <a:t>・大正の三</a:t>
            </a:r>
            <a:r>
              <a:rPr lang="zh-CN" altLang="en-US" b="1" dirty="0" smtClean="0">
                <a:latin typeface="HGS明朝E" panose="02020900000000000000" pitchFamily="18" charset="-128"/>
                <a:ea typeface="HGS明朝E" panose="02020900000000000000" pitchFamily="18" charset="-128"/>
              </a:rPr>
              <a:t>時</a:t>
            </a:r>
            <a:r>
              <a:rPr lang="zh-CN" altLang="ja-JP" b="1" dirty="0" smtClean="0">
                <a:latin typeface="HGS明朝E" panose="02020900000000000000" pitchFamily="18" charset="-128"/>
                <a:ea typeface="HGS明朝E" panose="02020900000000000000" pitchFamily="18" charset="-128"/>
              </a:rPr>
              <a:t>代</a:t>
            </a:r>
            <a:r>
              <a:rPr lang="ja-JP" altLang="en-US" b="1" dirty="0" err="1">
                <a:latin typeface="HGS明朝E" panose="02020900000000000000" pitchFamily="18" charset="-128"/>
                <a:ea typeface="HGS明朝E" panose="02020900000000000000" pitchFamily="18" charset="-128"/>
              </a:rPr>
              <a:t>に</a:t>
            </a:r>
            <a:r>
              <a:rPr lang="ja-JP" altLang="en-US" b="1" dirty="0" err="1" smtClean="0">
                <a:latin typeface="HGS明朝E" panose="02020900000000000000" pitchFamily="18" charset="-128"/>
                <a:ea typeface="HGS明朝E" panose="02020900000000000000" pitchFamily="18" charset="-128"/>
              </a:rPr>
              <a:t>関</a:t>
            </a:r>
            <a:r>
              <a:rPr lang="ja-JP" altLang="en-US" b="1" dirty="0" smtClean="0">
                <a:latin typeface="HGS明朝E" panose="02020900000000000000" pitchFamily="18" charset="-128"/>
                <a:ea typeface="HGS明朝E" panose="02020900000000000000" pitchFamily="18" charset="-128"/>
              </a:rPr>
              <a:t>与した「</a:t>
            </a:r>
            <a:r>
              <a:rPr lang="zh-CN" altLang="ja-JP" b="1" dirty="0" smtClean="0">
                <a:latin typeface="HGS明朝E" panose="02020900000000000000" pitchFamily="18" charset="-128"/>
                <a:ea typeface="HGS明朝E" panose="02020900000000000000" pitchFamily="18" charset="-128"/>
              </a:rPr>
              <a:t>字林玉篇</a:t>
            </a:r>
            <a:r>
              <a:rPr lang="ja-JP" altLang="en-US" b="1" dirty="0" smtClean="0">
                <a:latin typeface="HGS明朝E" panose="02020900000000000000" pitchFamily="18" charset="-128"/>
                <a:ea typeface="HGS明朝E" panose="02020900000000000000" pitchFamily="18" charset="-128"/>
              </a:rPr>
              <a:t>」</a:t>
            </a:r>
            <a:r>
              <a:rPr lang="zh-CN" altLang="en-US" b="1" dirty="0" smtClean="0">
                <a:latin typeface="HGS明朝E" panose="02020900000000000000" pitchFamily="18" charset="-128"/>
                <a:ea typeface="HGS明朝E" panose="02020900000000000000" pitchFamily="18" charset="-128"/>
              </a:rPr>
              <a:t>類</a:t>
            </a:r>
            <a:r>
              <a:rPr lang="zh-CN" altLang="ja-JP" b="1" dirty="0" smtClean="0">
                <a:latin typeface="HGS明朝E" panose="02020900000000000000" pitchFamily="18" charset="-128"/>
                <a:ea typeface="HGS明朝E" panose="02020900000000000000" pitchFamily="18" charset="-128"/>
              </a:rPr>
              <a:t>字</a:t>
            </a:r>
            <a:r>
              <a:rPr lang="zh-CN" altLang="en-US" b="1" dirty="0" smtClean="0">
                <a:latin typeface="HGS明朝E" panose="02020900000000000000" pitchFamily="18" charset="-128"/>
                <a:ea typeface="HGS明朝E" panose="02020900000000000000" pitchFamily="18" charset="-128"/>
              </a:rPr>
              <a:t>書</a:t>
            </a:r>
            <a:r>
              <a:rPr lang="ja-JP" altLang="en-US" b="1" dirty="0" err="1" smtClean="0">
                <a:latin typeface="HGS明朝E" panose="02020900000000000000" pitchFamily="18" charset="-128"/>
                <a:ea typeface="HGS明朝E" panose="02020900000000000000" pitchFamily="18" charset="-128"/>
              </a:rPr>
              <a:t>は玉篇</a:t>
            </a:r>
            <a:r>
              <a:rPr lang="ja-JP" altLang="en-US" b="1" dirty="0" smtClean="0">
                <a:latin typeface="HGS明朝E" panose="02020900000000000000" pitchFamily="18" charset="-128"/>
                <a:ea typeface="HGS明朝E" panose="02020900000000000000" pitchFamily="18" charset="-128"/>
              </a:rPr>
              <a:t>改編本種類の半数ほど占める。</a:t>
            </a:r>
            <a:endParaRPr lang="ja-JP" altLang="ja-JP" dirty="0">
              <a:latin typeface="HGS明朝E" panose="02020900000000000000" pitchFamily="18" charset="-128"/>
              <a:ea typeface="HGS明朝E" panose="02020900000000000000" pitchFamily="18" charset="-128"/>
            </a:endParaRPr>
          </a:p>
          <a:p>
            <a:endParaRPr kumimoji="1" lang="ja-JP" altLang="en-US" dirty="0"/>
          </a:p>
        </p:txBody>
      </p:sp>
    </p:spTree>
    <p:extLst>
      <p:ext uri="{BB962C8B-B14F-4D97-AF65-F5344CB8AC3E}">
        <p14:creationId xmlns:p14="http://schemas.microsoft.com/office/powerpoint/2010/main" val="1231044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TW" altLang="en-US" dirty="0">
                <a:latin typeface="HGP明朝E" panose="02020900000000000000" pitchFamily="18" charset="-128"/>
                <a:ea typeface="HGP明朝E" panose="02020900000000000000" pitchFamily="18" charset="-128"/>
              </a:rPr>
              <a:t>五</a:t>
            </a:r>
            <a:r>
              <a:rPr lang="zh-CN" altLang="en-US" dirty="0">
                <a:latin typeface="HGP明朝E" panose="02020900000000000000" pitchFamily="18" charset="-128"/>
                <a:ea typeface="HGP明朝E" panose="02020900000000000000" pitchFamily="18" charset="-128"/>
              </a:rPr>
              <a:t>、日本</a:t>
            </a:r>
            <a:r>
              <a:rPr lang="ja-JP" altLang="en-US" dirty="0">
                <a:latin typeface="HGP明朝E" panose="02020900000000000000" pitchFamily="18" charset="-128"/>
                <a:ea typeface="HGP明朝E" panose="02020900000000000000" pitchFamily="18" charset="-128"/>
              </a:rPr>
              <a:t>の</a:t>
            </a:r>
            <a:r>
              <a:rPr lang="en-US" altLang="ja-JP" dirty="0">
                <a:latin typeface="HGP明朝E" panose="02020900000000000000" pitchFamily="18" charset="-128"/>
                <a:ea typeface="HGP明朝E" panose="02020900000000000000" pitchFamily="18" charset="-128"/>
              </a:rPr>
              <a:t>『</a:t>
            </a:r>
            <a:r>
              <a:rPr lang="zh-CN" altLang="en-US" dirty="0">
                <a:latin typeface="HGP明朝E" panose="02020900000000000000" pitchFamily="18" charset="-128"/>
                <a:ea typeface="HGP明朝E" panose="02020900000000000000" pitchFamily="18" charset="-128"/>
              </a:rPr>
              <a:t>玉篇</a:t>
            </a:r>
            <a:r>
              <a:rPr lang="en-US" altLang="ja-JP" dirty="0">
                <a:latin typeface="HGP明朝E" panose="02020900000000000000" pitchFamily="18" charset="-128"/>
                <a:ea typeface="HGP明朝E" panose="02020900000000000000" pitchFamily="18" charset="-128"/>
              </a:rPr>
              <a:t>』</a:t>
            </a:r>
            <a:r>
              <a:rPr lang="zh-CN" altLang="en-US" dirty="0" smtClean="0">
                <a:latin typeface="HGP明朝E" panose="02020900000000000000" pitchFamily="18" charset="-128"/>
                <a:ea typeface="HGP明朝E" panose="02020900000000000000" pitchFamily="18" charset="-128"/>
              </a:rPr>
              <a:t>改編史</a:t>
            </a:r>
            <a:r>
              <a:rPr lang="ja-JP" altLang="en-US" dirty="0" smtClean="0">
                <a:latin typeface="HGP明朝E" panose="02020900000000000000" pitchFamily="18" charset="-128"/>
                <a:ea typeface="HGP明朝E" panose="02020900000000000000" pitchFamily="18" charset="-128"/>
              </a:rPr>
              <a:t>（下）</a:t>
            </a:r>
            <a:r>
              <a:rPr lang="zh-CN" altLang="en-US" dirty="0" smtClean="0">
                <a:latin typeface="HGP明朝E" panose="02020900000000000000" pitchFamily="18" charset="-128"/>
                <a:ea typeface="HGP明朝E" panose="02020900000000000000" pitchFamily="18" charset="-128"/>
              </a:rPr>
              <a:t>：</a:t>
            </a:r>
            <a:r>
              <a:rPr lang="zh-CN" altLang="ja-JP" dirty="0">
                <a:latin typeface="HGP明朝E" panose="02020900000000000000" pitchFamily="18" charset="-128"/>
                <a:ea typeface="HGP明朝E" panose="02020900000000000000" pitchFamily="18" charset="-128"/>
              </a:rPr>
              <a:t>江</a:t>
            </a:r>
            <a:r>
              <a:rPr lang="ja-JP" altLang="en-US" dirty="0">
                <a:latin typeface="HGP明朝E" panose="02020900000000000000" pitchFamily="18" charset="-128"/>
                <a:ea typeface="HGP明朝E" panose="02020900000000000000" pitchFamily="18" charset="-128"/>
              </a:rPr>
              <a:t>戸・</a:t>
            </a:r>
            <a:r>
              <a:rPr lang="zh-CN" altLang="en-US" dirty="0">
                <a:latin typeface="HGP明朝E" panose="02020900000000000000" pitchFamily="18" charset="-128"/>
                <a:ea typeface="HGP明朝E" panose="02020900000000000000" pitchFamily="18" charset="-128"/>
              </a:rPr>
              <a:t>明治時代</a:t>
            </a:r>
            <a:r>
              <a:rPr lang="zh-CN" altLang="en-US" dirty="0" smtClean="0">
                <a:latin typeface="HGP明朝E" panose="02020900000000000000" pitchFamily="18" charset="-128"/>
                <a:ea typeface="HGP明朝E" panose="02020900000000000000" pitchFamily="18" charset="-128"/>
              </a:rPr>
              <a:t>（</a:t>
            </a:r>
            <a:r>
              <a:rPr lang="en-US" altLang="ja-JP" dirty="0">
                <a:latin typeface="HGP明朝E" panose="02020900000000000000" pitchFamily="18" charset="-128"/>
                <a:ea typeface="HGP明朝E" panose="02020900000000000000" pitchFamily="18" charset="-128"/>
              </a:rPr>
              <a:t>8</a:t>
            </a:r>
            <a:r>
              <a:rPr lang="zh-CN" altLang="en-US" dirty="0" smtClean="0">
                <a:latin typeface="HGP明朝E" panose="02020900000000000000" pitchFamily="18" charset="-128"/>
                <a:ea typeface="HGP明朝E" panose="02020900000000000000" pitchFamily="18" charset="-128"/>
              </a:rPr>
              <a:t>）</a:t>
            </a:r>
            <a:endParaRPr lang="zh-CN" altLang="en-US" dirty="0" smtClean="0">
              <a:latin typeface="HGS明朝E" panose="02020900000000000000" pitchFamily="18" charset="-128"/>
              <a:ea typeface="HGS明朝E" panose="02020900000000000000" pitchFamily="18" charset="-128"/>
            </a:endParaRPr>
          </a:p>
        </p:txBody>
      </p:sp>
      <p:sp>
        <p:nvSpPr>
          <p:cNvPr id="3" name="コンテンツ プレースホルダー 2"/>
          <p:cNvSpPr>
            <a:spLocks noGrp="1"/>
          </p:cNvSpPr>
          <p:nvPr>
            <p:ph idx="1"/>
          </p:nvPr>
        </p:nvSpPr>
        <p:spPr/>
        <p:txBody>
          <a:bodyPr>
            <a:normAutofit fontScale="25000" lnSpcReduction="20000"/>
          </a:bodyPr>
          <a:lstStyle/>
          <a:p>
            <a:endParaRPr lang="en-US" altLang="ja-JP" b="1" dirty="0">
              <a:latin typeface="HGS明朝E" panose="02020900000000000000" pitchFamily="18" charset="-128"/>
              <a:ea typeface="HGS明朝E" panose="02020900000000000000" pitchFamily="18" charset="-128"/>
            </a:endParaRPr>
          </a:p>
          <a:p>
            <a:r>
              <a:rPr lang="ja-JP" altLang="en-US" sz="8000" b="1" dirty="0" smtClean="0">
                <a:latin typeface="HGS明朝E" panose="02020900000000000000" pitchFamily="18" charset="-128"/>
                <a:ea typeface="HGS明朝E" panose="02020900000000000000" pitchFamily="18" charset="-128"/>
              </a:rPr>
              <a:t>明治時代の</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玉篇</a:t>
            </a:r>
            <a:r>
              <a:rPr lang="en-US" altLang="ja-JP" sz="8000" b="1" dirty="0" smtClean="0">
                <a:latin typeface="HGS明朝E" panose="02020900000000000000" pitchFamily="18" charset="-128"/>
                <a:ea typeface="HGS明朝E" panose="02020900000000000000" pitchFamily="18" charset="-128"/>
              </a:rPr>
              <a:t>』</a:t>
            </a:r>
            <a:r>
              <a:rPr lang="ja-JP" altLang="en-US" sz="8000" b="1" dirty="0" smtClean="0">
                <a:latin typeface="HGS明朝E" panose="02020900000000000000" pitchFamily="18" charset="-128"/>
                <a:ea typeface="HGS明朝E" panose="02020900000000000000" pitchFamily="18" charset="-128"/>
              </a:rPr>
              <a:t>類字書はまた</a:t>
            </a:r>
            <a:r>
              <a:rPr lang="en-US" altLang="ja-JP" sz="8000" b="1" dirty="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讀</a:t>
            </a:r>
            <a:r>
              <a:rPr lang="zh-CN" altLang="ja-JP" sz="8000" b="1" dirty="0" smtClean="0">
                <a:latin typeface="HGS明朝E" panose="02020900000000000000" pitchFamily="18" charset="-128"/>
                <a:ea typeface="HGS明朝E" panose="02020900000000000000" pitchFamily="18" charset="-128"/>
              </a:rPr>
              <a:t>史</a:t>
            </a:r>
            <a:r>
              <a:rPr lang="zh-CN" altLang="en-US" sz="8000" b="1" dirty="0" smtClean="0">
                <a:latin typeface="HGS明朝E" panose="02020900000000000000" pitchFamily="18" charset="-128"/>
                <a:ea typeface="HGS明朝E" panose="02020900000000000000" pitchFamily="18" charset="-128"/>
              </a:rPr>
              <a:t>廣</a:t>
            </a:r>
            <a:r>
              <a:rPr lang="zh-CN" altLang="ja-JP" sz="8000" b="1" dirty="0" smtClean="0">
                <a:latin typeface="HGS明朝E" panose="02020900000000000000" pitchFamily="18" charset="-128"/>
                <a:ea typeface="HGS明朝E" panose="02020900000000000000" pitchFamily="18" charset="-128"/>
              </a:rPr>
              <a:t>益玉篇</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1886</a:t>
            </a:r>
            <a:r>
              <a:rPr lang="ja-JP" altLang="en-US" sz="8000" b="1" dirty="0" err="1" smtClean="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長</a:t>
            </a:r>
            <a:r>
              <a:rPr lang="ja-JP" altLang="en-US" sz="8000" b="1" dirty="0" smtClean="0">
                <a:latin typeface="HGS明朝E" panose="02020900000000000000" pitchFamily="18" charset="-128"/>
                <a:ea typeface="HGS明朝E" panose="02020900000000000000" pitchFamily="18" charset="-128"/>
              </a:rPr>
              <a:t>戸</a:t>
            </a:r>
            <a:r>
              <a:rPr lang="zh-CN" altLang="ja-JP" sz="8000" b="1" dirty="0" smtClean="0">
                <a:latin typeface="HGS明朝E" panose="02020900000000000000" pitchFamily="18" charset="-128"/>
                <a:ea typeface="HGS明朝E" panose="02020900000000000000" pitchFamily="18" charset="-128"/>
              </a:rPr>
              <a:t>守彦</a:t>
            </a:r>
            <a:r>
              <a:rPr lang="ja-JP" altLang="en-US" sz="8000" b="1" dirty="0">
                <a:latin typeface="HGS明朝E" panose="02020900000000000000" pitchFamily="18" charset="-128"/>
                <a:ea typeface="HGS明朝E" panose="02020900000000000000" pitchFamily="18" charset="-128"/>
              </a:rPr>
              <a:t>編纂</a:t>
            </a:r>
            <a:r>
              <a:rPr lang="ja-JP" altLang="en-US"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中外堂</a:t>
            </a:r>
            <a:r>
              <a:rPr lang="zh-CN" altLang="ja-JP" sz="8000" b="1" dirty="0">
                <a:latin typeface="HGS明朝E" panose="02020900000000000000" pitchFamily="18" charset="-128"/>
                <a:ea typeface="HGS明朝E" panose="02020900000000000000" pitchFamily="18" charset="-128"/>
              </a:rPr>
              <a:t>出版）</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增</a:t>
            </a:r>
            <a:r>
              <a:rPr lang="zh-CN" altLang="en-US" sz="8000" b="1" dirty="0" smtClean="0">
                <a:latin typeface="HGS明朝E" panose="02020900000000000000" pitchFamily="18" charset="-128"/>
                <a:ea typeface="HGS明朝E" panose="02020900000000000000" pitchFamily="18" charset="-128"/>
              </a:rPr>
              <a:t>補</a:t>
            </a:r>
            <a:r>
              <a:rPr lang="zh-CN" altLang="ja-JP" sz="8000" b="1" dirty="0" smtClean="0">
                <a:latin typeface="HGS明朝E" panose="02020900000000000000" pitchFamily="18" charset="-128"/>
                <a:ea typeface="HGS明朝E" panose="02020900000000000000" pitchFamily="18" charset="-128"/>
              </a:rPr>
              <a:t>明治玉篇大全</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1888</a:t>
            </a:r>
            <a:r>
              <a:rPr lang="ja-JP" altLang="en-US" sz="8000" b="1" dirty="0" err="1" smtClean="0">
                <a:latin typeface="HGS明朝E" panose="02020900000000000000" pitchFamily="18" charset="-128"/>
                <a:ea typeface="HGS明朝E" panose="02020900000000000000" pitchFamily="18" charset="-128"/>
              </a:rPr>
              <a:t>、</a:t>
            </a:r>
            <a:r>
              <a:rPr lang="zh-CN" altLang="ja-JP" sz="8000" b="1" dirty="0">
                <a:latin typeface="HGS明朝E" panose="02020900000000000000" pitchFamily="18" charset="-128"/>
                <a:ea typeface="HGS明朝E" panose="02020900000000000000" pitchFamily="18" charset="-128"/>
              </a:rPr>
              <a:t>秋田管</a:t>
            </a:r>
            <a:r>
              <a:rPr lang="zh-CN" altLang="ja-JP" sz="8000" b="1" dirty="0" smtClean="0">
                <a:latin typeface="HGS明朝E" panose="02020900000000000000" pitchFamily="18" charset="-128"/>
                <a:ea typeface="HGS明朝E" panose="02020900000000000000" pitchFamily="18" charset="-128"/>
              </a:rPr>
              <a:t>城</a:t>
            </a:r>
            <a:r>
              <a:rPr lang="ja-JP" altLang="en-US" sz="8000" b="1" dirty="0">
                <a:latin typeface="HGS明朝E" panose="02020900000000000000" pitchFamily="18" charset="-128"/>
                <a:ea typeface="HGS明朝E" panose="02020900000000000000" pitchFamily="18" charset="-128"/>
              </a:rPr>
              <a:t>編纂</a:t>
            </a:r>
            <a:r>
              <a:rPr lang="ja-JP" altLang="en-US"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大谷</a:t>
            </a:r>
            <a:r>
              <a:rPr lang="zh-CN" altLang="ja-JP" sz="8000" b="1" dirty="0">
                <a:latin typeface="HGS明朝E" panose="02020900000000000000" pitchFamily="18" charset="-128"/>
                <a:ea typeface="HGS明朝E" panose="02020900000000000000" pitchFamily="18" charset="-128"/>
              </a:rPr>
              <a:t>仁兵</a:t>
            </a:r>
            <a:r>
              <a:rPr lang="zh-CN" altLang="en-US" sz="8000" b="1" dirty="0">
                <a:latin typeface="HGS明朝E" panose="02020900000000000000" pitchFamily="18" charset="-128"/>
                <a:ea typeface="HGS明朝E" panose="02020900000000000000" pitchFamily="18" charset="-128"/>
              </a:rPr>
              <a:t>衛</a:t>
            </a:r>
            <a:r>
              <a:rPr lang="zh-CN" altLang="ja-JP" sz="8000" b="1" dirty="0">
                <a:latin typeface="HGS明朝E" panose="02020900000000000000" pitchFamily="18" charset="-128"/>
                <a:ea typeface="HGS明朝E" panose="02020900000000000000" pitchFamily="18" charset="-128"/>
              </a:rPr>
              <a:t>出版）</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大增活益</a:t>
            </a:r>
            <a:r>
              <a:rPr lang="zh-CN" altLang="en-US" sz="8000" b="1" dirty="0" smtClean="0">
                <a:latin typeface="HGS明朝E" panose="02020900000000000000" pitchFamily="18" charset="-128"/>
                <a:ea typeface="HGS明朝E" panose="02020900000000000000" pitchFamily="18" charset="-128"/>
              </a:rPr>
              <a:t>會</a:t>
            </a:r>
            <a:r>
              <a:rPr lang="zh-CN" altLang="ja-JP" sz="8000" b="1" dirty="0" smtClean="0">
                <a:latin typeface="HGS明朝E" panose="02020900000000000000" pitchFamily="18" charset="-128"/>
                <a:ea typeface="HGS明朝E" panose="02020900000000000000" pitchFamily="18" charset="-128"/>
              </a:rPr>
              <a:t>玉篇</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1891</a:t>
            </a:r>
            <a:r>
              <a:rPr lang="ja-JP" altLang="en-US" sz="8000" b="1" dirty="0" err="1" smtClean="0">
                <a:latin typeface="HGS明朝E" panose="02020900000000000000" pitchFamily="18" charset="-128"/>
                <a:ea typeface="HGS明朝E" panose="02020900000000000000" pitchFamily="18" charset="-128"/>
              </a:rPr>
              <a:t>、</a:t>
            </a:r>
            <a:r>
              <a:rPr lang="zh-CN" altLang="ja-JP" sz="8000" b="1" dirty="0">
                <a:latin typeface="HGS明朝E" panose="02020900000000000000" pitchFamily="18" charset="-128"/>
                <a:ea typeface="HGS明朝E" panose="02020900000000000000" pitchFamily="18" charset="-128"/>
              </a:rPr>
              <a:t>伊</a:t>
            </a:r>
            <a:r>
              <a:rPr lang="zh-CN" altLang="en-US" sz="8000" b="1" dirty="0">
                <a:latin typeface="HGS明朝E" panose="02020900000000000000" pitchFamily="18" charset="-128"/>
                <a:ea typeface="HGS明朝E" panose="02020900000000000000" pitchFamily="18" charset="-128"/>
              </a:rPr>
              <a:t>澤駒</a:t>
            </a:r>
            <a:r>
              <a:rPr lang="zh-CN" altLang="ja-JP" sz="8000" b="1" dirty="0" smtClean="0">
                <a:latin typeface="HGS明朝E" panose="02020900000000000000" pitchFamily="18" charset="-128"/>
                <a:ea typeface="HGS明朝E" panose="02020900000000000000" pitchFamily="18" charset="-128"/>
              </a:rPr>
              <a:t>吉</a:t>
            </a:r>
            <a:r>
              <a:rPr lang="ja-JP" altLang="en-US" sz="8000" b="1" dirty="0" smtClean="0">
                <a:latin typeface="HGS明朝E" panose="02020900000000000000" pitchFamily="18" charset="-128"/>
                <a:ea typeface="HGS明朝E" panose="02020900000000000000" pitchFamily="18" charset="-128"/>
              </a:rPr>
              <a:t>編纂、</a:t>
            </a:r>
            <a:r>
              <a:rPr lang="zh-CN" altLang="ja-JP" sz="8000" b="1" dirty="0" smtClean="0">
                <a:latin typeface="HGS明朝E" panose="02020900000000000000" pitchFamily="18" charset="-128"/>
                <a:ea typeface="HGS明朝E" panose="02020900000000000000" pitchFamily="18" charset="-128"/>
              </a:rPr>
              <a:t>此村</a:t>
            </a:r>
            <a:r>
              <a:rPr lang="zh-CN" altLang="en-US" sz="8000" b="1" dirty="0" smtClean="0">
                <a:latin typeface="HGS明朝E" panose="02020900000000000000" pitchFamily="18" charset="-128"/>
                <a:ea typeface="HGS明朝E" panose="02020900000000000000" pitchFamily="18" charset="-128"/>
              </a:rPr>
              <a:t>欽</a:t>
            </a:r>
            <a:r>
              <a:rPr lang="zh-CN" altLang="ja-JP" sz="8000" b="1" dirty="0">
                <a:latin typeface="HGS明朝E" panose="02020900000000000000" pitchFamily="18" charset="-128"/>
                <a:ea typeface="HGS明朝E" panose="02020900000000000000" pitchFamily="18" charset="-128"/>
              </a:rPr>
              <a:t>英堂出版）</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a:t>
            </a:r>
            <a:r>
              <a:rPr lang="zh-CN" altLang="en-US" sz="8000" b="1" dirty="0" smtClean="0">
                <a:solidFill>
                  <a:schemeClr val="tx1"/>
                </a:solidFill>
                <a:latin typeface="HGS明朝E" panose="02020900000000000000" pitchFamily="18" charset="-128"/>
                <a:ea typeface="HGS明朝E" panose="02020900000000000000" pitchFamily="18" charset="-128"/>
              </a:rPr>
              <a:t>實</a:t>
            </a:r>
            <a:r>
              <a:rPr lang="zh-CN" altLang="ja-JP" sz="8000" b="1" dirty="0" smtClean="0">
                <a:solidFill>
                  <a:schemeClr val="tx1"/>
                </a:solidFill>
                <a:latin typeface="HGS明朝E" panose="02020900000000000000" pitchFamily="18" charset="-128"/>
                <a:ea typeface="HGS明朝E" panose="02020900000000000000" pitchFamily="18" charset="-128"/>
              </a:rPr>
              <a:t>地活用帝国</a:t>
            </a:r>
            <a:r>
              <a:rPr lang="zh-CN" altLang="en-US" sz="8000" b="1" dirty="0" smtClean="0">
                <a:solidFill>
                  <a:schemeClr val="tx1"/>
                </a:solidFill>
                <a:latin typeface="HGS明朝E" panose="02020900000000000000" pitchFamily="18" charset="-128"/>
                <a:ea typeface="HGS明朝E" panose="02020900000000000000" pitchFamily="18" charset="-128"/>
              </a:rPr>
              <a:t>會</a:t>
            </a:r>
            <a:r>
              <a:rPr lang="zh-CN" altLang="ja-JP" sz="8000" b="1" dirty="0" smtClean="0">
                <a:solidFill>
                  <a:schemeClr val="tx1"/>
                </a:solidFill>
                <a:latin typeface="HGS明朝E" panose="02020900000000000000" pitchFamily="18" charset="-128"/>
                <a:ea typeface="HGS明朝E" panose="02020900000000000000" pitchFamily="18" charset="-128"/>
              </a:rPr>
              <a:t>玉</a:t>
            </a:r>
            <a:r>
              <a:rPr lang="zh-CN" altLang="en-US" sz="8000" b="1" dirty="0" smtClean="0">
                <a:solidFill>
                  <a:schemeClr val="tx1"/>
                </a:solidFill>
                <a:latin typeface="HGS明朝E" panose="02020900000000000000" pitchFamily="18" charset="-128"/>
                <a:ea typeface="HGS明朝E" panose="02020900000000000000" pitchFamily="18" charset="-128"/>
              </a:rPr>
              <a:t>編</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（内</a:t>
            </a:r>
            <a:r>
              <a:rPr lang="zh-CN" altLang="en-US" sz="8000" b="1" dirty="0" smtClean="0">
                <a:latin typeface="HGS明朝E" panose="02020900000000000000" pitchFamily="18" charset="-128"/>
                <a:ea typeface="HGS明朝E" panose="02020900000000000000" pitchFamily="18" charset="-128"/>
              </a:rPr>
              <a:t>題</a:t>
            </a:r>
            <a:r>
              <a:rPr lang="ja-JP" altLang="en-US"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帝国民党玉篇</a:t>
            </a:r>
            <a:r>
              <a:rPr lang="ja-JP" altLang="en-US" sz="8000" b="1" dirty="0" smtClean="0">
                <a:latin typeface="HGS明朝E" panose="02020900000000000000" pitchFamily="18" charset="-128"/>
                <a:ea typeface="HGS明朝E" panose="02020900000000000000" pitchFamily="18" charset="-128"/>
              </a:rPr>
              <a:t>」</a:t>
            </a:r>
            <a:r>
              <a:rPr lang="ja-JP" altLang="en-US" sz="8000" b="1" dirty="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1892</a:t>
            </a:r>
            <a:r>
              <a:rPr lang="zh-CN" altLang="ja-JP" sz="8000" b="1" dirty="0" smtClean="0">
                <a:latin typeface="HGS明朝E" panose="02020900000000000000" pitchFamily="18" charset="-128"/>
                <a:ea typeface="HGS明朝E" panose="02020900000000000000" pitchFamily="18" charset="-128"/>
              </a:rPr>
              <a:t>、</a:t>
            </a:r>
            <a:r>
              <a:rPr lang="ja-JP" altLang="en-US" sz="8000" b="1" dirty="0" smtClean="0">
                <a:latin typeface="HGS明朝E" panose="02020900000000000000" pitchFamily="18" charset="-128"/>
                <a:ea typeface="HGS明朝E" panose="02020900000000000000" pitchFamily="18" charset="-128"/>
              </a:rPr>
              <a:t>桜井貢</a:t>
            </a:r>
            <a:r>
              <a:rPr lang="zh-CN" altLang="en-US" sz="8000" b="1" dirty="0" smtClean="0">
                <a:latin typeface="HGS明朝E" panose="02020900000000000000" pitchFamily="18" charset="-128"/>
                <a:ea typeface="HGS明朝E" panose="02020900000000000000" pitchFamily="18" charset="-128"/>
              </a:rPr>
              <a:t>編輯</a:t>
            </a:r>
            <a:r>
              <a:rPr lang="ja-JP" altLang="en-US" sz="8000" b="1" dirty="0" smtClean="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綾</a:t>
            </a:r>
            <a:r>
              <a:rPr lang="zh-CN" altLang="ja-JP" sz="8000" b="1" dirty="0" smtClean="0">
                <a:latin typeface="HGS明朝E" panose="02020900000000000000" pitchFamily="18" charset="-128"/>
                <a:ea typeface="HGS明朝E" panose="02020900000000000000" pitchFamily="18" charset="-128"/>
              </a:rPr>
              <a:t>部</a:t>
            </a:r>
            <a:r>
              <a:rPr lang="zh-CN" altLang="ja-JP" sz="8000" b="1" dirty="0">
                <a:latin typeface="HGS明朝E" panose="02020900000000000000" pitchFamily="18" charset="-128"/>
                <a:ea typeface="HGS明朝E" panose="02020900000000000000" pitchFamily="18" charset="-128"/>
              </a:rPr>
              <a:t>乙松出版）</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明治</a:t>
            </a:r>
            <a:r>
              <a:rPr lang="zh-CN" altLang="en-US" sz="8000" b="1" dirty="0" smtClean="0">
                <a:latin typeface="HGS明朝E" panose="02020900000000000000" pitchFamily="18" charset="-128"/>
                <a:ea typeface="HGS明朝E" panose="02020900000000000000" pitchFamily="18" charset="-128"/>
              </a:rPr>
              <a:t>廣</a:t>
            </a:r>
            <a:r>
              <a:rPr lang="zh-CN" altLang="ja-JP" sz="8000" b="1" dirty="0" smtClean="0">
                <a:latin typeface="HGS明朝E" panose="02020900000000000000" pitchFamily="18" charset="-128"/>
                <a:ea typeface="HGS明朝E" panose="02020900000000000000" pitchFamily="18" charset="-128"/>
              </a:rPr>
              <a:t>集玉</a:t>
            </a:r>
            <a:r>
              <a:rPr lang="zh-CN" altLang="en-US" sz="8000" b="1" dirty="0" smtClean="0">
                <a:latin typeface="HGS明朝E" panose="02020900000000000000" pitchFamily="18" charset="-128"/>
                <a:ea typeface="HGS明朝E" panose="02020900000000000000" pitchFamily="18" charset="-128"/>
              </a:rPr>
              <a:t>編</a:t>
            </a:r>
            <a:r>
              <a:rPr lang="zh-CN" altLang="ja-JP" sz="8000" b="1" dirty="0" smtClean="0">
                <a:latin typeface="HGS明朝E" panose="02020900000000000000" pitchFamily="18" charset="-128"/>
                <a:ea typeface="HGS明朝E" panose="02020900000000000000" pitchFamily="18" charset="-128"/>
              </a:rPr>
              <a:t>大全</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1899</a:t>
            </a:r>
            <a:r>
              <a:rPr lang="ja-JP" altLang="en-US" sz="8000" b="1" dirty="0" err="1" smtClean="0">
                <a:latin typeface="HGS明朝E" panose="02020900000000000000" pitchFamily="18" charset="-128"/>
                <a:ea typeface="HGS明朝E" panose="02020900000000000000" pitchFamily="18" charset="-128"/>
              </a:rPr>
              <a:t>、</a:t>
            </a:r>
            <a:r>
              <a:rPr lang="zh-CN" altLang="ja-JP" sz="8000" b="1" dirty="0">
                <a:latin typeface="HGS明朝E" panose="02020900000000000000" pitchFamily="18" charset="-128"/>
                <a:ea typeface="HGS明朝E" panose="02020900000000000000" pitchFamily="18" charset="-128"/>
              </a:rPr>
              <a:t>田中正治郎</a:t>
            </a:r>
            <a:r>
              <a:rPr lang="zh-CN" altLang="en-US" sz="8000" b="1" dirty="0" smtClean="0">
                <a:latin typeface="HGS明朝E" panose="02020900000000000000" pitchFamily="18" charset="-128"/>
                <a:ea typeface="HGS明朝E" panose="02020900000000000000" pitchFamily="18" charset="-128"/>
              </a:rPr>
              <a:t>編輯</a:t>
            </a:r>
            <a:r>
              <a:rPr lang="ja-JP" altLang="en-US"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中村</a:t>
            </a:r>
            <a:r>
              <a:rPr lang="zh-CN" altLang="en-US" sz="8000" b="1" dirty="0">
                <a:latin typeface="HGS明朝E" panose="02020900000000000000" pitchFamily="18" charset="-128"/>
                <a:ea typeface="HGS明朝E" panose="02020900000000000000" pitchFamily="18" charset="-128"/>
              </a:rPr>
              <a:t>鳳</a:t>
            </a:r>
            <a:r>
              <a:rPr lang="zh-CN" altLang="ja-JP" sz="8000" b="1" dirty="0">
                <a:latin typeface="HGS明朝E" panose="02020900000000000000" pitchFamily="18" charset="-128"/>
                <a:ea typeface="HGS明朝E" panose="02020900000000000000" pitchFamily="18" charset="-128"/>
              </a:rPr>
              <a:t>祥堂出版</a:t>
            </a:r>
            <a:r>
              <a:rPr lang="zh-CN" altLang="ja-JP" sz="8000" b="1" dirty="0" smtClean="0">
                <a:latin typeface="HGS明朝E" panose="02020900000000000000" pitchFamily="18" charset="-128"/>
                <a:ea typeface="HGS明朝E" panose="02020900000000000000" pitchFamily="18" charset="-128"/>
              </a:rPr>
              <a:t>）</a:t>
            </a:r>
            <a:r>
              <a:rPr lang="ja-JP" altLang="en-US" sz="8000" b="1" dirty="0" err="1"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a:t>
            </a:r>
            <a:r>
              <a:rPr lang="zh-CN" altLang="ja-JP" sz="8000" b="1" dirty="0">
                <a:latin typeface="HGS明朝E" panose="02020900000000000000" pitchFamily="18" charset="-128"/>
                <a:ea typeface="HGS明朝E" panose="02020900000000000000" pitchFamily="18" charset="-128"/>
              </a:rPr>
              <a:t>四</a:t>
            </a:r>
            <a:r>
              <a:rPr lang="zh-CN" altLang="en-US" sz="8000" b="1" dirty="0">
                <a:latin typeface="HGS明朝E" panose="02020900000000000000" pitchFamily="18" charset="-128"/>
                <a:ea typeface="HGS明朝E" panose="02020900000000000000" pitchFamily="18" charset="-128"/>
              </a:rPr>
              <a:t>聲</a:t>
            </a:r>
            <a:r>
              <a:rPr lang="zh-CN" altLang="ja-JP" sz="8000" b="1" dirty="0">
                <a:latin typeface="HGS明朝E" panose="02020900000000000000" pitchFamily="18" charset="-128"/>
                <a:ea typeface="HGS明朝E" panose="02020900000000000000" pitchFamily="18" charset="-128"/>
              </a:rPr>
              <a:t>音</a:t>
            </a:r>
            <a:r>
              <a:rPr lang="zh-CN" altLang="en-US" sz="8000" b="1" dirty="0">
                <a:latin typeface="HGS明朝E" panose="02020900000000000000" pitchFamily="18" charset="-128"/>
                <a:ea typeface="HGS明朝E" panose="02020900000000000000" pitchFamily="18" charset="-128"/>
              </a:rPr>
              <a:t>訓</a:t>
            </a:r>
            <a:r>
              <a:rPr lang="zh-CN" altLang="ja-JP" sz="8000" b="1" dirty="0">
                <a:latin typeface="HGS明朝E" panose="02020900000000000000" pitchFamily="18" charset="-128"/>
                <a:ea typeface="HGS明朝E" panose="02020900000000000000" pitchFamily="18" charset="-128"/>
              </a:rPr>
              <a:t>帝国明治玉篇</a:t>
            </a:r>
            <a:r>
              <a:rPr lang="zh-CN" altLang="ja-JP" sz="8000" b="1" dirty="0" smtClean="0">
                <a:latin typeface="HGS明朝E" panose="02020900000000000000" pitchFamily="18" charset="-128"/>
                <a:ea typeface="HGS明朝E" panose="02020900000000000000" pitchFamily="18" charset="-128"/>
              </a:rPr>
              <a:t>大全</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1905</a:t>
            </a:r>
            <a:r>
              <a:rPr lang="ja-JP" altLang="en-US" sz="8000" b="1" dirty="0" err="1"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片</a:t>
            </a:r>
            <a:r>
              <a:rPr lang="zh-CN" altLang="en-US" sz="8000" b="1" dirty="0" smtClean="0">
                <a:latin typeface="HGS明朝E" panose="02020900000000000000" pitchFamily="18" charset="-128"/>
                <a:ea typeface="HGS明朝E" panose="02020900000000000000" pitchFamily="18" charset="-128"/>
              </a:rPr>
              <a:t>岡賢</a:t>
            </a:r>
            <a:r>
              <a:rPr lang="zh-CN" altLang="ja-JP" sz="8000" b="1" dirty="0" smtClean="0">
                <a:latin typeface="HGS明朝E" panose="02020900000000000000" pitchFamily="18" charset="-128"/>
                <a:ea typeface="HGS明朝E" panose="02020900000000000000" pitchFamily="18" charset="-128"/>
              </a:rPr>
              <a:t>三</a:t>
            </a:r>
            <a:r>
              <a:rPr lang="zh-CN" altLang="en-US" sz="8000" b="1" dirty="0" smtClean="0">
                <a:latin typeface="HGS明朝E" panose="02020900000000000000" pitchFamily="18" charset="-128"/>
                <a:ea typeface="HGS明朝E" panose="02020900000000000000" pitchFamily="18" charset="-128"/>
              </a:rPr>
              <a:t>編輯</a:t>
            </a:r>
            <a:r>
              <a:rPr lang="ja-JP" altLang="en-US" sz="8000" b="1" dirty="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風</a:t>
            </a:r>
            <a:r>
              <a:rPr lang="zh-CN" altLang="ja-JP" sz="8000" b="1" dirty="0" smtClean="0">
                <a:latin typeface="HGS明朝E" panose="02020900000000000000" pitchFamily="18" charset="-128"/>
                <a:ea typeface="HGS明朝E" panose="02020900000000000000" pitchFamily="18" charset="-128"/>
              </a:rPr>
              <a:t>月</a:t>
            </a:r>
            <a:r>
              <a:rPr lang="zh-CN" altLang="en-US" sz="8000" b="1" dirty="0" smtClean="0">
                <a:latin typeface="HGS明朝E" panose="02020900000000000000" pitchFamily="18" charset="-128"/>
                <a:ea typeface="HGS明朝E" panose="02020900000000000000" pitchFamily="18" charset="-128"/>
              </a:rPr>
              <a:t>莊</a:t>
            </a:r>
            <a:r>
              <a:rPr lang="zh-CN" altLang="ja-JP" sz="8000" b="1" dirty="0" smtClean="0">
                <a:latin typeface="HGS明朝E" panose="02020900000000000000" pitchFamily="18" charset="-128"/>
                <a:ea typeface="HGS明朝E" panose="02020900000000000000" pitchFamily="18" charset="-128"/>
              </a:rPr>
              <a:t>左</a:t>
            </a:r>
            <a:r>
              <a:rPr lang="zh-CN" altLang="en-US" sz="8000" b="1" dirty="0" smtClean="0">
                <a:latin typeface="HGS明朝E" panose="02020900000000000000" pitchFamily="18" charset="-128"/>
                <a:ea typeface="HGS明朝E" panose="02020900000000000000" pitchFamily="18" charset="-128"/>
              </a:rPr>
              <a:t>衛門</a:t>
            </a:r>
            <a:r>
              <a:rPr lang="zh-CN" altLang="ja-JP" sz="8000" b="1" dirty="0">
                <a:latin typeface="HGS明朝E" panose="02020900000000000000" pitchFamily="18" charset="-128"/>
                <a:ea typeface="HGS明朝E" panose="02020900000000000000" pitchFamily="18" charset="-128"/>
              </a:rPr>
              <a:t>出版</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明治新刻广集玉篇大全</a:t>
            </a:r>
            <a:r>
              <a:rPr lang="en-US" altLang="ja-JP" sz="8000" b="1" dirty="0" smtClean="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a:t>
            </a:r>
            <a:r>
              <a:rPr lang="en-US" altLang="ja-JP" sz="8000" b="1" dirty="0" smtClean="0">
                <a:latin typeface="HGS明朝E" panose="02020900000000000000" pitchFamily="18" charset="-128"/>
                <a:ea typeface="HGS明朝E" panose="02020900000000000000" pitchFamily="18" charset="-128"/>
              </a:rPr>
              <a:t>1911</a:t>
            </a:r>
            <a:r>
              <a:rPr lang="ja-JP" altLang="en-US" sz="8000" b="1" dirty="0" err="1" smtClean="0">
                <a:latin typeface="HGS明朝E" panose="02020900000000000000" pitchFamily="18" charset="-128"/>
                <a:ea typeface="HGS明朝E" panose="02020900000000000000" pitchFamily="18" charset="-128"/>
              </a:rPr>
              <a:t>、</a:t>
            </a:r>
            <a:r>
              <a:rPr lang="ja-JP" altLang="en-US" sz="8000" b="1" dirty="0" smtClean="0">
                <a:latin typeface="HGS明朝E" panose="02020900000000000000" pitchFamily="18" charset="-128"/>
                <a:ea typeface="HGS明朝E" panose="02020900000000000000" pitchFamily="18" charset="-128"/>
              </a:rPr>
              <a:t>鈴木</a:t>
            </a:r>
            <a:r>
              <a:rPr lang="zh-CN" altLang="ja-JP" sz="8000" b="1" dirty="0" smtClean="0">
                <a:latin typeface="HGS明朝E" panose="02020900000000000000" pitchFamily="18" charset="-128"/>
                <a:ea typeface="HGS明朝E" panose="02020900000000000000" pitchFamily="18" charset="-128"/>
              </a:rPr>
              <a:t>音彦</a:t>
            </a:r>
            <a:r>
              <a:rPr lang="ja-JP" altLang="en-US" sz="8000" b="1" dirty="0" smtClean="0">
                <a:latin typeface="HGS明朝E" panose="02020900000000000000" pitchFamily="18" charset="-128"/>
                <a:ea typeface="HGS明朝E" panose="02020900000000000000" pitchFamily="18" charset="-128"/>
              </a:rPr>
              <a:t>編纂</a:t>
            </a:r>
            <a:r>
              <a:rPr lang="ja-JP" altLang="en-US"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田中安</a:t>
            </a:r>
            <a:r>
              <a:rPr lang="ja-JP" altLang="en-US" sz="8000" b="1" dirty="0" smtClean="0">
                <a:latin typeface="HGS明朝E" panose="02020900000000000000" pitchFamily="18" charset="-128"/>
                <a:ea typeface="HGS明朝E" panose="02020900000000000000" pitchFamily="18" charset="-128"/>
              </a:rPr>
              <a:t>栄</a:t>
            </a:r>
            <a:r>
              <a:rPr lang="zh-CN" altLang="ja-JP" sz="8000" b="1" dirty="0" smtClean="0">
                <a:latin typeface="HGS明朝E" panose="02020900000000000000" pitchFamily="18" charset="-128"/>
                <a:ea typeface="HGS明朝E" panose="02020900000000000000" pitchFamily="18" charset="-128"/>
              </a:rPr>
              <a:t>堂</a:t>
            </a:r>
            <a:r>
              <a:rPr lang="zh-CN" altLang="ja-JP" sz="8000" b="1" dirty="0">
                <a:latin typeface="HGS明朝E" panose="02020900000000000000" pitchFamily="18" charset="-128"/>
                <a:ea typeface="HGS明朝E" panose="02020900000000000000" pitchFamily="18" charset="-128"/>
              </a:rPr>
              <a:t>出版）</a:t>
            </a:r>
            <a:r>
              <a:rPr lang="zh-CN" altLang="ja-JP" sz="8000" b="1" dirty="0" smtClean="0">
                <a:latin typeface="HGS明朝E" panose="02020900000000000000" pitchFamily="18" charset="-128"/>
                <a:ea typeface="HGS明朝E" panose="02020900000000000000" pitchFamily="18" charset="-128"/>
              </a:rPr>
              <a:t>等</a:t>
            </a:r>
            <a:r>
              <a:rPr lang="ja-JP" altLang="en-US" sz="8000" b="1" dirty="0" smtClean="0">
                <a:latin typeface="HGS明朝E" panose="02020900000000000000" pitchFamily="18" charset="-128"/>
                <a:ea typeface="HGS明朝E" panose="02020900000000000000" pitchFamily="18" charset="-128"/>
              </a:rPr>
              <a:t>が</a:t>
            </a:r>
            <a:r>
              <a:rPr lang="ja-JP" altLang="en-US" sz="8000" b="1" dirty="0">
                <a:latin typeface="HGS明朝E" panose="02020900000000000000" pitchFamily="18" charset="-128"/>
                <a:ea typeface="HGS明朝E" panose="02020900000000000000" pitchFamily="18" charset="-128"/>
              </a:rPr>
              <a:t>有り</a:t>
            </a:r>
            <a:r>
              <a:rPr lang="ja-JP" altLang="en-US" sz="8000" b="1" dirty="0" smtClean="0">
                <a:latin typeface="HGS明朝E" panose="02020900000000000000" pitchFamily="18" charset="-128"/>
                <a:ea typeface="HGS明朝E" panose="02020900000000000000" pitchFamily="18" charset="-128"/>
              </a:rPr>
              <a:t>、数多い</a:t>
            </a:r>
            <a:r>
              <a:rPr lang="zh-CN" altLang="ja-JP" sz="8000" b="1" dirty="0" smtClean="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後</a:t>
            </a:r>
            <a:r>
              <a:rPr lang="zh-CN" altLang="ja-JP" sz="8000" b="1" dirty="0" smtClean="0">
                <a:latin typeface="HGS明朝E" panose="02020900000000000000" pitchFamily="18" charset="-128"/>
                <a:ea typeface="HGS明朝E" panose="02020900000000000000" pitchFamily="18" charset="-128"/>
              </a:rPr>
              <a:t>藤光</a:t>
            </a:r>
            <a:r>
              <a:rPr lang="zh-CN" altLang="en-US" sz="8000" b="1" dirty="0" smtClean="0">
                <a:latin typeface="HGS明朝E" panose="02020900000000000000" pitchFamily="18" charset="-128"/>
                <a:ea typeface="HGS明朝E" panose="02020900000000000000" pitchFamily="18" charset="-128"/>
              </a:rPr>
              <a:t>賢編</a:t>
            </a:r>
            <a:r>
              <a:rPr lang="ja-JP" altLang="en-US" sz="8000" b="1" dirty="0" smtClean="0">
                <a:latin typeface="HGS明朝E" panose="02020900000000000000" pitchFamily="18" charset="-128"/>
                <a:ea typeface="HGS明朝E" panose="02020900000000000000" pitchFamily="18" charset="-128"/>
              </a:rPr>
              <a:t>纂</a:t>
            </a:r>
            <a:r>
              <a:rPr lang="zh-CN" altLang="ja-JP" sz="8000" b="1" dirty="0" smtClean="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鍾</a:t>
            </a:r>
            <a:r>
              <a:rPr lang="zh-CN" altLang="ja-JP" sz="8000" b="1" dirty="0" smtClean="0">
                <a:latin typeface="HGS明朝E" panose="02020900000000000000" pitchFamily="18" charset="-128"/>
                <a:ea typeface="HGS明朝E" panose="02020900000000000000" pitchFamily="18" charset="-128"/>
              </a:rPr>
              <a:t>美堂出版</a:t>
            </a:r>
            <a:r>
              <a:rPr lang="ja-JP" altLang="en-US" sz="8000" b="1" dirty="0" smtClean="0">
                <a:latin typeface="HGS明朝E" panose="02020900000000000000" pitchFamily="18" charset="-128"/>
                <a:ea typeface="HGS明朝E" panose="02020900000000000000" pitchFamily="18" charset="-128"/>
              </a:rPr>
              <a:t>の</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活版</a:t>
            </a:r>
            <a:r>
              <a:rPr lang="zh-CN" altLang="en-US" sz="8000" b="1" dirty="0" smtClean="0">
                <a:latin typeface="HGS明朝E" panose="02020900000000000000" pitchFamily="18" charset="-128"/>
                <a:ea typeface="HGS明朝E" panose="02020900000000000000" pitchFamily="18" charset="-128"/>
              </a:rPr>
              <a:t>鮮</a:t>
            </a:r>
            <a:r>
              <a:rPr lang="zh-CN" altLang="ja-JP" sz="8000" b="1" dirty="0" smtClean="0">
                <a:latin typeface="HGS明朝E" panose="02020900000000000000" pitchFamily="18" charset="-128"/>
                <a:ea typeface="HGS明朝E" panose="02020900000000000000" pitchFamily="18" charset="-128"/>
              </a:rPr>
              <a:t>明</a:t>
            </a:r>
            <a:r>
              <a:rPr lang="zh-CN" altLang="en-US" sz="8000" b="1" dirty="0" smtClean="0">
                <a:latin typeface="HGS明朝E" panose="02020900000000000000" pitchFamily="18" charset="-128"/>
                <a:ea typeface="HGS明朝E" panose="02020900000000000000" pitchFamily="18" charset="-128"/>
              </a:rPr>
              <a:t>廣</a:t>
            </a:r>
            <a:r>
              <a:rPr lang="zh-CN" altLang="ja-JP" sz="8000" b="1" dirty="0" smtClean="0">
                <a:latin typeface="HGS明朝E" panose="02020900000000000000" pitchFamily="18" charset="-128"/>
                <a:ea typeface="HGS明朝E" panose="02020900000000000000" pitchFamily="18" charset="-128"/>
              </a:rPr>
              <a:t>益新撰玉</a:t>
            </a:r>
            <a:r>
              <a:rPr lang="zh-CN" altLang="en-US" sz="8000" b="1" dirty="0" smtClean="0">
                <a:latin typeface="HGS明朝E" panose="02020900000000000000" pitchFamily="18" charset="-128"/>
                <a:ea typeface="HGS明朝E" panose="02020900000000000000" pitchFamily="18" charset="-128"/>
              </a:rPr>
              <a:t>編</a:t>
            </a:r>
            <a:r>
              <a:rPr lang="en-US" altLang="ja-JP" sz="8000" b="1" dirty="0" smtClean="0">
                <a:latin typeface="HGS明朝E" panose="02020900000000000000" pitchFamily="18" charset="-128"/>
                <a:ea typeface="HGS明朝E" panose="02020900000000000000" pitchFamily="18" charset="-128"/>
              </a:rPr>
              <a:t>』</a:t>
            </a:r>
            <a:r>
              <a:rPr lang="ja-JP" altLang="en-US" sz="8000" b="1" dirty="0" smtClean="0">
                <a:latin typeface="HGS明朝E" panose="02020900000000000000" pitchFamily="18" charset="-128"/>
                <a:ea typeface="HGS明朝E" panose="02020900000000000000" pitchFamily="18" charset="-128"/>
              </a:rPr>
              <a:t>は大正時代まで</a:t>
            </a:r>
            <a:r>
              <a:rPr lang="zh-CN" altLang="ja-JP" sz="8000" b="1" dirty="0" smtClean="0">
                <a:latin typeface="HGS明朝E" panose="02020900000000000000" pitchFamily="18" charset="-128"/>
                <a:ea typeface="HGS明朝E" panose="02020900000000000000" pitchFamily="18" charset="-128"/>
              </a:rPr>
              <a:t>（</a:t>
            </a:r>
            <a:r>
              <a:rPr lang="en-US" altLang="ja-JP" sz="8000" b="1" dirty="0">
                <a:latin typeface="HGS明朝E" panose="02020900000000000000" pitchFamily="18" charset="-128"/>
                <a:ea typeface="HGS明朝E" panose="02020900000000000000" pitchFamily="18" charset="-128"/>
              </a:rPr>
              <a:t>1906</a:t>
            </a:r>
            <a:r>
              <a:rPr lang="zh-CN" altLang="ja-JP" sz="8000" b="1" dirty="0">
                <a:latin typeface="HGS明朝E" panose="02020900000000000000" pitchFamily="18" charset="-128"/>
                <a:ea typeface="HGS明朝E" panose="02020900000000000000" pitchFamily="18" charset="-128"/>
              </a:rPr>
              <a:t>、</a:t>
            </a:r>
            <a:r>
              <a:rPr lang="en-US" altLang="ja-JP" sz="8000" b="1" dirty="0">
                <a:latin typeface="HGS明朝E" panose="02020900000000000000" pitchFamily="18" charset="-128"/>
                <a:ea typeface="HGS明朝E" panose="02020900000000000000" pitchFamily="18" charset="-128"/>
              </a:rPr>
              <a:t>1907</a:t>
            </a:r>
            <a:r>
              <a:rPr lang="zh-CN" altLang="ja-JP" sz="8000" b="1" dirty="0">
                <a:latin typeface="HGS明朝E" panose="02020900000000000000" pitchFamily="18" charset="-128"/>
                <a:ea typeface="HGS明朝E" panose="02020900000000000000" pitchFamily="18" charset="-128"/>
              </a:rPr>
              <a:t>、</a:t>
            </a:r>
            <a:r>
              <a:rPr lang="en-US" altLang="ja-JP" sz="8000" b="1" dirty="0">
                <a:latin typeface="HGS明朝E" panose="02020900000000000000" pitchFamily="18" charset="-128"/>
                <a:ea typeface="HGS明朝E" panose="02020900000000000000" pitchFamily="18" charset="-128"/>
              </a:rPr>
              <a:t>1912</a:t>
            </a:r>
            <a:r>
              <a:rPr lang="zh-CN" altLang="ja-JP" sz="8000" b="1" dirty="0" smtClean="0">
                <a:latin typeface="HGS明朝E" panose="02020900000000000000" pitchFamily="18" charset="-128"/>
                <a:ea typeface="HGS明朝E" panose="02020900000000000000" pitchFamily="18" charset="-128"/>
              </a:rPr>
              <a:t>）</a:t>
            </a:r>
            <a:r>
              <a:rPr lang="ja-JP" altLang="en-US" sz="8000" b="1" dirty="0" smtClean="0">
                <a:latin typeface="HGS明朝E" panose="02020900000000000000" pitchFamily="18" charset="-128"/>
                <a:ea typeface="HGS明朝E" panose="02020900000000000000" pitchFamily="18" charset="-128"/>
              </a:rPr>
              <a:t>版を重ねた</a:t>
            </a:r>
            <a:r>
              <a:rPr lang="zh-CN" altLang="ja-JP" sz="8000" b="1" dirty="0" smtClean="0">
                <a:latin typeface="HGS明朝E" panose="02020900000000000000" pitchFamily="18" charset="-128"/>
                <a:ea typeface="HGS明朝E" panose="02020900000000000000" pitchFamily="18" charset="-128"/>
              </a:rPr>
              <a:t>。</a:t>
            </a:r>
            <a:endParaRPr lang="en-US" altLang="zh-CN" sz="8000" b="1" dirty="0" smtClean="0">
              <a:latin typeface="HGS明朝E" panose="02020900000000000000" pitchFamily="18" charset="-128"/>
              <a:ea typeface="HGS明朝E" panose="02020900000000000000" pitchFamily="18" charset="-128"/>
            </a:endParaRPr>
          </a:p>
          <a:p>
            <a:r>
              <a:rPr lang="zh-CN" altLang="en-US" sz="8000" b="1" dirty="0" smtClean="0">
                <a:latin typeface="HGS明朝E" panose="02020900000000000000" pitchFamily="18" charset="-128"/>
                <a:ea typeface="HGS明朝E" panose="02020900000000000000" pitchFamily="18" charset="-128"/>
              </a:rPr>
              <a:t>明治時代刊行</a:t>
            </a:r>
            <a:r>
              <a:rPr lang="ja-JP" altLang="en-US" sz="8000" b="1" dirty="0" smtClean="0">
                <a:latin typeface="HGS明朝E" panose="02020900000000000000" pitchFamily="18" charset="-128"/>
                <a:ea typeface="HGS明朝E" panose="02020900000000000000" pitchFamily="18" charset="-128"/>
              </a:rPr>
              <a:t>の</a:t>
            </a:r>
            <a:r>
              <a:rPr lang="en-US" altLang="ja-JP" sz="8000" b="1" dirty="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玉篇</a:t>
            </a:r>
            <a:r>
              <a:rPr lang="en-US" altLang="ja-JP" sz="8000" b="1" dirty="0">
                <a:latin typeface="HGS明朝E" panose="02020900000000000000" pitchFamily="18" charset="-128"/>
                <a:ea typeface="HGS明朝E" panose="02020900000000000000" pitchFamily="18" charset="-128"/>
              </a:rPr>
              <a:t>』</a:t>
            </a:r>
            <a:r>
              <a:rPr lang="zh-CN" altLang="en-US" sz="8000" b="1" dirty="0" smtClean="0">
                <a:latin typeface="HGS明朝E" panose="02020900000000000000" pitchFamily="18" charset="-128"/>
                <a:ea typeface="HGS明朝E" panose="02020900000000000000" pitchFamily="18" charset="-128"/>
              </a:rPr>
              <a:t>類字</a:t>
            </a:r>
            <a:r>
              <a:rPr lang="ja-JP" altLang="en-US" sz="8000" b="1" dirty="0" smtClean="0">
                <a:latin typeface="HGS明朝E" panose="02020900000000000000" pitchFamily="18" charset="-128"/>
                <a:ea typeface="HGS明朝E" panose="02020900000000000000" pitchFamily="18" charset="-128"/>
              </a:rPr>
              <a:t>書は総数百種以上に上る。</a:t>
            </a:r>
            <a:endParaRPr lang="en-US" altLang="zh-CN" sz="8000" b="1" dirty="0" smtClean="0">
              <a:latin typeface="HGS明朝E" panose="02020900000000000000" pitchFamily="18" charset="-128"/>
              <a:ea typeface="HGS明朝E" panose="02020900000000000000" pitchFamily="18" charset="-128"/>
            </a:endParaRPr>
          </a:p>
          <a:p>
            <a:r>
              <a:rPr lang="zh-CN" altLang="ja-JP" sz="8000" b="1" dirty="0" smtClean="0">
                <a:latin typeface="HGS明朝E" panose="02020900000000000000" pitchFamily="18" charset="-128"/>
                <a:ea typeface="HGS明朝E" panose="02020900000000000000" pitchFamily="18" charset="-128"/>
              </a:rPr>
              <a:t>入江依德纂</a:t>
            </a:r>
            <a:r>
              <a:rPr lang="ja-JP" altLang="en-US" sz="8000" b="1" dirty="0">
                <a:latin typeface="HGS明朝E" panose="02020900000000000000" pitchFamily="18" charset="-128"/>
                <a:ea typeface="HGS明朝E" panose="02020900000000000000" pitchFamily="18" charset="-128"/>
              </a:rPr>
              <a:t>訳</a:t>
            </a:r>
            <a:r>
              <a:rPr lang="zh-CN" altLang="en-US" sz="8000" b="1" dirty="0" smtClean="0">
                <a:latin typeface="HGS明朝E" panose="02020900000000000000" pitchFamily="18" charset="-128"/>
                <a:ea typeface="HGS明朝E" panose="02020900000000000000" pitchFamily="18" charset="-128"/>
              </a:rPr>
              <a:t>、鶴聲</a:t>
            </a:r>
            <a:r>
              <a:rPr lang="zh-CN" altLang="ja-JP" sz="8000" b="1" dirty="0" smtClean="0">
                <a:latin typeface="HGS明朝E" panose="02020900000000000000" pitchFamily="18" charset="-128"/>
                <a:ea typeface="HGS明朝E" panose="02020900000000000000" pitchFamily="18" charset="-128"/>
              </a:rPr>
              <a:t>社出版</a:t>
            </a:r>
            <a:r>
              <a:rPr lang="ja-JP" altLang="en-US" sz="8000" b="1" dirty="0" smtClean="0">
                <a:latin typeface="HGS明朝E" panose="02020900000000000000" pitchFamily="18" charset="-128"/>
                <a:ea typeface="HGS明朝E" panose="02020900000000000000" pitchFamily="18" charset="-128"/>
              </a:rPr>
              <a:t>の</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附音插</a:t>
            </a:r>
            <a:r>
              <a:rPr lang="zh-CN" altLang="en-US" sz="8000" b="1" dirty="0" smtClean="0">
                <a:latin typeface="HGS明朝E" panose="02020900000000000000" pitchFamily="18" charset="-128"/>
                <a:ea typeface="HGS明朝E" panose="02020900000000000000" pitchFamily="18" charset="-128"/>
              </a:rPr>
              <a:t>畫</a:t>
            </a:r>
            <a:r>
              <a:rPr lang="zh-CN" altLang="ja-JP" sz="8000" b="1" dirty="0" smtClean="0">
                <a:latin typeface="HGS明朝E" panose="02020900000000000000" pitchFamily="18" charset="-128"/>
                <a:ea typeface="HGS明朝E" panose="02020900000000000000" pitchFamily="18" charset="-128"/>
              </a:rPr>
              <a:t>英和玉篇</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a:t>
            </a:r>
            <a:r>
              <a:rPr lang="en-US" altLang="ja-JP" sz="8000" b="1" dirty="0">
                <a:latin typeface="HGS明朝E" panose="02020900000000000000" pitchFamily="18" charset="-128"/>
                <a:ea typeface="HGS明朝E" panose="02020900000000000000" pitchFamily="18" charset="-128"/>
              </a:rPr>
              <a:t>1886</a:t>
            </a:r>
            <a:r>
              <a:rPr lang="zh-CN" altLang="ja-JP" sz="8000" b="1" dirty="0" smtClean="0">
                <a:latin typeface="HGS明朝E" panose="02020900000000000000" pitchFamily="18" charset="-128"/>
                <a:ea typeface="HGS明朝E" panose="02020900000000000000" pitchFamily="18" charset="-128"/>
              </a:rPr>
              <a:t>）</a:t>
            </a:r>
            <a:r>
              <a:rPr lang="ja-JP" altLang="en-US" sz="8000" b="1" dirty="0" smtClean="0">
                <a:latin typeface="HGS明朝E" panose="02020900000000000000" pitchFamily="18" charset="-128"/>
                <a:ea typeface="HGS明朝E" panose="02020900000000000000" pitchFamily="18" charset="-128"/>
              </a:rPr>
              <a:t>は</a:t>
            </a:r>
            <a:r>
              <a:rPr lang="en-US" altLang="ja-JP" sz="8000" b="1" dirty="0">
                <a:latin typeface="HGS明朝E" panose="02020900000000000000" pitchFamily="18" charset="-128"/>
                <a:ea typeface="HGS明朝E" panose="02020900000000000000" pitchFamily="18" charset="-128"/>
              </a:rPr>
              <a:t>『</a:t>
            </a:r>
            <a:r>
              <a:rPr lang="zh-CN" altLang="ja-JP" sz="8000" b="1" dirty="0" smtClean="0">
                <a:latin typeface="HGS明朝E" panose="02020900000000000000" pitchFamily="18" charset="-128"/>
                <a:ea typeface="HGS明朝E" panose="02020900000000000000" pitchFamily="18" charset="-128"/>
              </a:rPr>
              <a:t>玉篇</a:t>
            </a:r>
            <a:r>
              <a:rPr lang="en-US" altLang="ja-JP" sz="8000" b="1" dirty="0" smtClean="0">
                <a:latin typeface="HGS明朝E" panose="02020900000000000000" pitchFamily="18" charset="-128"/>
                <a:ea typeface="HGS明朝E" panose="02020900000000000000" pitchFamily="18" charset="-128"/>
              </a:rPr>
              <a:t>』</a:t>
            </a:r>
            <a:r>
              <a:rPr lang="ja-JP" altLang="en-US" sz="8000" b="1" dirty="0" smtClean="0">
                <a:latin typeface="HGS明朝E" panose="02020900000000000000" pitchFamily="18" charset="-128"/>
                <a:ea typeface="HGS明朝E" panose="02020900000000000000" pitchFamily="18" charset="-128"/>
              </a:rPr>
              <a:t>を</a:t>
            </a:r>
            <a:r>
              <a:rPr lang="zh-CN" altLang="ja-JP" sz="8000" b="1" dirty="0" smtClean="0">
                <a:latin typeface="HGS明朝E" panose="02020900000000000000" pitchFamily="18" charset="-128"/>
                <a:ea typeface="HGS明朝E" panose="02020900000000000000" pitchFamily="18" charset="-128"/>
              </a:rPr>
              <a:t>英日</a:t>
            </a:r>
            <a:r>
              <a:rPr lang="zh-CN" altLang="en-US" sz="8000" b="1" dirty="0" smtClean="0">
                <a:latin typeface="HGS明朝E" panose="02020900000000000000" pitchFamily="18" charset="-128"/>
                <a:ea typeface="HGS明朝E" panose="02020900000000000000" pitchFamily="18" charset="-128"/>
              </a:rPr>
              <a:t>詞</a:t>
            </a:r>
            <a:r>
              <a:rPr lang="zh-CN" altLang="ja-JP" sz="8000" b="1" dirty="0" smtClean="0">
                <a:latin typeface="HGS明朝E" panose="02020900000000000000" pitchFamily="18" charset="-128"/>
                <a:ea typeface="HGS明朝E" panose="02020900000000000000" pitchFamily="18" charset="-128"/>
              </a:rPr>
              <a:t>典</a:t>
            </a:r>
            <a:r>
              <a:rPr lang="ja-JP" altLang="en-US" sz="8000" b="1" dirty="0" smtClean="0">
                <a:latin typeface="HGS明朝E" panose="02020900000000000000" pitchFamily="18" charset="-128"/>
                <a:ea typeface="HGS明朝E" panose="02020900000000000000" pitchFamily="18" charset="-128"/>
              </a:rPr>
              <a:t>の範疇にした。</a:t>
            </a:r>
            <a:r>
              <a:rPr lang="ja-JP" altLang="ja-JP" sz="8000" dirty="0">
                <a:latin typeface="HGS明朝E" panose="02020900000000000000" pitchFamily="18" charset="-128"/>
                <a:ea typeface="HGS明朝E" panose="02020900000000000000" pitchFamily="18" charset="-128"/>
              </a:rPr>
              <a:t/>
            </a:r>
            <a:br>
              <a:rPr lang="ja-JP" altLang="ja-JP" sz="8000" dirty="0">
                <a:latin typeface="HGS明朝E" panose="02020900000000000000" pitchFamily="18" charset="-128"/>
                <a:ea typeface="HGS明朝E" panose="02020900000000000000" pitchFamily="18" charset="-128"/>
              </a:rPr>
            </a:br>
            <a:endParaRPr lang="en-US" altLang="zh-CN" sz="8000" b="1" dirty="0" smtClean="0">
              <a:latin typeface="HGS明朝E" panose="02020900000000000000" pitchFamily="18" charset="-128"/>
              <a:ea typeface="HGS明朝E" panose="02020900000000000000" pitchFamily="18" charset="-128"/>
            </a:endParaRPr>
          </a:p>
          <a:p>
            <a:endParaRPr kumimoji="1" lang="ja-JP" altLang="en-US" sz="7200" dirty="0"/>
          </a:p>
        </p:txBody>
      </p:sp>
    </p:spTree>
    <p:extLst>
      <p:ext uri="{BB962C8B-B14F-4D97-AF65-F5344CB8AC3E}">
        <p14:creationId xmlns:p14="http://schemas.microsoft.com/office/powerpoint/2010/main" val="3553052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附音</a:t>
            </a:r>
            <a:r>
              <a:rPr lang="zh-CN" altLang="en-US" sz="2000" b="1" dirty="0" smtClean="0">
                <a:latin typeface="HGP明朝E" panose="02020900000000000000" pitchFamily="18" charset="-128"/>
                <a:ea typeface="HGP明朝E" panose="02020900000000000000" pitchFamily="18" charset="-128"/>
              </a:rPr>
              <a:t>插畫</a:t>
            </a:r>
            <a:r>
              <a:rPr lang="zh-CN" altLang="ja-JP" sz="2000" b="1" dirty="0" smtClean="0">
                <a:latin typeface="HGP明朝E" panose="02020900000000000000" pitchFamily="18" charset="-128"/>
                <a:ea typeface="HGP明朝E" panose="02020900000000000000" pitchFamily="18" charset="-128"/>
              </a:rPr>
              <a:t>英和玉篇</a:t>
            </a:r>
            <a:r>
              <a:rPr lang="en-US" altLang="ja-JP" sz="2000" b="1" dirty="0" smtClean="0">
                <a:latin typeface="HGP明朝E" panose="02020900000000000000" pitchFamily="18" charset="-128"/>
                <a:ea typeface="HGP明朝E" panose="02020900000000000000" pitchFamily="18" charset="-128"/>
              </a:rPr>
              <a:t>  </a:t>
            </a:r>
            <a:r>
              <a:rPr lang="en-US" altLang="ja-JP" sz="2000" b="1" dirty="0">
                <a:latin typeface="HGP明朝E" panose="02020900000000000000" pitchFamily="18" charset="-128"/>
                <a:ea typeface="HGP明朝E" panose="02020900000000000000" pitchFamily="18" charset="-128"/>
              </a:rPr>
              <a:t>ENGLISH AND JAPANESE </a:t>
            </a:r>
            <a:r>
              <a:rPr lang="en-US" altLang="ja-JP" sz="2000" b="1" dirty="0" smtClean="0">
                <a:latin typeface="HGP明朝E" panose="02020900000000000000" pitchFamily="18" charset="-128"/>
                <a:ea typeface="HGP明朝E" panose="02020900000000000000" pitchFamily="18" charset="-128"/>
              </a:rPr>
              <a:t>DICTIONARY』</a:t>
            </a:r>
            <a:r>
              <a:rPr lang="ja-JP" altLang="en-US" sz="2000" b="1" dirty="0" err="1">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入江依德纂</a:t>
            </a:r>
            <a:r>
              <a:rPr lang="zh-CN" altLang="en-US" sz="2000" b="1" dirty="0" smtClean="0">
                <a:latin typeface="HGP明朝E" panose="02020900000000000000" pitchFamily="18" charset="-128"/>
                <a:ea typeface="HGP明朝E" panose="02020900000000000000" pitchFamily="18" charset="-128"/>
              </a:rPr>
              <a:t>譯</a:t>
            </a:r>
            <a:r>
              <a:rPr lang="zh-CN" altLang="ja-JP" sz="2000" b="1" dirty="0" smtClean="0">
                <a:latin typeface="HGP明朝E" panose="02020900000000000000" pitchFamily="18" charset="-128"/>
                <a:ea typeface="HGP明朝E" panose="02020900000000000000" pitchFamily="18" charset="-128"/>
              </a:rPr>
              <a:t>、九松</a:t>
            </a:r>
            <a:r>
              <a:rPr lang="zh-CN" altLang="en-US" sz="2000" b="1" dirty="0" smtClean="0">
                <a:latin typeface="HGP明朝E" panose="02020900000000000000" pitchFamily="18" charset="-128"/>
                <a:ea typeface="HGP明朝E" panose="02020900000000000000" pitchFamily="18" charset="-128"/>
              </a:rPr>
              <a:t>義</a:t>
            </a:r>
            <a:r>
              <a:rPr lang="zh-CN" altLang="ja-JP" sz="2000" b="1" dirty="0" smtClean="0">
                <a:latin typeface="HGP明朝E" panose="02020900000000000000" pitchFamily="18" charset="-128"/>
                <a:ea typeface="HGP明朝E" panose="02020900000000000000" pitchFamily="18" charset="-128"/>
              </a:rPr>
              <a:t>典校</a:t>
            </a:r>
            <a:r>
              <a:rPr lang="zh-CN" altLang="en-US" sz="2000" b="1" dirty="0" smtClean="0">
                <a:latin typeface="HGP明朝E" panose="02020900000000000000" pitchFamily="18" charset="-128"/>
                <a:ea typeface="HGP明朝E" panose="02020900000000000000" pitchFamily="18" charset="-128"/>
              </a:rPr>
              <a:t>訂</a:t>
            </a:r>
            <a:r>
              <a:rPr lang="ja-JP" altLang="en-US" sz="2000" b="1" dirty="0">
                <a:latin typeface="HGP明朝E" panose="02020900000000000000" pitchFamily="18" charset="-128"/>
                <a:ea typeface="HGP明朝E" panose="02020900000000000000" pitchFamily="18" charset="-128"/>
              </a:rPr>
              <a:t>、</a:t>
            </a:r>
            <a:r>
              <a:rPr lang="zh-CN" altLang="en-US" sz="2000" b="1" dirty="0" smtClean="0">
                <a:latin typeface="HGP明朝E" panose="02020900000000000000" pitchFamily="18" charset="-128"/>
                <a:ea typeface="HGP明朝E" panose="02020900000000000000" pitchFamily="18" charset="-128"/>
              </a:rPr>
              <a:t>東</a:t>
            </a:r>
            <a:r>
              <a:rPr lang="zh-CN" altLang="ja-JP" sz="2000" b="1" dirty="0" smtClean="0">
                <a:latin typeface="HGP明朝E" panose="02020900000000000000" pitchFamily="18" charset="-128"/>
                <a:ea typeface="HGP明朝E" panose="02020900000000000000" pitchFamily="18" charset="-128"/>
              </a:rPr>
              <a:t>京</a:t>
            </a:r>
            <a:r>
              <a:rPr lang="zh-CN" altLang="en-US" sz="2000" b="1" dirty="0" smtClean="0">
                <a:latin typeface="HGP明朝E" panose="02020900000000000000" pitchFamily="18" charset="-128"/>
                <a:ea typeface="HGP明朝E" panose="02020900000000000000" pitchFamily="18" charset="-128"/>
              </a:rPr>
              <a:t>鶴聲</a:t>
            </a:r>
            <a:r>
              <a:rPr lang="zh-CN" altLang="ja-JP" sz="2000" b="1" dirty="0" smtClean="0">
                <a:latin typeface="HGP明朝E" panose="02020900000000000000" pitchFamily="18" charset="-128"/>
                <a:ea typeface="HGP明朝E" panose="02020900000000000000" pitchFamily="18" charset="-128"/>
              </a:rPr>
              <a:t>社出版</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明治十七年十二月刻成</a:t>
            </a:r>
            <a:r>
              <a:rPr lang="ja-JP" altLang="en-US" sz="2000" b="1" dirty="0" err="1" smtClean="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敬堂崇序</a:t>
            </a:r>
            <a:r>
              <a:rPr lang="zh-CN" altLang="ja-JP"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一册</a:t>
            </a:r>
            <a:r>
              <a:rPr lang="en-US" altLang="ja-JP" sz="2000" b="1" dirty="0" smtClean="0">
                <a:latin typeface="HGP明朝E" panose="02020900000000000000" pitchFamily="18" charset="-128"/>
                <a:ea typeface="HGP明朝E" panose="02020900000000000000" pitchFamily="18" charset="-128"/>
              </a:rPr>
              <a:t>736</a:t>
            </a:r>
            <a:r>
              <a:rPr lang="zh-CN" altLang="en-US" sz="2000" b="1" dirty="0" smtClean="0">
                <a:latin typeface="HGP明朝E" panose="02020900000000000000" pitchFamily="18" charset="-128"/>
                <a:ea typeface="HGP明朝E" panose="02020900000000000000" pitchFamily="18" charset="-128"/>
              </a:rPr>
              <a:t>頁</a:t>
            </a:r>
            <a:r>
              <a:rPr lang="ja-JP" altLang="en-US" sz="2000" b="1" dirty="0">
                <a:latin typeface="HGP明朝E" panose="02020900000000000000" pitchFamily="18" charset="-128"/>
                <a:ea typeface="HGP明朝E" panose="02020900000000000000" pitchFamily="18" charset="-128"/>
              </a:rPr>
              <a:t>、</a:t>
            </a:r>
            <a:r>
              <a:rPr lang="zh-CN" altLang="ja-JP" sz="2000" b="1" dirty="0" smtClean="0">
                <a:latin typeface="HGP明朝E" panose="02020900000000000000" pitchFamily="18" charset="-128"/>
                <a:ea typeface="HGP明朝E" panose="02020900000000000000" pitchFamily="18" charset="-128"/>
              </a:rPr>
              <a:t>精装</a:t>
            </a:r>
            <a:r>
              <a:rPr lang="zh-CN" altLang="ja-JP" sz="2000" b="1" dirty="0">
                <a:latin typeface="HGP明朝E" panose="02020900000000000000" pitchFamily="18" charset="-128"/>
                <a:ea typeface="HGP明朝E" panose="02020900000000000000" pitchFamily="18" charset="-128"/>
              </a:rPr>
              <a:t>袖珍本</a:t>
            </a:r>
            <a:r>
              <a:rPr lang="zh-CN" altLang="ja-JP" sz="2000" b="1" dirty="0" smtClean="0">
                <a:latin typeface="HGP明朝E" panose="02020900000000000000" pitchFamily="18" charset="-128"/>
                <a:ea typeface="HGP明朝E" panose="02020900000000000000" pitchFamily="18" charset="-128"/>
              </a:rPr>
              <a:t>。</a:t>
            </a:r>
            <a:endParaRPr kumimoji="1" lang="ja-JP" altLang="en-US" sz="2000" dirty="0">
              <a:latin typeface="HGP明朝E" panose="02020900000000000000" pitchFamily="18" charset="-128"/>
              <a:ea typeface="HGP明朝E" panose="02020900000000000000" pitchFamily="18" charset="-128"/>
            </a:endParaRPr>
          </a:p>
        </p:txBody>
      </p:sp>
      <p:sp>
        <p:nvSpPr>
          <p:cNvPr id="3" name="テキスト プレースホルダー 2"/>
          <p:cNvSpPr>
            <a:spLocks noGrp="1"/>
          </p:cNvSpPr>
          <p:nvPr>
            <p:ph type="body" idx="1"/>
          </p:nvPr>
        </p:nvSpPr>
        <p:spPr/>
        <p:txBody>
          <a:bodyPr/>
          <a:lstStyle/>
          <a:p>
            <a:r>
              <a:rPr lang="ja-JP" altLang="en-US" dirty="0" smtClean="0">
                <a:latin typeface="HGS明朝E" panose="02020900000000000000" pitchFamily="18" charset="-128"/>
                <a:ea typeface="HGS明朝E" panose="02020900000000000000" pitchFamily="18" charset="-128"/>
              </a:rPr>
              <a:t>　　　　　</a:t>
            </a:r>
            <a:r>
              <a:rPr lang="ja-JP" altLang="en-US" dirty="0" smtClean="0">
                <a:latin typeface="HGP明朝E" panose="02020900000000000000" pitchFamily="18" charset="-128"/>
                <a:ea typeface="HGP明朝E" panose="02020900000000000000" pitchFamily="18" charset="-128"/>
              </a:rPr>
              <a:t>巻首</a:t>
            </a:r>
            <a:endParaRPr kumimoji="1" lang="ja-JP" altLang="en-US" dirty="0">
              <a:latin typeface="HGP明朝E" panose="02020900000000000000" pitchFamily="18" charset="-128"/>
              <a:ea typeface="HGP明朝E" panose="02020900000000000000" pitchFamily="18" charset="-128"/>
            </a:endParaRPr>
          </a:p>
        </p:txBody>
      </p:sp>
      <p:pic>
        <p:nvPicPr>
          <p:cNvPr id="7" name="コンテンツ プレースホルダー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89213" y="2597150"/>
            <a:ext cx="4343400" cy="3257550"/>
          </a:xfrm>
        </p:spPr>
      </p:pic>
      <p:sp>
        <p:nvSpPr>
          <p:cNvPr id="5" name="テキスト プレースホルダー 4"/>
          <p:cNvSpPr>
            <a:spLocks noGrp="1"/>
          </p:cNvSpPr>
          <p:nvPr>
            <p:ph type="body" sz="quarter" idx="3"/>
          </p:nvPr>
        </p:nvSpPr>
        <p:spPr/>
        <p:txBody>
          <a:bodyPr/>
          <a:lstStyle/>
          <a:p>
            <a:r>
              <a:rPr kumimoji="1" lang="ja-JP" altLang="en-US" dirty="0" smtClean="0"/>
              <a:t>　　　　　</a:t>
            </a:r>
            <a:r>
              <a:rPr kumimoji="1" lang="en-US" altLang="ja-JP" b="1" dirty="0" smtClean="0">
                <a:latin typeface="HGP明朝E" panose="02020900000000000000" pitchFamily="18" charset="-128"/>
                <a:ea typeface="HGP明朝E" panose="02020900000000000000" pitchFamily="18" charset="-128"/>
              </a:rPr>
              <a:t>C</a:t>
            </a:r>
            <a:r>
              <a:rPr kumimoji="1" lang="ja-JP" altLang="en-US" b="1" dirty="0" smtClean="0">
                <a:latin typeface="HGP明朝E" panose="02020900000000000000" pitchFamily="18" charset="-128"/>
                <a:ea typeface="HGP明朝E" panose="02020900000000000000" pitchFamily="18" charset="-128"/>
              </a:rPr>
              <a:t>の部</a:t>
            </a:r>
            <a:endParaRPr kumimoji="1" lang="ja-JP" altLang="en-US" b="1" dirty="0">
              <a:latin typeface="HGP明朝E" panose="02020900000000000000" pitchFamily="18" charset="-128"/>
              <a:ea typeface="HGP明朝E" panose="02020900000000000000" pitchFamily="18" charset="-128"/>
            </a:endParaRPr>
          </a:p>
        </p:txBody>
      </p:sp>
      <p:pic>
        <p:nvPicPr>
          <p:cNvPr id="8" name="コンテンツ プレースホルダー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167563" y="2595761"/>
            <a:ext cx="4338637" cy="3253977"/>
          </a:xfrm>
        </p:spPr>
      </p:pic>
    </p:spTree>
    <p:extLst>
      <p:ext uri="{BB962C8B-B14F-4D97-AF65-F5344CB8AC3E}">
        <p14:creationId xmlns:p14="http://schemas.microsoft.com/office/powerpoint/2010/main" val="3346260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latin typeface="HGP明朝E" panose="02020900000000000000" pitchFamily="18" charset="-128"/>
                <a:ea typeface="HGP明朝E" panose="02020900000000000000" pitchFamily="18" charset="-128"/>
              </a:rPr>
              <a:t>六、結論：中国の</a:t>
            </a:r>
            <a:r>
              <a:rPr kumimoji="1" lang="en-US" altLang="ja-JP" sz="3200" dirty="0" smtClean="0">
                <a:latin typeface="HGP明朝E" panose="02020900000000000000" pitchFamily="18" charset="-128"/>
                <a:ea typeface="HGP明朝E" panose="02020900000000000000" pitchFamily="18" charset="-128"/>
              </a:rPr>
              <a:t>『</a:t>
            </a:r>
            <a:r>
              <a:rPr kumimoji="1" lang="ja-JP" altLang="en-US" sz="3200" dirty="0" smtClean="0">
                <a:latin typeface="HGP明朝E" panose="02020900000000000000" pitchFamily="18" charset="-128"/>
                <a:ea typeface="HGP明朝E" panose="02020900000000000000" pitchFamily="18" charset="-128"/>
              </a:rPr>
              <a:t>玉篇</a:t>
            </a:r>
            <a:r>
              <a:rPr kumimoji="1" lang="en-US" altLang="ja-JP" sz="3200" dirty="0" smtClean="0">
                <a:latin typeface="HGP明朝E" panose="02020900000000000000" pitchFamily="18" charset="-128"/>
                <a:ea typeface="HGP明朝E" panose="02020900000000000000" pitchFamily="18" charset="-128"/>
              </a:rPr>
              <a:t>』</a:t>
            </a:r>
            <a:r>
              <a:rPr kumimoji="1" lang="ja-JP" altLang="en-US" sz="3200" dirty="0" smtClean="0">
                <a:latin typeface="HGP明朝E" panose="02020900000000000000" pitchFamily="18" charset="-128"/>
                <a:ea typeface="HGP明朝E" panose="02020900000000000000" pitchFamily="18" charset="-128"/>
              </a:rPr>
              <a:t>と日本の</a:t>
            </a:r>
            <a:r>
              <a:rPr kumimoji="1" lang="en-US" altLang="ja-JP" sz="3200" dirty="0" smtClean="0">
                <a:latin typeface="HGP明朝E" panose="02020900000000000000" pitchFamily="18" charset="-128"/>
                <a:ea typeface="HGP明朝E" panose="02020900000000000000" pitchFamily="18" charset="-128"/>
              </a:rPr>
              <a:t>『</a:t>
            </a:r>
            <a:r>
              <a:rPr kumimoji="1" lang="ja-JP" altLang="en-US" sz="3200" dirty="0" smtClean="0">
                <a:latin typeface="HGP明朝E" panose="02020900000000000000" pitchFamily="18" charset="-128"/>
                <a:ea typeface="HGP明朝E" panose="02020900000000000000" pitchFamily="18" charset="-128"/>
              </a:rPr>
              <a:t>玉篇</a:t>
            </a:r>
            <a:r>
              <a:rPr kumimoji="1" lang="en-US" altLang="ja-JP" sz="3200" dirty="0" smtClean="0">
                <a:latin typeface="HGP明朝E" panose="02020900000000000000" pitchFamily="18" charset="-128"/>
                <a:ea typeface="HGP明朝E" panose="02020900000000000000" pitchFamily="18" charset="-128"/>
              </a:rPr>
              <a:t>』</a:t>
            </a:r>
            <a:endParaRPr kumimoji="1" lang="ja-JP" altLang="en-US" sz="3200" dirty="0">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Autofit/>
          </a:bodyPr>
          <a:lstStyle/>
          <a:p>
            <a:r>
              <a:rPr kumimoji="1" lang="ja-JP" altLang="en-US" sz="1600" dirty="0" smtClean="0">
                <a:latin typeface="HGP明朝E" panose="02020900000000000000" pitchFamily="18" charset="-128"/>
                <a:ea typeface="HGP明朝E" panose="02020900000000000000" pitchFamily="18" charset="-128"/>
              </a:rPr>
              <a:t>写本顧野王</a:t>
            </a:r>
            <a:r>
              <a:rPr kumimoji="1"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玉篇</a:t>
            </a:r>
            <a:r>
              <a:rPr lang="en-US" altLang="ja-JP" sz="1600" dirty="0" smtClean="0">
                <a:latin typeface="HGP明朝E" panose="02020900000000000000" pitchFamily="18" charset="-128"/>
                <a:ea typeface="HGP明朝E" panose="02020900000000000000" pitchFamily="18" charset="-128"/>
              </a:rPr>
              <a:t>』</a:t>
            </a:r>
            <a:r>
              <a:rPr lang="ja-JP" altLang="en-US" sz="1600" dirty="0" err="1" smtClean="0">
                <a:latin typeface="HGP明朝E" panose="02020900000000000000" pitchFamily="18" charset="-128"/>
                <a:ea typeface="HGP明朝E" panose="02020900000000000000" pitchFamily="18" charset="-128"/>
              </a:rPr>
              <a:t>と宋</a:t>
            </a:r>
            <a:r>
              <a:rPr lang="ja-JP" altLang="en-US" sz="1600" dirty="0" smtClean="0">
                <a:latin typeface="HGP明朝E" panose="02020900000000000000" pitchFamily="18" charset="-128"/>
                <a:ea typeface="HGP明朝E" panose="02020900000000000000" pitchFamily="18" charset="-128"/>
              </a:rPr>
              <a:t>刊本</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大廣益會玉篇</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は平安時代から明治時代まで日本に影響を与えた。</a:t>
            </a:r>
            <a:endParaRPr lang="en-US" altLang="ja-JP" sz="1600" dirty="0" smtClean="0">
              <a:latin typeface="HGP明朝E" panose="02020900000000000000" pitchFamily="18" charset="-128"/>
              <a:ea typeface="HGP明朝E" panose="02020900000000000000" pitchFamily="18" charset="-128"/>
            </a:endParaRPr>
          </a:p>
          <a:p>
            <a:r>
              <a:rPr lang="ja-JP" altLang="en-US" sz="1600" dirty="0" smtClean="0">
                <a:latin typeface="HGP明朝E" panose="02020900000000000000" pitchFamily="18" charset="-128"/>
                <a:ea typeface="HGP明朝E" panose="02020900000000000000" pitchFamily="18" charset="-128"/>
              </a:rPr>
              <a:t>第一回</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篆隷萬象名義</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の改編は顧野王</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玉篇</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に対して、空海が一個人として簡略本作成を行ったに対して、第二回第三回の改編は</a:t>
            </a:r>
            <a:r>
              <a:rPr lang="ja-JP" altLang="en-US" sz="1600" dirty="0">
                <a:latin typeface="HGP明朝E" panose="02020900000000000000" pitchFamily="18" charset="-128"/>
                <a:ea typeface="HGP明朝E" panose="02020900000000000000" pitchFamily="18" charset="-128"/>
              </a:rPr>
              <a:t>共</a:t>
            </a:r>
            <a:r>
              <a:rPr lang="ja-JP" altLang="en-US" sz="1600" dirty="0" smtClean="0">
                <a:latin typeface="HGP明朝E" panose="02020900000000000000" pitchFamily="18" charset="-128"/>
                <a:ea typeface="HGP明朝E" panose="02020900000000000000" pitchFamily="18" charset="-128"/>
              </a:rPr>
              <a:t>に</a:t>
            </a:r>
            <a:r>
              <a:rPr lang="en-US" altLang="ja-JP" sz="1600" dirty="0" smtClean="0">
                <a:latin typeface="HGP明朝E" panose="02020900000000000000" pitchFamily="18" charset="-128"/>
                <a:ea typeface="HGP明朝E" panose="02020900000000000000" pitchFamily="18" charset="-128"/>
              </a:rPr>
              <a:t>『</a:t>
            </a:r>
            <a:r>
              <a:rPr lang="ja-JP" altLang="en-US" sz="1600" dirty="0">
                <a:latin typeface="HGP明朝E" panose="02020900000000000000" pitchFamily="18" charset="-128"/>
                <a:ea typeface="HGP明朝E" panose="02020900000000000000" pitchFamily="18" charset="-128"/>
              </a:rPr>
              <a:t>大廣益會玉篇</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和刻本により展開され、全社会的な取り組みでした。</a:t>
            </a:r>
            <a:endParaRPr lang="en-US" altLang="ja-JP" sz="1600" dirty="0" smtClean="0">
              <a:latin typeface="HGP明朝E" panose="02020900000000000000" pitchFamily="18" charset="-128"/>
              <a:ea typeface="HGP明朝E" panose="02020900000000000000" pitchFamily="18" charset="-128"/>
            </a:endParaRPr>
          </a:p>
          <a:p>
            <a:r>
              <a:rPr lang="ja-JP" altLang="en-US" sz="1600" dirty="0" smtClean="0">
                <a:latin typeface="HGP明朝E" panose="02020900000000000000" pitchFamily="18" charset="-128"/>
                <a:ea typeface="HGP明朝E" panose="02020900000000000000" pitchFamily="18" charset="-128"/>
              </a:rPr>
              <a:t>二回目の改編</a:t>
            </a:r>
            <a:r>
              <a:rPr lang="ja-JP" altLang="en-US" sz="1600" dirty="0">
                <a:latin typeface="HGP明朝E" panose="02020900000000000000" pitchFamily="18" charset="-128"/>
                <a:ea typeface="HGP明朝E" panose="02020900000000000000" pitchFamily="18" charset="-128"/>
              </a:rPr>
              <a:t>は多数の</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和（倭）玉篇</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刊本を産出し、中世期の漢字普及と訓読普及に大いに</a:t>
            </a:r>
            <a:r>
              <a:rPr lang="ja-JP" altLang="en-US" sz="1600" dirty="0">
                <a:latin typeface="HGP明朝E" panose="02020900000000000000" pitchFamily="18" charset="-128"/>
                <a:ea typeface="HGP明朝E" panose="02020900000000000000" pitchFamily="18" charset="-128"/>
              </a:rPr>
              <a:t>寄与</a:t>
            </a:r>
            <a:r>
              <a:rPr lang="ja-JP" altLang="en-US" sz="1600" dirty="0" smtClean="0">
                <a:latin typeface="HGP明朝E" panose="02020900000000000000" pitchFamily="18" charset="-128"/>
                <a:ea typeface="HGP明朝E" panose="02020900000000000000" pitchFamily="18" charset="-128"/>
              </a:rPr>
              <a:t>した。</a:t>
            </a:r>
            <a:endParaRPr lang="en-US" altLang="ja-JP" sz="1600" dirty="0" smtClean="0">
              <a:latin typeface="HGP明朝E" panose="02020900000000000000" pitchFamily="18" charset="-128"/>
              <a:ea typeface="HGP明朝E" panose="02020900000000000000" pitchFamily="18" charset="-128"/>
            </a:endParaRPr>
          </a:p>
          <a:p>
            <a:r>
              <a:rPr lang="ja-JP" altLang="en-US" sz="1600" dirty="0" smtClean="0">
                <a:latin typeface="HGP明朝E" panose="02020900000000000000" pitchFamily="18" charset="-128"/>
                <a:ea typeface="HGP明朝E" panose="02020900000000000000" pitchFamily="18" charset="-128"/>
              </a:rPr>
              <a:t>三回目の改編は近世期の後半と近代となり、</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玉篇</a:t>
            </a:r>
            <a:r>
              <a:rPr lang="en-US" altLang="ja-JP" sz="1600" dirty="0" smtClean="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の改編に加えた全国の学者は大勢で、出版の繁盛にも繋がった。辞書に対して大衆の関心を示しただけではなく、高いレベルの漢字知識と和語（日本語）知識が国民に浸透していることが大いに実感される。</a:t>
            </a:r>
            <a:endParaRPr lang="en-US" altLang="zh-CN" sz="1600" b="1" dirty="0" smtClean="0">
              <a:latin typeface="HGP明朝E" panose="02020900000000000000" pitchFamily="18" charset="-128"/>
              <a:ea typeface="HGP明朝E" panose="02020900000000000000" pitchFamily="18" charset="-128"/>
            </a:endParaRPr>
          </a:p>
          <a:p>
            <a:r>
              <a:rPr lang="ja-JP" altLang="en-US" sz="1600" b="1" dirty="0" smtClean="0">
                <a:latin typeface="HGP明朝E" panose="02020900000000000000" pitchFamily="18" charset="-128"/>
                <a:ea typeface="HGP明朝E" panose="02020900000000000000" pitchFamily="18" charset="-128"/>
              </a:rPr>
              <a:t>一回目と二回目の改編に学術界からよく研究されたに対して、三回目の改編は百種類超える改編本文献が現存しているにもかかわらず、研究成果は少ない。これからの研究展開に期待したい。</a:t>
            </a:r>
            <a:endParaRPr kumimoji="1" lang="ja-JP" altLang="en-US" sz="16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358396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sz="2400" dirty="0">
                <a:latin typeface="HGP明朝E" panose="02020900000000000000" pitchFamily="18" charset="-128"/>
                <a:ea typeface="HGP明朝E" panose="02020900000000000000" pitchFamily="18" charset="-128"/>
              </a:rPr>
              <a:t>ご清聴ありがとうございました。</a:t>
            </a:r>
            <a:endParaRPr kumimoji="1" lang="ja-JP" altLang="en-US" sz="2400" dirty="0"/>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5525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zh-CN" altLang="en-US" sz="2800" dirty="0" smtClean="0">
                <a:latin typeface="HGS明朝E" panose="02020900000000000000" pitchFamily="18" charset="-128"/>
                <a:ea typeface="HGS明朝E" panose="02020900000000000000" pitchFamily="18" charset="-128"/>
              </a:rPr>
              <a:t>大廣益會玉篇</a:t>
            </a:r>
            <a:endParaRPr kumimoji="1" lang="ja-JP" altLang="en-US" sz="2800" dirty="0">
              <a:latin typeface="HGS明朝E" panose="02020900000000000000" pitchFamily="18" charset="-128"/>
              <a:ea typeface="HGS明朝E" panose="02020900000000000000" pitchFamily="18" charset="-128"/>
            </a:endParaRPr>
          </a:p>
        </p:txBody>
      </p:sp>
      <p:pic>
        <p:nvPicPr>
          <p:cNvPr id="9" name="コンテンツ プレースホルダー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323013" y="1210469"/>
            <a:ext cx="5181600" cy="3886200"/>
          </a:xfrm>
        </p:spPr>
      </p:pic>
      <p:sp>
        <p:nvSpPr>
          <p:cNvPr id="6" name="テキスト プレースホルダー 5"/>
          <p:cNvSpPr>
            <a:spLocks noGrp="1"/>
          </p:cNvSpPr>
          <p:nvPr>
            <p:ph type="body" sz="half" idx="2"/>
          </p:nvPr>
        </p:nvSpPr>
        <p:spPr/>
        <p:txBody>
          <a:bodyPr>
            <a:normAutofit/>
          </a:bodyPr>
          <a:lstStyle/>
          <a:p>
            <a:r>
              <a:rPr kumimoji="1" lang="zh-CN" altLang="en-US" sz="2000" dirty="0" smtClean="0">
                <a:latin typeface="HGS明朝E" panose="02020900000000000000" pitchFamily="18" charset="-128"/>
                <a:ea typeface="HGS明朝E" panose="02020900000000000000" pitchFamily="18" charset="-128"/>
              </a:rPr>
              <a:t>木部</a:t>
            </a:r>
            <a:endParaRPr kumimoji="1" lang="en-US" altLang="zh-CN" sz="2000" dirty="0" smtClean="0">
              <a:latin typeface="HGS明朝E" panose="02020900000000000000" pitchFamily="18" charset="-128"/>
              <a:ea typeface="HGS明朝E" panose="02020900000000000000" pitchFamily="18" charset="-128"/>
            </a:endParaRPr>
          </a:p>
          <a:p>
            <a:r>
              <a:rPr lang="zh-CN" altLang="en-US" sz="2000" dirty="0" smtClean="0">
                <a:latin typeface="HGS明朝E" panose="02020900000000000000" pitchFamily="18" charset="-128"/>
                <a:ea typeface="HGS明朝E" panose="02020900000000000000" pitchFamily="18" charset="-128"/>
              </a:rPr>
              <a:t>本：補袞切。始也，</a:t>
            </a:r>
            <a:r>
              <a:rPr lang="en-US" altLang="zh-CN" sz="2000" dirty="0" smtClean="0">
                <a:latin typeface="HGS明朝E" panose="02020900000000000000" pitchFamily="18" charset="-128"/>
                <a:ea typeface="HGS明朝E" panose="02020900000000000000" pitchFamily="18" charset="-128"/>
              </a:rPr>
              <a:t>《</a:t>
            </a:r>
            <a:r>
              <a:rPr lang="ja-JP" altLang="en-US" sz="2000" b="1" dirty="0" smtClean="0">
                <a:solidFill>
                  <a:schemeClr val="tx1"/>
                </a:solidFill>
                <a:latin typeface="HGS明朝E" panose="02020900000000000000" pitchFamily="18" charset="-128"/>
                <a:ea typeface="HGS明朝E" panose="02020900000000000000" pitchFamily="18" charset="-128"/>
              </a:rPr>
              <a:t>説</a:t>
            </a:r>
            <a:r>
              <a:rPr lang="zh-CN" altLang="en-US" sz="2000" dirty="0" smtClean="0">
                <a:latin typeface="HGS明朝E" panose="02020900000000000000" pitchFamily="18" charset="-128"/>
                <a:ea typeface="HGS明朝E" panose="02020900000000000000" pitchFamily="18" charset="-128"/>
              </a:rPr>
              <a:t>文</a:t>
            </a:r>
            <a:r>
              <a:rPr lang="en-US" altLang="zh-CN" sz="2000" dirty="0" smtClean="0">
                <a:latin typeface="HGS明朝E" panose="02020900000000000000" pitchFamily="18" charset="-128"/>
                <a:ea typeface="HGS明朝E" panose="02020900000000000000" pitchFamily="18" charset="-128"/>
              </a:rPr>
              <a:t>》</a:t>
            </a:r>
            <a:r>
              <a:rPr lang="zh-CN" altLang="en-US" sz="2000" dirty="0" smtClean="0">
                <a:latin typeface="HGS明朝E" panose="02020900000000000000" pitchFamily="18" charset="-128"/>
                <a:ea typeface="HGS明朝E" panose="02020900000000000000" pitchFamily="18" charset="-128"/>
              </a:rPr>
              <a:t>曰“木下曰本。”</a:t>
            </a:r>
            <a:endParaRPr kumimoji="1" lang="ja-JP" altLang="en-US" sz="2000" dirty="0">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4117743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CN" altLang="en-US" dirty="0">
                <a:solidFill>
                  <a:schemeClr val="tx1"/>
                </a:solidFill>
                <a:latin typeface="HGP明朝E" panose="02020900000000000000" pitchFamily="18" charset="-128"/>
                <a:ea typeface="HGP明朝E" panose="02020900000000000000" pitchFamily="18" charset="-128"/>
              </a:rPr>
              <a:t>一、</a:t>
            </a:r>
            <a:r>
              <a:rPr lang="zh-CN" altLang="en-US" dirty="0" smtClean="0">
                <a:solidFill>
                  <a:schemeClr val="tx1"/>
                </a:solidFill>
                <a:latin typeface="HGP明朝E" panose="02020900000000000000" pitchFamily="18" charset="-128"/>
                <a:ea typeface="HGP明朝E" panose="02020900000000000000" pitchFamily="18" charset="-128"/>
              </a:rPr>
              <a:t>日本</a:t>
            </a:r>
            <a:r>
              <a:rPr lang="ja-JP" altLang="en-US" dirty="0" smtClean="0">
                <a:solidFill>
                  <a:schemeClr val="tx1"/>
                </a:solidFill>
                <a:latin typeface="HGP明朝E" panose="02020900000000000000" pitchFamily="18" charset="-128"/>
                <a:ea typeface="HGP明朝E" panose="02020900000000000000" pitchFamily="18" charset="-128"/>
              </a:rPr>
              <a:t>の</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玉篇</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改編</a:t>
            </a:r>
            <a:r>
              <a:rPr lang="ja-JP" altLang="en-US" dirty="0" smtClean="0">
                <a:solidFill>
                  <a:schemeClr val="tx1"/>
                </a:solidFill>
                <a:latin typeface="HGP明朝E" panose="02020900000000000000" pitchFamily="18" charset="-128"/>
                <a:ea typeface="HGP明朝E" panose="02020900000000000000" pitchFamily="18" charset="-128"/>
              </a:rPr>
              <a:t>と時代関連</a:t>
            </a:r>
            <a:endParaRPr kumimoji="1" lang="ja-JP" altLang="en-US"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a:bodyPr>
          <a:lstStyle/>
          <a:p>
            <a:r>
              <a:rPr lang="zh-CN" altLang="en-US" sz="2000" b="1" dirty="0">
                <a:solidFill>
                  <a:schemeClr val="tx1"/>
                </a:solidFill>
                <a:latin typeface="HGP明朝E" panose="02020900000000000000" pitchFamily="18" charset="-128"/>
                <a:ea typeface="HGP明朝E" panose="02020900000000000000" pitchFamily="18" charset="-128"/>
              </a:rPr>
              <a:t>奈良時代（</a:t>
            </a:r>
            <a:r>
              <a:rPr lang="en-US" altLang="zh-CN" sz="2000" b="1" dirty="0" smtClean="0">
                <a:solidFill>
                  <a:schemeClr val="tx1"/>
                </a:solidFill>
                <a:latin typeface="HGP明朝E" panose="02020900000000000000" pitchFamily="18" charset="-128"/>
                <a:ea typeface="HGP明朝E" panose="02020900000000000000" pitchFamily="18" charset="-128"/>
              </a:rPr>
              <a:t>710-79</a:t>
            </a:r>
            <a:r>
              <a:rPr lang="en-US" altLang="ja-JP" sz="2000" b="1" dirty="0" smtClean="0">
                <a:solidFill>
                  <a:schemeClr val="tx1"/>
                </a:solidFill>
                <a:latin typeface="HGP明朝E" panose="02020900000000000000" pitchFamily="18" charset="-128"/>
                <a:ea typeface="HGP明朝E" panose="02020900000000000000" pitchFamily="18" charset="-128"/>
              </a:rPr>
              <a:t>4</a:t>
            </a:r>
            <a:r>
              <a:rPr lang="zh-CN" altLang="en-US" sz="2000" b="1" dirty="0" smtClean="0">
                <a:solidFill>
                  <a:schemeClr val="tx1"/>
                </a:solidFill>
                <a:latin typeface="HGP明朝E" panose="02020900000000000000" pitchFamily="18" charset="-128"/>
                <a:ea typeface="HGP明朝E" panose="02020900000000000000" pitchFamily="18" charset="-128"/>
              </a:rPr>
              <a:t>）：顧野王</a:t>
            </a:r>
            <a:r>
              <a:rPr lang="en-US" altLang="ja-JP" sz="2000" b="1" dirty="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玉篇</a:t>
            </a:r>
            <a:r>
              <a:rPr lang="en-US" altLang="ja-JP" sz="2000" b="1" dirty="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a:t>
            </a:r>
            <a:r>
              <a:rPr lang="en-US" altLang="zh-CN" sz="2000" b="1" dirty="0" smtClean="0">
                <a:solidFill>
                  <a:schemeClr val="tx1"/>
                </a:solidFill>
                <a:latin typeface="HGP明朝E" panose="02020900000000000000" pitchFamily="18" charset="-128"/>
                <a:ea typeface="HGP明朝E" panose="02020900000000000000" pitchFamily="18" charset="-128"/>
              </a:rPr>
              <a:t>543</a:t>
            </a:r>
            <a:r>
              <a:rPr lang="zh-CN" altLang="en-US"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err="1" smtClean="0">
                <a:solidFill>
                  <a:schemeClr val="tx1"/>
                </a:solidFill>
                <a:latin typeface="HGP明朝E" panose="02020900000000000000" pitchFamily="18" charset="-128"/>
                <a:ea typeface="HGP明朝E" panose="02020900000000000000" pitchFamily="18" charset="-128"/>
              </a:rPr>
              <a:t>の</a:t>
            </a:r>
            <a:r>
              <a:rPr lang="ja-JP" altLang="en-US" sz="2000" b="1" dirty="0" err="1">
                <a:solidFill>
                  <a:schemeClr val="tx1"/>
                </a:solidFill>
                <a:latin typeface="HGP明朝E" panose="02020900000000000000" pitchFamily="18" charset="-128"/>
                <a:ea typeface="HGP明朝E" panose="02020900000000000000" pitchFamily="18" charset="-128"/>
              </a:rPr>
              <a:t>伝</a:t>
            </a:r>
            <a:r>
              <a:rPr lang="ja-JP" altLang="en-US" sz="2000" b="1" dirty="0" err="1" smtClean="0">
                <a:solidFill>
                  <a:schemeClr val="tx1"/>
                </a:solidFill>
                <a:latin typeface="HGP明朝E" panose="02020900000000000000" pitchFamily="18" charset="-128"/>
                <a:ea typeface="HGP明朝E" panose="02020900000000000000" pitchFamily="18" charset="-128"/>
              </a:rPr>
              <a:t>來</a:t>
            </a:r>
            <a:r>
              <a:rPr lang="zh-CN" altLang="en-US" sz="2000" b="1" dirty="0" smtClean="0">
                <a:solidFill>
                  <a:schemeClr val="tx1"/>
                </a:solidFill>
                <a:latin typeface="HGP明朝E" panose="02020900000000000000" pitchFamily="18" charset="-128"/>
                <a:ea typeface="HGP明朝E" panose="02020900000000000000" pitchFamily="18" charset="-128"/>
              </a:rPr>
              <a:t>。</a:t>
            </a:r>
            <a:endParaRPr lang="en-US" altLang="zh-CN" sz="2000" b="1" dirty="0" smtClean="0">
              <a:solidFill>
                <a:schemeClr val="tx1"/>
              </a:solidFill>
              <a:latin typeface="HGP明朝E" panose="02020900000000000000" pitchFamily="18" charset="-128"/>
              <a:ea typeface="HGP明朝E" panose="02020900000000000000" pitchFamily="18" charset="-128"/>
            </a:endParaRPr>
          </a:p>
          <a:p>
            <a:r>
              <a:rPr lang="zh-CN" altLang="en-US" sz="2000" b="1" dirty="0">
                <a:solidFill>
                  <a:schemeClr val="tx1"/>
                </a:solidFill>
                <a:latin typeface="HGP明朝E" panose="02020900000000000000" pitchFamily="18" charset="-128"/>
                <a:ea typeface="HGP明朝E" panose="02020900000000000000" pitchFamily="18" charset="-128"/>
              </a:rPr>
              <a:t>平安時代（</a:t>
            </a:r>
            <a:r>
              <a:rPr lang="en-US" altLang="zh-CN" sz="2000" b="1" dirty="0">
                <a:solidFill>
                  <a:schemeClr val="tx1"/>
                </a:solidFill>
                <a:latin typeface="HGP明朝E" panose="02020900000000000000" pitchFamily="18" charset="-128"/>
                <a:ea typeface="HGP明朝E" panose="02020900000000000000" pitchFamily="18" charset="-128"/>
              </a:rPr>
              <a:t>794-118</a:t>
            </a:r>
            <a:r>
              <a:rPr lang="en-US" altLang="ja-JP" sz="2000" b="1" dirty="0">
                <a:solidFill>
                  <a:schemeClr val="tx1"/>
                </a:solidFill>
                <a:latin typeface="HGP明朝E" panose="02020900000000000000" pitchFamily="18" charset="-128"/>
                <a:ea typeface="HGP明朝E" panose="02020900000000000000" pitchFamily="18" charset="-128"/>
              </a:rPr>
              <a:t>5</a:t>
            </a:r>
            <a:r>
              <a:rPr lang="zh-CN" altLang="en-US" sz="2000" b="1" dirty="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第一回の改編、</a:t>
            </a:r>
            <a:r>
              <a:rPr lang="zh-CN" altLang="en-US" sz="2000" b="1" dirty="0" smtClean="0">
                <a:solidFill>
                  <a:schemeClr val="tx1"/>
                </a:solidFill>
                <a:latin typeface="HGP明朝E" panose="02020900000000000000" pitchFamily="18" charset="-128"/>
                <a:ea typeface="HGP明朝E" panose="02020900000000000000" pitchFamily="18" charset="-128"/>
              </a:rPr>
              <a:t>空海</a:t>
            </a:r>
            <a:r>
              <a:rPr lang="ja-JP" altLang="en-US" sz="2000" b="1" dirty="0" smtClean="0">
                <a:solidFill>
                  <a:schemeClr val="tx1"/>
                </a:solidFill>
                <a:latin typeface="HGP明朝E" panose="02020900000000000000" pitchFamily="18" charset="-128"/>
                <a:ea typeface="HGP明朝E" panose="02020900000000000000" pitchFamily="18" charset="-128"/>
              </a:rPr>
              <a:t>改編本</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篆隸</a:t>
            </a:r>
            <a:r>
              <a:rPr lang="zh-CN" altLang="en-US" sz="2000" b="1" dirty="0">
                <a:solidFill>
                  <a:schemeClr val="tx1"/>
                </a:solidFill>
                <a:latin typeface="HGP明朝E" panose="02020900000000000000" pitchFamily="18" charset="-128"/>
                <a:ea typeface="HGP明朝E" panose="02020900000000000000" pitchFamily="18" charset="-128"/>
              </a:rPr>
              <a:t>萬象</a:t>
            </a:r>
            <a:r>
              <a:rPr lang="zh-CN" altLang="en-US" sz="2000" b="1" dirty="0" smtClean="0">
                <a:solidFill>
                  <a:schemeClr val="tx1"/>
                </a:solidFill>
                <a:latin typeface="HGP明朝E" panose="02020900000000000000" pitchFamily="18" charset="-128"/>
                <a:ea typeface="HGP明朝E" panose="02020900000000000000" pitchFamily="18" charset="-128"/>
              </a:rPr>
              <a:t>名義</a:t>
            </a:r>
            <a:r>
              <a:rPr lang="en-US" altLang="ja-JP" sz="2000" b="1" dirty="0">
                <a:solidFill>
                  <a:schemeClr val="tx1"/>
                </a:solidFill>
                <a:latin typeface="HGP明朝E" panose="02020900000000000000" pitchFamily="18" charset="-128"/>
                <a:ea typeface="HGP明朝E" panose="02020900000000000000" pitchFamily="18" charset="-128"/>
              </a:rPr>
              <a:t>』</a:t>
            </a:r>
            <a:r>
              <a:rPr lang="en-US" altLang="zh-TW" sz="2000" b="1" dirty="0" smtClean="0">
                <a:solidFill>
                  <a:schemeClr val="tx1"/>
                </a:solidFill>
                <a:latin typeface="HGP明朝E" panose="02020900000000000000" pitchFamily="18" charset="-128"/>
                <a:ea typeface="HGP明朝E" panose="02020900000000000000" pitchFamily="18" charset="-128"/>
              </a:rPr>
              <a:t>(</a:t>
            </a:r>
            <a:r>
              <a:rPr lang="en-US" altLang="zh-TW" sz="2000" b="1" dirty="0">
                <a:solidFill>
                  <a:schemeClr val="tx1"/>
                </a:solidFill>
                <a:latin typeface="HGP明朝E" panose="02020900000000000000" pitchFamily="18" charset="-128"/>
                <a:ea typeface="HGP明朝E" panose="02020900000000000000" pitchFamily="18" charset="-128"/>
              </a:rPr>
              <a:t>806-819</a:t>
            </a:r>
            <a:r>
              <a:rPr lang="en-US" altLang="zh-TW"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の</a:t>
            </a:r>
            <a:r>
              <a:rPr lang="ja-JP" altLang="en-US" sz="2000" b="1" dirty="0">
                <a:solidFill>
                  <a:schemeClr val="tx1"/>
                </a:solidFill>
                <a:latin typeface="HGP明朝E" panose="02020900000000000000" pitchFamily="18" charset="-128"/>
                <a:ea typeface="HGP明朝E" panose="02020900000000000000" pitchFamily="18" charset="-128"/>
              </a:rPr>
              <a:t>完成</a:t>
            </a:r>
            <a:r>
              <a:rPr lang="zh-CN" altLang="en-US" sz="2000" b="1" dirty="0" smtClean="0">
                <a:solidFill>
                  <a:schemeClr val="tx1"/>
                </a:solidFill>
                <a:latin typeface="HGP明朝E" panose="02020900000000000000" pitchFamily="18" charset="-128"/>
                <a:ea typeface="HGP明朝E" panose="02020900000000000000" pitchFamily="18" charset="-128"/>
              </a:rPr>
              <a:t>。</a:t>
            </a:r>
            <a:endParaRPr lang="en-US" altLang="zh-CN" sz="2000" b="1" dirty="0">
              <a:solidFill>
                <a:schemeClr val="tx1"/>
              </a:solidFill>
              <a:latin typeface="HGP明朝E" panose="02020900000000000000" pitchFamily="18" charset="-128"/>
              <a:ea typeface="HGP明朝E" panose="02020900000000000000" pitchFamily="18" charset="-128"/>
            </a:endParaRPr>
          </a:p>
          <a:p>
            <a:r>
              <a:rPr lang="ja-JP" altLang="en-US" sz="2000" b="1" dirty="0" smtClean="0">
                <a:solidFill>
                  <a:schemeClr val="tx1"/>
                </a:solidFill>
                <a:latin typeface="HGP明朝E" panose="02020900000000000000" pitchFamily="18" charset="-128"/>
                <a:ea typeface="HGP明朝E" panose="02020900000000000000" pitchFamily="18" charset="-128"/>
              </a:rPr>
              <a:t>鎌</a:t>
            </a:r>
            <a:r>
              <a:rPr lang="zh-CN" altLang="en-US" sz="2000" b="1" dirty="0" smtClean="0">
                <a:solidFill>
                  <a:schemeClr val="tx1"/>
                </a:solidFill>
                <a:latin typeface="HGP明朝E" panose="02020900000000000000" pitchFamily="18" charset="-128"/>
                <a:ea typeface="HGP明朝E" panose="02020900000000000000" pitchFamily="18" charset="-128"/>
              </a:rPr>
              <a:t>倉</a:t>
            </a:r>
            <a:r>
              <a:rPr lang="zh-CN" altLang="en-US" sz="2000" b="1" dirty="0">
                <a:solidFill>
                  <a:schemeClr val="tx1"/>
                </a:solidFill>
                <a:latin typeface="HGP明朝E" panose="02020900000000000000" pitchFamily="18" charset="-128"/>
                <a:ea typeface="HGP明朝E" panose="02020900000000000000" pitchFamily="18" charset="-128"/>
              </a:rPr>
              <a:t>時代（</a:t>
            </a:r>
            <a:r>
              <a:rPr lang="en-US" altLang="zh-CN" sz="2000" b="1" dirty="0" smtClean="0">
                <a:solidFill>
                  <a:schemeClr val="tx1"/>
                </a:solidFill>
                <a:latin typeface="HGP明朝E" panose="02020900000000000000" pitchFamily="18" charset="-128"/>
                <a:ea typeface="HGP明朝E" panose="02020900000000000000" pitchFamily="18" charset="-128"/>
              </a:rPr>
              <a:t>1185-133</a:t>
            </a:r>
            <a:r>
              <a:rPr lang="en-US" altLang="ja-JP" sz="2000" b="1" dirty="0" smtClean="0">
                <a:solidFill>
                  <a:schemeClr val="tx1"/>
                </a:solidFill>
                <a:latin typeface="HGP明朝E" panose="02020900000000000000" pitchFamily="18" charset="-128"/>
                <a:ea typeface="HGP明朝E" panose="02020900000000000000" pitchFamily="18" charset="-128"/>
              </a:rPr>
              <a:t>3</a:t>
            </a:r>
            <a:r>
              <a:rPr lang="zh-CN" altLang="en-US"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宋刊本</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大廣益會玉篇</a:t>
            </a:r>
            <a:r>
              <a:rPr lang="en-US" altLang="ja-JP" sz="2000" b="1" dirty="0">
                <a:solidFill>
                  <a:schemeClr val="tx1"/>
                </a:solidFill>
                <a:latin typeface="HGP明朝E" panose="02020900000000000000" pitchFamily="18" charset="-128"/>
                <a:ea typeface="HGP明朝E" panose="02020900000000000000" pitchFamily="18" charset="-128"/>
              </a:rPr>
              <a:t>』</a:t>
            </a:r>
            <a:r>
              <a:rPr lang="ja-JP" altLang="en-US" sz="2000" b="1" dirty="0" err="1" smtClean="0">
                <a:solidFill>
                  <a:schemeClr val="tx1"/>
                </a:solidFill>
                <a:latin typeface="HGP明朝E" panose="02020900000000000000" pitchFamily="18" charset="-128"/>
                <a:ea typeface="HGP明朝E" panose="02020900000000000000" pitchFamily="18" charset="-128"/>
              </a:rPr>
              <a:t>の伝來</a:t>
            </a:r>
            <a:r>
              <a:rPr lang="zh-CN" altLang="en-US" sz="2000" b="1" dirty="0" smtClean="0">
                <a:solidFill>
                  <a:schemeClr val="tx1"/>
                </a:solidFill>
                <a:latin typeface="HGP明朝E" panose="02020900000000000000" pitchFamily="18" charset="-128"/>
                <a:ea typeface="HGP明朝E" panose="02020900000000000000" pitchFamily="18" charset="-128"/>
              </a:rPr>
              <a:t>。</a:t>
            </a:r>
            <a:endParaRPr lang="en-US" altLang="zh-CN" sz="2000" b="1" dirty="0" smtClean="0">
              <a:solidFill>
                <a:schemeClr val="tx1"/>
              </a:solidFill>
              <a:latin typeface="HGP明朝E" panose="02020900000000000000" pitchFamily="18" charset="-128"/>
              <a:ea typeface="HGP明朝E" panose="02020900000000000000" pitchFamily="18" charset="-128"/>
            </a:endParaRPr>
          </a:p>
          <a:p>
            <a:r>
              <a:rPr lang="zh-CN" altLang="en-US" sz="2000" b="1" dirty="0" smtClean="0">
                <a:solidFill>
                  <a:schemeClr val="tx1"/>
                </a:solidFill>
                <a:latin typeface="HGP明朝E" panose="02020900000000000000" pitchFamily="18" charset="-128"/>
                <a:ea typeface="HGP明朝E" panose="02020900000000000000" pitchFamily="18" charset="-128"/>
              </a:rPr>
              <a:t>室町</a:t>
            </a:r>
            <a:r>
              <a:rPr lang="ja-JP" altLang="en-US"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a:solidFill>
                  <a:schemeClr val="tx1"/>
                </a:solidFill>
                <a:latin typeface="HGP明朝E" panose="02020900000000000000" pitchFamily="18" charset="-128"/>
                <a:ea typeface="HGP明朝E" panose="02020900000000000000" pitchFamily="18" charset="-128"/>
              </a:rPr>
              <a:t>安土桃山時代（</a:t>
            </a:r>
            <a:r>
              <a:rPr lang="en-US" altLang="zh-CN" sz="2000" b="1" dirty="0" smtClean="0">
                <a:solidFill>
                  <a:schemeClr val="tx1"/>
                </a:solidFill>
                <a:latin typeface="HGP明朝E" panose="02020900000000000000" pitchFamily="18" charset="-128"/>
                <a:ea typeface="HGP明朝E" panose="02020900000000000000" pitchFamily="18" charset="-128"/>
              </a:rPr>
              <a:t>1336-1</a:t>
            </a:r>
            <a:r>
              <a:rPr lang="ja-JP" altLang="en-US" sz="2000" b="1" dirty="0">
                <a:solidFill>
                  <a:schemeClr val="tx1"/>
                </a:solidFill>
                <a:latin typeface="HGP明朝E" panose="02020900000000000000" pitchFamily="18" charset="-128"/>
                <a:ea typeface="HGP明朝E" panose="02020900000000000000" pitchFamily="18" charset="-128"/>
              </a:rPr>
              <a:t>６０</a:t>
            </a:r>
            <a:r>
              <a:rPr lang="en-US" altLang="ja-JP" sz="2000" b="1" dirty="0" smtClean="0">
                <a:solidFill>
                  <a:schemeClr val="tx1"/>
                </a:solidFill>
                <a:latin typeface="HGP明朝E" panose="02020900000000000000" pitchFamily="18" charset="-128"/>
                <a:ea typeface="HGP明朝E" panose="02020900000000000000" pitchFamily="18" charset="-128"/>
              </a:rPr>
              <a:t>3</a:t>
            </a:r>
            <a:r>
              <a:rPr lang="zh-CN" altLang="en-US"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和刻本</a:t>
            </a:r>
            <a:r>
              <a:rPr lang="en-US" altLang="ja-JP" sz="2000" b="1" dirty="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大廣益會玉篇</a:t>
            </a:r>
            <a:r>
              <a:rPr lang="en-US" altLang="ja-JP" sz="2000" b="1" dirty="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の刊行。第二回</a:t>
            </a:r>
            <a:r>
              <a:rPr lang="ja-JP" altLang="en-US" sz="2000" b="1" dirty="0">
                <a:solidFill>
                  <a:schemeClr val="tx1"/>
                </a:solidFill>
                <a:latin typeface="HGP明朝E" panose="02020900000000000000" pitchFamily="18" charset="-128"/>
                <a:ea typeface="HGP明朝E" panose="02020900000000000000" pitchFamily="18" charset="-128"/>
              </a:rPr>
              <a:t>の改編</a:t>
            </a:r>
            <a:r>
              <a:rPr lang="ja-JP" altLang="en-US"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a:solidFill>
                  <a:schemeClr val="tx1"/>
                </a:solidFill>
                <a:latin typeface="HGP明朝E" panose="02020900000000000000" pitchFamily="18" charset="-128"/>
                <a:ea typeface="HGP明朝E" panose="02020900000000000000" pitchFamily="18" charset="-128"/>
              </a:rPr>
              <a:t>和刻本</a:t>
            </a:r>
            <a:r>
              <a:rPr lang="en-US" altLang="ja-JP" sz="2000" b="1" dirty="0">
                <a:solidFill>
                  <a:schemeClr val="tx1"/>
                </a:solidFill>
                <a:latin typeface="HGP明朝E" panose="02020900000000000000" pitchFamily="18" charset="-128"/>
                <a:ea typeface="HGP明朝E" panose="02020900000000000000" pitchFamily="18" charset="-128"/>
              </a:rPr>
              <a:t>『</a:t>
            </a:r>
            <a:r>
              <a:rPr lang="zh-CN" altLang="en-US" sz="2000" b="1" dirty="0">
                <a:solidFill>
                  <a:schemeClr val="tx1"/>
                </a:solidFill>
                <a:latin typeface="HGP明朝E" panose="02020900000000000000" pitchFamily="18" charset="-128"/>
                <a:ea typeface="HGP明朝E" panose="02020900000000000000" pitchFamily="18" charset="-128"/>
              </a:rPr>
              <a:t>大廣益會玉篇</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による各種</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a:solidFill>
                  <a:schemeClr val="tx1"/>
                </a:solidFill>
                <a:latin typeface="HGP明朝E" panose="02020900000000000000" pitchFamily="18" charset="-128"/>
                <a:ea typeface="HGP明朝E" panose="02020900000000000000" pitchFamily="18" charset="-128"/>
              </a:rPr>
              <a:t>和（倭）玉篇</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の出現と刊行</a:t>
            </a:r>
            <a:r>
              <a:rPr lang="zh-CN" altLang="en-US" sz="2000" b="1" dirty="0" smtClean="0">
                <a:solidFill>
                  <a:schemeClr val="tx1"/>
                </a:solidFill>
                <a:latin typeface="HGP明朝E" panose="02020900000000000000" pitchFamily="18" charset="-128"/>
                <a:ea typeface="HGP明朝E" panose="02020900000000000000" pitchFamily="18" charset="-128"/>
              </a:rPr>
              <a:t>。</a:t>
            </a:r>
            <a:endParaRPr lang="en-US" altLang="zh-CN" sz="2000" b="1" dirty="0" smtClean="0">
              <a:solidFill>
                <a:schemeClr val="tx1"/>
              </a:solidFill>
              <a:latin typeface="HGP明朝E" panose="02020900000000000000" pitchFamily="18" charset="-128"/>
              <a:ea typeface="HGP明朝E" panose="02020900000000000000" pitchFamily="18" charset="-128"/>
            </a:endParaRPr>
          </a:p>
          <a:p>
            <a:r>
              <a:rPr lang="zh-CN" altLang="ja-JP" sz="2000" b="1" dirty="0" smtClean="0">
                <a:solidFill>
                  <a:schemeClr val="tx1"/>
                </a:solidFill>
                <a:latin typeface="HGP明朝E" panose="02020900000000000000" pitchFamily="18" charset="-128"/>
                <a:ea typeface="HGP明朝E" panose="02020900000000000000" pitchFamily="18" charset="-128"/>
              </a:rPr>
              <a:t>江</a:t>
            </a:r>
            <a:r>
              <a:rPr lang="ja-JP" altLang="en-US" sz="2000" b="1" dirty="0" smtClean="0">
                <a:solidFill>
                  <a:schemeClr val="tx1"/>
                </a:solidFill>
                <a:latin typeface="HGP明朝E" panose="02020900000000000000" pitchFamily="18" charset="-128"/>
                <a:ea typeface="HGP明朝E" panose="02020900000000000000" pitchFamily="18" charset="-128"/>
              </a:rPr>
              <a:t>戸</a:t>
            </a:r>
            <a:r>
              <a:rPr lang="zh-CN" altLang="en-US" sz="2000" b="1" dirty="0" smtClean="0">
                <a:solidFill>
                  <a:schemeClr val="tx1"/>
                </a:solidFill>
                <a:latin typeface="HGP明朝E" panose="02020900000000000000" pitchFamily="18" charset="-128"/>
                <a:ea typeface="HGP明朝E" panose="02020900000000000000" pitchFamily="18" charset="-128"/>
              </a:rPr>
              <a:t>時代</a:t>
            </a:r>
            <a:r>
              <a:rPr lang="zh-CN" altLang="en-US" sz="2000" b="1" dirty="0">
                <a:solidFill>
                  <a:schemeClr val="tx1"/>
                </a:solidFill>
                <a:latin typeface="HGP明朝E" panose="02020900000000000000" pitchFamily="18" charset="-128"/>
                <a:ea typeface="HGP明朝E" panose="02020900000000000000" pitchFamily="18" charset="-128"/>
              </a:rPr>
              <a:t>（</a:t>
            </a:r>
            <a:r>
              <a:rPr lang="en-US" altLang="zh-CN" sz="2000" b="1" dirty="0" smtClean="0">
                <a:solidFill>
                  <a:schemeClr val="tx1"/>
                </a:solidFill>
                <a:latin typeface="HGP明朝E" panose="02020900000000000000" pitchFamily="18" charset="-128"/>
                <a:ea typeface="HGP明朝E" panose="02020900000000000000" pitchFamily="18" charset="-128"/>
              </a:rPr>
              <a:t>1603-1868</a:t>
            </a:r>
            <a:r>
              <a:rPr lang="zh-CN" altLang="en-US"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（１）</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和（倭）玉篇</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を引き続き刊行。（２）</a:t>
            </a:r>
            <a:r>
              <a:rPr lang="zh-CN" altLang="en-US" sz="2000" b="1" dirty="0">
                <a:solidFill>
                  <a:schemeClr val="tx1"/>
                </a:solidFill>
                <a:latin typeface="HGP明朝E" panose="02020900000000000000" pitchFamily="18" charset="-128"/>
                <a:ea typeface="HGP明朝E" panose="02020900000000000000" pitchFamily="18" charset="-128"/>
              </a:rPr>
              <a:t>和刻本</a:t>
            </a:r>
            <a:r>
              <a:rPr lang="en-US" altLang="ja-JP" sz="2000" b="1" dirty="0">
                <a:solidFill>
                  <a:schemeClr val="tx1"/>
                </a:solidFill>
                <a:latin typeface="HGP明朝E" panose="02020900000000000000" pitchFamily="18" charset="-128"/>
                <a:ea typeface="HGP明朝E" panose="02020900000000000000" pitchFamily="18" charset="-128"/>
              </a:rPr>
              <a:t>『</a:t>
            </a:r>
            <a:r>
              <a:rPr lang="zh-CN" altLang="en-US" sz="2000" b="1" dirty="0">
                <a:solidFill>
                  <a:schemeClr val="tx1"/>
                </a:solidFill>
                <a:latin typeface="HGP明朝E" panose="02020900000000000000" pitchFamily="18" charset="-128"/>
                <a:ea typeface="HGP明朝E" panose="02020900000000000000" pitchFamily="18" charset="-128"/>
              </a:rPr>
              <a:t>大廣益會玉篇</a:t>
            </a:r>
            <a:r>
              <a:rPr lang="en-US" altLang="ja-JP" sz="2000" b="1" dirty="0">
                <a:solidFill>
                  <a:schemeClr val="tx1"/>
                </a:solidFill>
                <a:latin typeface="HGP明朝E" panose="02020900000000000000" pitchFamily="18" charset="-128"/>
                <a:ea typeface="HGP明朝E" panose="02020900000000000000" pitchFamily="18" charset="-128"/>
              </a:rPr>
              <a:t>』 </a:t>
            </a:r>
            <a:r>
              <a:rPr lang="ja-JP" altLang="en-US" sz="2000" b="1" dirty="0" smtClean="0">
                <a:solidFill>
                  <a:schemeClr val="tx1"/>
                </a:solidFill>
                <a:latin typeface="HGP明朝E" panose="02020900000000000000" pitchFamily="18" charset="-128"/>
                <a:ea typeface="HGP明朝E" panose="02020900000000000000" pitchFamily="18" charset="-128"/>
              </a:rPr>
              <a:t>による</a:t>
            </a:r>
            <a:r>
              <a:rPr lang="ja-JP" altLang="en-US" sz="2000" b="1" dirty="0">
                <a:solidFill>
                  <a:schemeClr val="tx1"/>
                </a:solidFill>
                <a:latin typeface="HGP明朝E" panose="02020900000000000000" pitchFamily="18" charset="-128"/>
                <a:ea typeface="HGP明朝E" panose="02020900000000000000" pitchFamily="18" charset="-128"/>
              </a:rPr>
              <a:t>第三回改編本</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玉篇</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smtClean="0">
                <a:solidFill>
                  <a:schemeClr val="tx1"/>
                </a:solidFill>
                <a:latin typeface="HGP明朝E" panose="02020900000000000000" pitchFamily="18" charset="-128"/>
                <a:ea typeface="HGP明朝E" panose="02020900000000000000" pitchFamily="18" charset="-128"/>
              </a:rPr>
              <a:t>の出現と刊行。</a:t>
            </a:r>
            <a:endParaRPr lang="en-US" altLang="zh-CN" sz="2000" b="1" dirty="0" smtClean="0">
              <a:solidFill>
                <a:schemeClr val="tx1"/>
              </a:solidFill>
              <a:latin typeface="HGP明朝E" panose="02020900000000000000" pitchFamily="18" charset="-128"/>
              <a:ea typeface="HGP明朝E" panose="02020900000000000000" pitchFamily="18" charset="-128"/>
            </a:endParaRPr>
          </a:p>
          <a:p>
            <a:r>
              <a:rPr lang="zh-CN" altLang="en-US" sz="2000" b="1" dirty="0">
                <a:solidFill>
                  <a:schemeClr val="tx1"/>
                </a:solidFill>
                <a:latin typeface="HGP明朝E" panose="02020900000000000000" pitchFamily="18" charset="-128"/>
                <a:ea typeface="HGP明朝E" panose="02020900000000000000" pitchFamily="18" charset="-128"/>
              </a:rPr>
              <a:t>明治時代（</a:t>
            </a:r>
            <a:r>
              <a:rPr lang="en-US" altLang="zh-CN" sz="2000" b="1" dirty="0">
                <a:solidFill>
                  <a:schemeClr val="tx1"/>
                </a:solidFill>
                <a:latin typeface="HGP明朝E" panose="02020900000000000000" pitchFamily="18" charset="-128"/>
                <a:ea typeface="HGP明朝E" panose="02020900000000000000" pitchFamily="18" charset="-128"/>
              </a:rPr>
              <a:t>1868-1912</a:t>
            </a:r>
            <a:r>
              <a:rPr lang="zh-CN" altLang="en-US" sz="2000" b="1" dirty="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zh-CN" altLang="en-US" sz="2000" b="1" dirty="0" smtClean="0">
                <a:solidFill>
                  <a:schemeClr val="tx1"/>
                </a:solidFill>
                <a:latin typeface="HGP明朝E" panose="02020900000000000000" pitchFamily="18" charset="-128"/>
                <a:ea typeface="HGP明朝E" panose="02020900000000000000" pitchFamily="18" charset="-128"/>
              </a:rPr>
              <a:t>玉篇</a:t>
            </a:r>
            <a:r>
              <a:rPr lang="en-US" altLang="ja-JP" sz="2000" b="1" dirty="0" smtClean="0">
                <a:solidFill>
                  <a:schemeClr val="tx1"/>
                </a:solidFill>
                <a:latin typeface="HGP明朝E" panose="02020900000000000000" pitchFamily="18" charset="-128"/>
                <a:ea typeface="HGP明朝E" panose="02020900000000000000" pitchFamily="18" charset="-128"/>
              </a:rPr>
              <a:t>』</a:t>
            </a:r>
            <a:r>
              <a:rPr lang="ja-JP" altLang="en-US" sz="2000" b="1" dirty="0">
                <a:solidFill>
                  <a:schemeClr val="tx1"/>
                </a:solidFill>
                <a:latin typeface="HGP明朝E" panose="02020900000000000000" pitchFamily="18" charset="-128"/>
                <a:ea typeface="HGP明朝E" panose="02020900000000000000" pitchFamily="18" charset="-128"/>
              </a:rPr>
              <a:t>を</a:t>
            </a:r>
            <a:r>
              <a:rPr lang="zh-CN" altLang="en-US" sz="2000" b="1" dirty="0" smtClean="0">
                <a:solidFill>
                  <a:schemeClr val="tx1"/>
                </a:solidFill>
                <a:latin typeface="HGP明朝E" panose="02020900000000000000" pitchFamily="18" charset="-128"/>
                <a:ea typeface="HGP明朝E" panose="02020900000000000000" pitchFamily="18" charset="-128"/>
              </a:rPr>
              <a:t>書名</a:t>
            </a:r>
            <a:r>
              <a:rPr lang="ja-JP" altLang="en-US" sz="2000" b="1" dirty="0" smtClean="0">
                <a:solidFill>
                  <a:schemeClr val="tx1"/>
                </a:solidFill>
                <a:latin typeface="HGP明朝E" panose="02020900000000000000" pitchFamily="18" charset="-128"/>
                <a:ea typeface="HGP明朝E" panose="02020900000000000000" pitchFamily="18" charset="-128"/>
              </a:rPr>
              <a:t>とする各種</a:t>
            </a:r>
            <a:r>
              <a:rPr lang="zh-CN" altLang="en-US" sz="2000" b="1" dirty="0" smtClean="0">
                <a:solidFill>
                  <a:schemeClr val="tx1"/>
                </a:solidFill>
                <a:latin typeface="HGP明朝E" panose="02020900000000000000" pitchFamily="18" charset="-128"/>
                <a:ea typeface="HGP明朝E" panose="02020900000000000000" pitchFamily="18" charset="-128"/>
              </a:rPr>
              <a:t>改編本</a:t>
            </a:r>
            <a:r>
              <a:rPr lang="ja-JP" altLang="en-US" sz="2000" b="1" dirty="0" smtClean="0">
                <a:solidFill>
                  <a:schemeClr val="tx1"/>
                </a:solidFill>
                <a:latin typeface="HGP明朝E" panose="02020900000000000000" pitchFamily="18" charset="-128"/>
                <a:ea typeface="HGP明朝E" panose="02020900000000000000" pitchFamily="18" charset="-128"/>
              </a:rPr>
              <a:t>の</a:t>
            </a:r>
            <a:r>
              <a:rPr lang="ja-JP" altLang="en-US" sz="2000" b="1" dirty="0">
                <a:solidFill>
                  <a:schemeClr val="tx1"/>
                </a:solidFill>
                <a:latin typeface="HGP明朝E" panose="02020900000000000000" pitchFamily="18" charset="-128"/>
                <a:ea typeface="HGP明朝E" panose="02020900000000000000" pitchFamily="18" charset="-128"/>
              </a:rPr>
              <a:t>続出</a:t>
            </a:r>
            <a:r>
              <a:rPr lang="zh-CN" altLang="en-US" sz="2000" b="1" dirty="0" smtClean="0">
                <a:solidFill>
                  <a:schemeClr val="tx1"/>
                </a:solidFill>
                <a:latin typeface="HGP明朝E" panose="02020900000000000000" pitchFamily="18" charset="-128"/>
                <a:ea typeface="HGP明朝E" panose="02020900000000000000" pitchFamily="18" charset="-128"/>
              </a:rPr>
              <a:t>。</a:t>
            </a:r>
            <a:endParaRPr lang="en-US" altLang="zh-CN" sz="2000" b="1" dirty="0">
              <a:solidFill>
                <a:schemeClr val="tx1"/>
              </a:solidFill>
              <a:latin typeface="HGP明朝E" panose="02020900000000000000" pitchFamily="18" charset="-128"/>
              <a:ea typeface="HGP明朝E" panose="02020900000000000000" pitchFamily="18" charset="-128"/>
            </a:endParaRPr>
          </a:p>
          <a:p>
            <a:pPr marL="0" indent="0">
              <a:buNone/>
            </a:pPr>
            <a:endParaRPr lang="en-US" altLang="zh-CN" b="1" dirty="0">
              <a:latin typeface="HGWT_CNKI" panose="02000500000000000000" pitchFamily="2" charset="-122"/>
              <a:ea typeface="HGWT_CNKI" panose="02000500000000000000" pitchFamily="2" charset="-122"/>
            </a:endParaRPr>
          </a:p>
          <a:p>
            <a:endParaRPr lang="en-US" altLang="zh-CN" b="1" dirty="0">
              <a:latin typeface="HGWT_CNKI" panose="02000500000000000000" pitchFamily="2" charset="-122"/>
              <a:ea typeface="HGWT_CNKI" panose="02000500000000000000" pitchFamily="2" charset="-122"/>
            </a:endParaRPr>
          </a:p>
          <a:p>
            <a:endParaRPr lang="en-US" altLang="zh-CN" b="1" dirty="0">
              <a:latin typeface="HGWT_CNKI" panose="02000500000000000000" pitchFamily="2" charset="-122"/>
              <a:ea typeface="HGWT_CNKI" panose="02000500000000000000" pitchFamily="2" charset="-122"/>
            </a:endParaRPr>
          </a:p>
          <a:p>
            <a:endParaRPr lang="en-US" altLang="zh-CN" b="1" dirty="0">
              <a:latin typeface="HGWT_CNKI" panose="02000500000000000000" pitchFamily="2" charset="-122"/>
              <a:ea typeface="HGWT_CNKI" panose="02000500000000000000" pitchFamily="2" charset="-122"/>
            </a:endParaRPr>
          </a:p>
          <a:p>
            <a:endParaRPr lang="en-US" altLang="zh-CN" b="1" dirty="0">
              <a:latin typeface="HGWT_CNKI" panose="02000500000000000000" pitchFamily="2" charset="-122"/>
              <a:ea typeface="HGWT_CNKI" panose="02000500000000000000" pitchFamily="2" charset="-122"/>
            </a:endParaRPr>
          </a:p>
        </p:txBody>
      </p:sp>
    </p:spTree>
    <p:extLst>
      <p:ext uri="{BB962C8B-B14F-4D97-AF65-F5344CB8AC3E}">
        <p14:creationId xmlns:p14="http://schemas.microsoft.com/office/powerpoint/2010/main" val="12066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solidFill>
                  <a:schemeClr val="tx1"/>
                </a:solidFill>
                <a:latin typeface="HGP明朝E" panose="02020900000000000000" pitchFamily="18" charset="-128"/>
                <a:ea typeface="HGP明朝E" panose="02020900000000000000" pitchFamily="18" charset="-128"/>
              </a:rPr>
              <a:t>二</a:t>
            </a:r>
            <a:r>
              <a:rPr lang="zh-CN" altLang="en-US" dirty="0" smtClean="0">
                <a:solidFill>
                  <a:schemeClr val="tx1"/>
                </a:solidFill>
                <a:latin typeface="HGP明朝E" panose="02020900000000000000" pitchFamily="18" charset="-128"/>
                <a:ea typeface="HGP明朝E" panose="02020900000000000000" pitchFamily="18" charset="-128"/>
              </a:rPr>
              <a:t>、日本</a:t>
            </a:r>
            <a:r>
              <a:rPr lang="en-US" altLang="ja-JP" dirty="0" smtClean="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玉篇</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改編史</a:t>
            </a:r>
            <a:r>
              <a:rPr lang="ja-JP" altLang="en-US" dirty="0" smtClean="0">
                <a:solidFill>
                  <a:schemeClr val="tx1"/>
                </a:solidFill>
                <a:latin typeface="HGP明朝E" panose="02020900000000000000" pitchFamily="18" charset="-128"/>
                <a:ea typeface="HGP明朝E" panose="02020900000000000000" pitchFamily="18" charset="-128"/>
              </a:rPr>
              <a:t>の</a:t>
            </a:r>
            <a:r>
              <a:rPr lang="zh-CN" altLang="en-US" dirty="0" smtClean="0">
                <a:solidFill>
                  <a:schemeClr val="tx1"/>
                </a:solidFill>
                <a:latin typeface="HGP明朝E" panose="02020900000000000000" pitchFamily="18" charset="-128"/>
                <a:ea typeface="HGP明朝E" panose="02020900000000000000" pitchFamily="18" charset="-128"/>
              </a:rPr>
              <a:t>三</a:t>
            </a:r>
            <a:r>
              <a:rPr lang="ja-JP" altLang="en-US" dirty="0" err="1" smtClean="0">
                <a:solidFill>
                  <a:schemeClr val="tx1"/>
                </a:solidFill>
                <a:latin typeface="HGP明朝E" panose="02020900000000000000" pitchFamily="18" charset="-128"/>
                <a:ea typeface="HGP明朝E" panose="02020900000000000000" pitchFamily="18" charset="-128"/>
              </a:rPr>
              <a:t>つの</a:t>
            </a:r>
            <a:r>
              <a:rPr lang="zh-CN" altLang="en-US" dirty="0" smtClean="0">
                <a:solidFill>
                  <a:schemeClr val="tx1"/>
                </a:solidFill>
                <a:latin typeface="HGP明朝E" panose="02020900000000000000" pitchFamily="18" charset="-128"/>
                <a:ea typeface="HGP明朝E" panose="02020900000000000000" pitchFamily="18" charset="-128"/>
              </a:rPr>
              <a:t>時代</a:t>
            </a:r>
            <a:endParaRPr kumimoji="1" lang="ja-JP" altLang="en-US"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a:bodyPr>
          <a:lstStyle/>
          <a:p>
            <a:r>
              <a:rPr lang="ja-JP" altLang="en-US" sz="2800" b="1" dirty="0" smtClean="0">
                <a:solidFill>
                  <a:schemeClr val="tx1"/>
                </a:solidFill>
                <a:latin typeface="HGS明朝E" panose="02020900000000000000" pitchFamily="18" charset="-128"/>
                <a:ea typeface="HGS明朝E" panose="02020900000000000000" pitchFamily="18" charset="-128"/>
              </a:rPr>
              <a:t>奈良・</a:t>
            </a:r>
            <a:r>
              <a:rPr lang="zh-CN" altLang="en-US" sz="2800" b="1" dirty="0" smtClean="0">
                <a:solidFill>
                  <a:schemeClr val="tx1"/>
                </a:solidFill>
                <a:latin typeface="HGS明朝E" panose="02020900000000000000" pitchFamily="18" charset="-128"/>
                <a:ea typeface="HGS明朝E" panose="02020900000000000000" pitchFamily="18" charset="-128"/>
              </a:rPr>
              <a:t>平安時代：空海</a:t>
            </a:r>
            <a:r>
              <a:rPr lang="ja-JP" altLang="en-US" sz="2800" b="1" dirty="0">
                <a:solidFill>
                  <a:schemeClr val="tx1"/>
                </a:solidFill>
                <a:latin typeface="HGS明朝E" panose="02020900000000000000" pitchFamily="18" charset="-128"/>
                <a:ea typeface="HGS明朝E" panose="02020900000000000000" pitchFamily="18" charset="-128"/>
              </a:rPr>
              <a:t>による</a:t>
            </a:r>
            <a:r>
              <a:rPr lang="zh-CN" altLang="en-US" sz="2800" b="1" dirty="0" smtClean="0">
                <a:solidFill>
                  <a:schemeClr val="tx1"/>
                </a:solidFill>
                <a:latin typeface="HGS明朝E" panose="02020900000000000000" pitchFamily="18" charset="-128"/>
                <a:ea typeface="HGS明朝E" panose="02020900000000000000" pitchFamily="18" charset="-128"/>
              </a:rPr>
              <a:t>顧野王</a:t>
            </a:r>
            <a:r>
              <a:rPr lang="en-US" altLang="ja-JP" sz="2800" b="1" dirty="0">
                <a:solidFill>
                  <a:schemeClr val="tx1"/>
                </a:solidFill>
                <a:latin typeface="HGS明朝E" panose="02020900000000000000" pitchFamily="18" charset="-128"/>
                <a:ea typeface="HGS明朝E" panose="02020900000000000000" pitchFamily="18" charset="-128"/>
              </a:rPr>
              <a:t>『</a:t>
            </a:r>
            <a:r>
              <a:rPr lang="zh-CN" altLang="en-US" sz="2800" b="1" dirty="0" smtClean="0">
                <a:solidFill>
                  <a:schemeClr val="tx1"/>
                </a:solidFill>
                <a:latin typeface="HGS明朝E" panose="02020900000000000000" pitchFamily="18" charset="-128"/>
                <a:ea typeface="HGS明朝E" panose="02020900000000000000" pitchFamily="18" charset="-128"/>
              </a:rPr>
              <a:t>玉篇</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の持ち帰りと</a:t>
            </a:r>
            <a:r>
              <a:rPr lang="zh-CN" altLang="en-US" sz="2800" b="1" dirty="0" smtClean="0">
                <a:solidFill>
                  <a:schemeClr val="tx1"/>
                </a:solidFill>
                <a:latin typeface="HGS明朝E" panose="02020900000000000000" pitchFamily="18" charset="-128"/>
                <a:ea typeface="HGS明朝E" panose="02020900000000000000" pitchFamily="18" charset="-128"/>
              </a:rPr>
              <a:t>改編本</a:t>
            </a:r>
            <a:r>
              <a:rPr lang="en-US" altLang="ja-JP" sz="2800" b="1" dirty="0">
                <a:solidFill>
                  <a:schemeClr val="tx1"/>
                </a:solidFill>
                <a:latin typeface="HGS明朝E" panose="02020900000000000000" pitchFamily="18" charset="-128"/>
                <a:ea typeface="HGS明朝E" panose="02020900000000000000" pitchFamily="18" charset="-128"/>
              </a:rPr>
              <a:t>『</a:t>
            </a:r>
            <a:r>
              <a:rPr lang="zh-CN" altLang="en-US" sz="2800" b="1" dirty="0" smtClean="0">
                <a:solidFill>
                  <a:schemeClr val="tx1"/>
                </a:solidFill>
                <a:latin typeface="HGS明朝E" panose="02020900000000000000" pitchFamily="18" charset="-128"/>
                <a:ea typeface="HGS明朝E" panose="02020900000000000000" pitchFamily="18" charset="-128"/>
              </a:rPr>
              <a:t>篆隸</a:t>
            </a:r>
            <a:r>
              <a:rPr lang="zh-CN" altLang="en-US" sz="2800" b="1" dirty="0">
                <a:solidFill>
                  <a:schemeClr val="tx1"/>
                </a:solidFill>
                <a:latin typeface="HGS明朝E" panose="02020900000000000000" pitchFamily="18" charset="-128"/>
                <a:ea typeface="HGS明朝E" panose="02020900000000000000" pitchFamily="18" charset="-128"/>
              </a:rPr>
              <a:t>萬象</a:t>
            </a:r>
            <a:r>
              <a:rPr lang="zh-CN" altLang="en-US" sz="2800" b="1" dirty="0" smtClean="0">
                <a:solidFill>
                  <a:schemeClr val="tx1"/>
                </a:solidFill>
                <a:latin typeface="HGS明朝E" panose="02020900000000000000" pitchFamily="18" charset="-128"/>
                <a:ea typeface="HGS明朝E" panose="02020900000000000000" pitchFamily="18" charset="-128"/>
              </a:rPr>
              <a:t>名義</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の成立</a:t>
            </a:r>
            <a:r>
              <a:rPr lang="zh-CN" altLang="en-US" sz="2800" b="1" dirty="0" smtClean="0">
                <a:solidFill>
                  <a:schemeClr val="tx1"/>
                </a:solidFill>
                <a:latin typeface="HGS明朝E" panose="02020900000000000000" pitchFamily="18" charset="-128"/>
                <a:ea typeface="HGS明朝E" panose="02020900000000000000" pitchFamily="18" charset="-128"/>
              </a:rPr>
              <a:t>。</a:t>
            </a:r>
            <a:endParaRPr lang="en-US" altLang="zh-CN" sz="2800" b="1" dirty="0" smtClean="0">
              <a:solidFill>
                <a:schemeClr val="tx1"/>
              </a:solidFill>
              <a:latin typeface="HGS明朝E" panose="02020900000000000000" pitchFamily="18" charset="-128"/>
              <a:ea typeface="HGS明朝E" panose="02020900000000000000" pitchFamily="18" charset="-128"/>
            </a:endParaRPr>
          </a:p>
          <a:p>
            <a:r>
              <a:rPr lang="zh-CN" altLang="en-US" sz="2800" b="1" dirty="0" smtClean="0">
                <a:solidFill>
                  <a:schemeClr val="tx1"/>
                </a:solidFill>
                <a:latin typeface="HGS明朝E" panose="02020900000000000000" pitchFamily="18" charset="-128"/>
                <a:ea typeface="HGS明朝E" panose="02020900000000000000" pitchFamily="18" charset="-128"/>
              </a:rPr>
              <a:t>室町</a:t>
            </a:r>
            <a:r>
              <a:rPr lang="ja-JP" altLang="en-US" sz="2800" b="1" dirty="0" smtClean="0">
                <a:solidFill>
                  <a:schemeClr val="tx1"/>
                </a:solidFill>
                <a:latin typeface="HGS明朝E" panose="02020900000000000000" pitchFamily="18" charset="-128"/>
                <a:ea typeface="HGS明朝E" panose="02020900000000000000" pitchFamily="18" charset="-128"/>
              </a:rPr>
              <a:t>・</a:t>
            </a:r>
            <a:r>
              <a:rPr lang="zh-CN" altLang="ja-JP" sz="2800" b="1" dirty="0" smtClean="0">
                <a:solidFill>
                  <a:schemeClr val="tx1"/>
                </a:solidFill>
                <a:latin typeface="HGS明朝E" panose="02020900000000000000" pitchFamily="18" charset="-128"/>
                <a:ea typeface="HGS明朝E" panose="02020900000000000000" pitchFamily="18" charset="-128"/>
              </a:rPr>
              <a:t>江</a:t>
            </a:r>
            <a:r>
              <a:rPr lang="ja-JP" altLang="en-US" sz="2800" b="1" dirty="0">
                <a:solidFill>
                  <a:schemeClr val="tx1"/>
                </a:solidFill>
                <a:latin typeface="HGS明朝E" panose="02020900000000000000" pitchFamily="18" charset="-128"/>
                <a:ea typeface="HGS明朝E" panose="02020900000000000000" pitchFamily="18" charset="-128"/>
              </a:rPr>
              <a:t>戸</a:t>
            </a:r>
            <a:r>
              <a:rPr lang="zh-CN" altLang="en-US" sz="2800" b="1" dirty="0" smtClean="0">
                <a:solidFill>
                  <a:schemeClr val="tx1"/>
                </a:solidFill>
                <a:latin typeface="HGS明朝E" panose="02020900000000000000" pitchFamily="18" charset="-128"/>
                <a:ea typeface="HGS明朝E" panose="02020900000000000000" pitchFamily="18" charset="-128"/>
              </a:rPr>
              <a:t>時代：</a:t>
            </a:r>
            <a:r>
              <a:rPr lang="ja-JP" altLang="en-US" sz="2800" b="1" dirty="0" smtClean="0">
                <a:solidFill>
                  <a:schemeClr val="tx1"/>
                </a:solidFill>
                <a:latin typeface="HGS明朝E" panose="02020900000000000000" pitchFamily="18" charset="-128"/>
                <a:ea typeface="HGS明朝E" panose="02020900000000000000" pitchFamily="18" charset="-128"/>
              </a:rPr>
              <a:t>和刻本</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zh-CN" altLang="en-US" sz="2800" b="1" dirty="0" smtClean="0">
                <a:solidFill>
                  <a:schemeClr val="tx1"/>
                </a:solidFill>
                <a:latin typeface="HGS明朝E" panose="02020900000000000000" pitchFamily="18" charset="-128"/>
                <a:ea typeface="HGS明朝E" panose="02020900000000000000" pitchFamily="18" charset="-128"/>
              </a:rPr>
              <a:t>大廣益會玉篇</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の刊行と</a:t>
            </a:r>
            <a:r>
              <a:rPr lang="zh-CN" altLang="en-US" sz="2800" b="1" dirty="0" smtClean="0">
                <a:solidFill>
                  <a:schemeClr val="tx1"/>
                </a:solidFill>
                <a:latin typeface="HGS明朝E" panose="02020900000000000000" pitchFamily="18" charset="-128"/>
                <a:ea typeface="HGS明朝E" panose="02020900000000000000" pitchFamily="18" charset="-128"/>
              </a:rPr>
              <a:t>簡</a:t>
            </a:r>
            <a:r>
              <a:rPr lang="ja-JP" altLang="en-US" sz="2800" b="1" dirty="0" smtClean="0">
                <a:solidFill>
                  <a:schemeClr val="tx1"/>
                </a:solidFill>
                <a:latin typeface="HGS明朝E" panose="02020900000000000000" pitchFamily="18" charset="-128"/>
                <a:ea typeface="HGS明朝E" panose="02020900000000000000" pitchFamily="18" charset="-128"/>
              </a:rPr>
              <a:t>略</a:t>
            </a:r>
            <a:r>
              <a:rPr lang="zh-CN" altLang="en-US" sz="2800" b="1" dirty="0" smtClean="0">
                <a:solidFill>
                  <a:schemeClr val="tx1"/>
                </a:solidFill>
                <a:latin typeface="HGS明朝E" panose="02020900000000000000" pitchFamily="18" charset="-128"/>
                <a:ea typeface="HGS明朝E" panose="02020900000000000000" pitchFamily="18" charset="-128"/>
              </a:rPr>
              <a:t>本</a:t>
            </a:r>
            <a:r>
              <a:rPr lang="en-US" altLang="ja-JP" sz="2800" b="1" dirty="0">
                <a:solidFill>
                  <a:schemeClr val="tx1"/>
                </a:solidFill>
                <a:latin typeface="HGS明朝E" panose="02020900000000000000" pitchFamily="18" charset="-128"/>
                <a:ea typeface="HGS明朝E" panose="02020900000000000000" pitchFamily="18" charset="-128"/>
              </a:rPr>
              <a:t>『</a:t>
            </a:r>
            <a:r>
              <a:rPr lang="zh-CN" altLang="en-US" sz="2800" b="1" dirty="0" smtClean="0">
                <a:solidFill>
                  <a:schemeClr val="tx1"/>
                </a:solidFill>
                <a:latin typeface="HGS明朝E" panose="02020900000000000000" pitchFamily="18" charset="-128"/>
                <a:ea typeface="HGS明朝E" panose="02020900000000000000" pitchFamily="18" charset="-128"/>
              </a:rPr>
              <a:t>和</a:t>
            </a:r>
            <a:r>
              <a:rPr lang="ja-JP" altLang="en-US" sz="2800" b="1" dirty="0" smtClean="0">
                <a:solidFill>
                  <a:schemeClr val="tx1"/>
                </a:solidFill>
                <a:latin typeface="HGS明朝E" panose="02020900000000000000" pitchFamily="18" charset="-128"/>
                <a:ea typeface="HGS明朝E" panose="02020900000000000000" pitchFamily="18" charset="-128"/>
              </a:rPr>
              <a:t>（倭）</a:t>
            </a:r>
            <a:r>
              <a:rPr lang="zh-CN" altLang="en-US" sz="2800" b="1" dirty="0" smtClean="0">
                <a:solidFill>
                  <a:schemeClr val="tx1"/>
                </a:solidFill>
                <a:latin typeface="HGS明朝E" panose="02020900000000000000" pitchFamily="18" charset="-128"/>
                <a:ea typeface="HGS明朝E" panose="02020900000000000000" pitchFamily="18" charset="-128"/>
              </a:rPr>
              <a:t>玉篇</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の盛行</a:t>
            </a:r>
            <a:r>
              <a:rPr lang="zh-CN" altLang="en-US" sz="2800" b="1" dirty="0" smtClean="0">
                <a:solidFill>
                  <a:schemeClr val="tx1"/>
                </a:solidFill>
                <a:latin typeface="HGS明朝E" panose="02020900000000000000" pitchFamily="18" charset="-128"/>
                <a:ea typeface="HGS明朝E" panose="02020900000000000000" pitchFamily="18" charset="-128"/>
              </a:rPr>
              <a:t>。</a:t>
            </a:r>
            <a:endParaRPr lang="en-US" altLang="zh-CN" sz="2800" b="1" dirty="0" smtClean="0">
              <a:solidFill>
                <a:schemeClr val="tx1"/>
              </a:solidFill>
              <a:latin typeface="HGS明朝E" panose="02020900000000000000" pitchFamily="18" charset="-128"/>
              <a:ea typeface="HGS明朝E" panose="02020900000000000000" pitchFamily="18" charset="-128"/>
            </a:endParaRPr>
          </a:p>
          <a:p>
            <a:r>
              <a:rPr lang="zh-CN" altLang="ja-JP" sz="2800" b="1" dirty="0" smtClean="0">
                <a:solidFill>
                  <a:schemeClr val="tx1"/>
                </a:solidFill>
                <a:latin typeface="HGS明朝E" panose="02020900000000000000" pitchFamily="18" charset="-128"/>
                <a:ea typeface="HGS明朝E" panose="02020900000000000000" pitchFamily="18" charset="-128"/>
              </a:rPr>
              <a:t>江</a:t>
            </a:r>
            <a:r>
              <a:rPr lang="ja-JP" altLang="en-US" sz="2800" b="1" dirty="0" smtClean="0">
                <a:solidFill>
                  <a:schemeClr val="tx1"/>
                </a:solidFill>
                <a:latin typeface="HGS明朝E" panose="02020900000000000000" pitchFamily="18" charset="-128"/>
                <a:ea typeface="HGS明朝E" panose="02020900000000000000" pitchFamily="18" charset="-128"/>
              </a:rPr>
              <a:t>戸・</a:t>
            </a:r>
            <a:r>
              <a:rPr lang="zh-CN" altLang="en-US" sz="2800" b="1" dirty="0" smtClean="0">
                <a:solidFill>
                  <a:schemeClr val="tx1"/>
                </a:solidFill>
                <a:latin typeface="HGS明朝E" panose="02020900000000000000" pitchFamily="18" charset="-128"/>
                <a:ea typeface="HGS明朝E" panose="02020900000000000000" pitchFamily="18" charset="-128"/>
              </a:rPr>
              <a:t>明治時代</a:t>
            </a:r>
            <a:r>
              <a:rPr lang="ja-JP" altLang="en-US" sz="2800" b="1" dirty="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和刻本</a:t>
            </a:r>
            <a:r>
              <a:rPr lang="en-US" altLang="ja-JP" sz="2800" b="1" dirty="0">
                <a:solidFill>
                  <a:schemeClr val="tx1"/>
                </a:solidFill>
                <a:latin typeface="HGS明朝E" panose="02020900000000000000" pitchFamily="18" charset="-128"/>
                <a:ea typeface="HGS明朝E" panose="02020900000000000000" pitchFamily="18" charset="-128"/>
              </a:rPr>
              <a:t>『</a:t>
            </a:r>
            <a:r>
              <a:rPr lang="zh-CN" altLang="en-US" sz="2800" b="1" dirty="0">
                <a:solidFill>
                  <a:schemeClr val="tx1"/>
                </a:solidFill>
                <a:latin typeface="HGS明朝E" panose="02020900000000000000" pitchFamily="18" charset="-128"/>
                <a:ea typeface="HGS明朝E" panose="02020900000000000000" pitchFamily="18" charset="-128"/>
              </a:rPr>
              <a:t>大廣益會玉篇</a:t>
            </a:r>
            <a:r>
              <a:rPr lang="en-US" altLang="ja-JP" sz="2800" b="1" dirty="0">
                <a:solidFill>
                  <a:schemeClr val="tx1"/>
                </a:solidFill>
                <a:latin typeface="HGS明朝E" panose="02020900000000000000" pitchFamily="18" charset="-128"/>
                <a:ea typeface="HGS明朝E" panose="02020900000000000000" pitchFamily="18" charset="-128"/>
              </a:rPr>
              <a:t>』</a:t>
            </a:r>
            <a:r>
              <a:rPr lang="ja-JP" altLang="en-US" sz="2800" b="1" dirty="0">
                <a:solidFill>
                  <a:schemeClr val="tx1"/>
                </a:solidFill>
                <a:latin typeface="HGS明朝E" panose="02020900000000000000" pitchFamily="18" charset="-128"/>
                <a:ea typeface="HGS明朝E" panose="02020900000000000000" pitchFamily="18" charset="-128"/>
              </a:rPr>
              <a:t>の刊行と</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zh-CN" altLang="en-US" sz="2800" b="1" dirty="0" smtClean="0">
                <a:solidFill>
                  <a:schemeClr val="tx1"/>
                </a:solidFill>
                <a:latin typeface="HGS明朝E" panose="02020900000000000000" pitchFamily="18" charset="-128"/>
                <a:ea typeface="HGS明朝E" panose="02020900000000000000" pitchFamily="18" charset="-128"/>
              </a:rPr>
              <a:t>玉篇</a:t>
            </a:r>
            <a:r>
              <a:rPr lang="en-US" altLang="ja-JP" sz="2800" b="1" dirty="0" smtClean="0">
                <a:solidFill>
                  <a:schemeClr val="tx1"/>
                </a:solidFill>
                <a:latin typeface="HGS明朝E" panose="02020900000000000000" pitchFamily="18" charset="-128"/>
                <a:ea typeface="HGS明朝E" panose="02020900000000000000" pitchFamily="18" charset="-128"/>
              </a:rPr>
              <a:t>』</a:t>
            </a:r>
            <a:r>
              <a:rPr lang="ja-JP" altLang="en-US" sz="2800" b="1" dirty="0" smtClean="0">
                <a:solidFill>
                  <a:schemeClr val="tx1"/>
                </a:solidFill>
                <a:latin typeface="HGS明朝E" panose="02020900000000000000" pitchFamily="18" charset="-128"/>
                <a:ea typeface="HGS明朝E" panose="02020900000000000000" pitchFamily="18" charset="-128"/>
              </a:rPr>
              <a:t>を</a:t>
            </a:r>
            <a:r>
              <a:rPr lang="zh-CN" altLang="en-US" sz="2800" b="1" dirty="0" smtClean="0">
                <a:solidFill>
                  <a:schemeClr val="tx1"/>
                </a:solidFill>
                <a:latin typeface="HGS明朝E" panose="02020900000000000000" pitchFamily="18" charset="-128"/>
                <a:ea typeface="HGS明朝E" panose="02020900000000000000" pitchFamily="18" charset="-128"/>
              </a:rPr>
              <a:t>書名</a:t>
            </a:r>
            <a:r>
              <a:rPr lang="ja-JP" altLang="en-US" sz="2800" b="1" dirty="0" smtClean="0">
                <a:solidFill>
                  <a:schemeClr val="tx1"/>
                </a:solidFill>
                <a:latin typeface="HGS明朝E" panose="02020900000000000000" pitchFamily="18" charset="-128"/>
                <a:ea typeface="HGS明朝E" panose="02020900000000000000" pitchFamily="18" charset="-128"/>
              </a:rPr>
              <a:t>とする</a:t>
            </a:r>
            <a:r>
              <a:rPr lang="zh-CN" altLang="en-US" sz="2800" b="1" dirty="0" smtClean="0">
                <a:solidFill>
                  <a:schemeClr val="tx1"/>
                </a:solidFill>
                <a:latin typeface="HGS明朝E" panose="02020900000000000000" pitchFamily="18" charset="-128"/>
                <a:ea typeface="HGS明朝E" panose="02020900000000000000" pitchFamily="18" charset="-128"/>
              </a:rPr>
              <a:t>各種改編本</a:t>
            </a:r>
            <a:r>
              <a:rPr lang="ja-JP" altLang="en-US" sz="2800" b="1" dirty="0" smtClean="0">
                <a:solidFill>
                  <a:schemeClr val="tx1"/>
                </a:solidFill>
                <a:latin typeface="HGS明朝E" panose="02020900000000000000" pitchFamily="18" charset="-128"/>
                <a:ea typeface="HGS明朝E" panose="02020900000000000000" pitchFamily="18" charset="-128"/>
              </a:rPr>
              <a:t>の</a:t>
            </a:r>
            <a:r>
              <a:rPr lang="ja-JP" altLang="en-US" sz="2800" b="1" dirty="0">
                <a:solidFill>
                  <a:schemeClr val="tx1"/>
                </a:solidFill>
                <a:latin typeface="HGS明朝E" panose="02020900000000000000" pitchFamily="18" charset="-128"/>
                <a:ea typeface="HGS明朝E" panose="02020900000000000000" pitchFamily="18" charset="-128"/>
              </a:rPr>
              <a:t>盛行</a:t>
            </a:r>
            <a:r>
              <a:rPr lang="zh-CN" altLang="en-US" sz="2800" b="1" dirty="0" smtClean="0">
                <a:solidFill>
                  <a:schemeClr val="tx1"/>
                </a:solidFill>
                <a:latin typeface="HGS明朝E" panose="02020900000000000000" pitchFamily="18" charset="-128"/>
                <a:ea typeface="HGS明朝E" panose="02020900000000000000" pitchFamily="18" charset="-128"/>
              </a:rPr>
              <a:t>。</a:t>
            </a:r>
            <a:endParaRPr lang="en-US" altLang="zh-CN" sz="2800" b="1" dirty="0" smtClean="0">
              <a:solidFill>
                <a:schemeClr val="tx1"/>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740342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1"/>
                </a:solidFill>
                <a:latin typeface="HGP明朝E" panose="02020900000000000000" pitchFamily="18" charset="-128"/>
                <a:ea typeface="HGP明朝E" panose="02020900000000000000" pitchFamily="18" charset="-128"/>
              </a:rPr>
              <a:t>三</a:t>
            </a:r>
            <a:r>
              <a:rPr lang="zh-CN" altLang="en-US" dirty="0" smtClean="0">
                <a:solidFill>
                  <a:schemeClr val="tx1"/>
                </a:solidFill>
                <a:latin typeface="HGP明朝E" panose="02020900000000000000" pitchFamily="18" charset="-128"/>
                <a:ea typeface="HGP明朝E" panose="02020900000000000000" pitchFamily="18" charset="-128"/>
              </a:rPr>
              <a:t>、日本</a:t>
            </a:r>
            <a:r>
              <a:rPr lang="ja-JP" altLang="en-US" dirty="0" smtClean="0">
                <a:solidFill>
                  <a:schemeClr val="tx1"/>
                </a:solidFill>
                <a:latin typeface="HGP明朝E" panose="02020900000000000000" pitchFamily="18" charset="-128"/>
                <a:ea typeface="HGP明朝E" panose="02020900000000000000" pitchFamily="18" charset="-128"/>
              </a:rPr>
              <a:t>の</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玉篇</a:t>
            </a:r>
            <a:r>
              <a:rPr lang="en-US" altLang="ja-JP" dirty="0">
                <a:solidFill>
                  <a:schemeClr val="tx1"/>
                </a:solidFill>
                <a:latin typeface="HGP明朝E" panose="02020900000000000000" pitchFamily="18" charset="-128"/>
                <a:ea typeface="HGP明朝E" panose="02020900000000000000" pitchFamily="18" charset="-128"/>
              </a:rPr>
              <a:t>』</a:t>
            </a:r>
            <a:r>
              <a:rPr lang="zh-CN" altLang="en-US" dirty="0" smtClean="0">
                <a:solidFill>
                  <a:schemeClr val="tx1"/>
                </a:solidFill>
                <a:latin typeface="HGP明朝E" panose="02020900000000000000" pitchFamily="18" charset="-128"/>
                <a:ea typeface="HGP明朝E" panose="02020900000000000000" pitchFamily="18" charset="-128"/>
              </a:rPr>
              <a:t>改編史</a:t>
            </a:r>
            <a:r>
              <a:rPr lang="ja-JP" altLang="en-US" dirty="0" smtClean="0">
                <a:solidFill>
                  <a:schemeClr val="tx1"/>
                </a:solidFill>
                <a:latin typeface="HGP明朝E" panose="02020900000000000000" pitchFamily="18" charset="-128"/>
                <a:ea typeface="HGP明朝E" panose="02020900000000000000" pitchFamily="18" charset="-128"/>
              </a:rPr>
              <a:t>（上）</a:t>
            </a:r>
            <a:r>
              <a:rPr lang="zh-CN" altLang="en-US" dirty="0" smtClean="0">
                <a:solidFill>
                  <a:schemeClr val="tx1"/>
                </a:solidFill>
                <a:latin typeface="HGP明朝E" panose="02020900000000000000" pitchFamily="18" charset="-128"/>
                <a:ea typeface="HGP明朝E" panose="02020900000000000000" pitchFamily="18" charset="-128"/>
              </a:rPr>
              <a:t>：</a:t>
            </a:r>
            <a:r>
              <a:rPr lang="ja-JP" altLang="en-US" dirty="0" smtClean="0">
                <a:solidFill>
                  <a:schemeClr val="tx1"/>
                </a:solidFill>
                <a:latin typeface="HGP明朝E" panose="02020900000000000000" pitchFamily="18" charset="-128"/>
                <a:ea typeface="HGP明朝E" panose="02020900000000000000" pitchFamily="18" charset="-128"/>
              </a:rPr>
              <a:t>奈良・</a:t>
            </a:r>
            <a:r>
              <a:rPr lang="zh-CN" altLang="en-US" dirty="0" smtClean="0">
                <a:solidFill>
                  <a:schemeClr val="tx1"/>
                </a:solidFill>
                <a:latin typeface="HGP明朝E" panose="02020900000000000000" pitchFamily="18" charset="-128"/>
                <a:ea typeface="HGP明朝E" panose="02020900000000000000" pitchFamily="18" charset="-128"/>
              </a:rPr>
              <a:t>平安</a:t>
            </a:r>
            <a:r>
              <a:rPr lang="zh-CN" altLang="en-US" dirty="0">
                <a:solidFill>
                  <a:schemeClr val="tx1"/>
                </a:solidFill>
                <a:latin typeface="HGP明朝E" panose="02020900000000000000" pitchFamily="18" charset="-128"/>
                <a:ea typeface="HGP明朝E" panose="02020900000000000000" pitchFamily="18" charset="-128"/>
              </a:rPr>
              <a:t>時代（</a:t>
            </a:r>
            <a:r>
              <a:rPr lang="en-US" altLang="zh-CN" dirty="0">
                <a:solidFill>
                  <a:schemeClr val="tx1"/>
                </a:solidFill>
                <a:latin typeface="HGP明朝E" panose="02020900000000000000" pitchFamily="18" charset="-128"/>
                <a:ea typeface="HGP明朝E" panose="02020900000000000000" pitchFamily="18" charset="-128"/>
              </a:rPr>
              <a:t>1</a:t>
            </a:r>
            <a:r>
              <a:rPr lang="zh-CN" altLang="en-US" dirty="0">
                <a:solidFill>
                  <a:schemeClr val="tx1"/>
                </a:solidFill>
                <a:latin typeface="HGP明朝E" panose="02020900000000000000" pitchFamily="18" charset="-128"/>
                <a:ea typeface="HGP明朝E" panose="02020900000000000000" pitchFamily="18" charset="-128"/>
              </a:rPr>
              <a:t>）</a:t>
            </a:r>
            <a:endParaRPr kumimoji="1" lang="ja-JP" altLang="en-US" dirty="0">
              <a:solidFill>
                <a:schemeClr val="tx1"/>
              </a:solidFill>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p:txBody>
          <a:bodyPr>
            <a:normAutofit/>
          </a:bodyPr>
          <a:lstStyle/>
          <a:p>
            <a:r>
              <a:rPr lang="zh-CN" altLang="en-US" sz="2400" b="1" dirty="0" smtClean="0">
                <a:solidFill>
                  <a:schemeClr val="tx1"/>
                </a:solidFill>
                <a:latin typeface="HGP明朝E" panose="02020900000000000000" pitchFamily="18" charset="-128"/>
                <a:ea typeface="HGP明朝E" panose="02020900000000000000" pitchFamily="18" charset="-128"/>
              </a:rPr>
              <a:t>顧</a:t>
            </a:r>
            <a:r>
              <a:rPr lang="zh-CN" altLang="ja-JP" sz="2400" b="1" dirty="0" smtClean="0">
                <a:solidFill>
                  <a:schemeClr val="tx1"/>
                </a:solidFill>
                <a:latin typeface="HGP明朝E" panose="02020900000000000000" pitchFamily="18" charset="-128"/>
                <a:ea typeface="HGP明朝E" panose="02020900000000000000" pitchFamily="18" charset="-128"/>
              </a:rPr>
              <a:t>野王</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は</a:t>
            </a:r>
            <a:r>
              <a:rPr lang="zh-CN" altLang="ja-JP" sz="2400" b="1" dirty="0" smtClean="0">
                <a:solidFill>
                  <a:schemeClr val="tx1"/>
                </a:solidFill>
                <a:latin typeface="HGP明朝E" panose="02020900000000000000" pitchFamily="18" charset="-128"/>
                <a:ea typeface="HGP明朝E" panose="02020900000000000000" pitchFamily="18" charset="-128"/>
              </a:rPr>
              <a:t>奈良</a:t>
            </a:r>
            <a:r>
              <a:rPr lang="zh-CN" altLang="en-US" sz="2400" b="1" dirty="0" smtClean="0">
                <a:solidFill>
                  <a:schemeClr val="tx1"/>
                </a:solidFill>
                <a:latin typeface="HGP明朝E" panose="02020900000000000000" pitchFamily="18" charset="-128"/>
                <a:ea typeface="HGP明朝E" panose="02020900000000000000" pitchFamily="18" charset="-128"/>
              </a:rPr>
              <a:t>時</a:t>
            </a:r>
            <a:r>
              <a:rPr lang="zh-CN" altLang="ja-JP" sz="2400" b="1" dirty="0" smtClean="0">
                <a:solidFill>
                  <a:schemeClr val="tx1"/>
                </a:solidFill>
                <a:latin typeface="HGP明朝E" panose="02020900000000000000" pitchFamily="18" charset="-128"/>
                <a:ea typeface="HGP明朝E" panose="02020900000000000000" pitchFamily="18" charset="-128"/>
              </a:rPr>
              <a:t>代</a:t>
            </a:r>
            <a:r>
              <a:rPr lang="zh-CN" altLang="ja-JP" sz="2400" b="1" dirty="0">
                <a:solidFill>
                  <a:schemeClr val="tx1"/>
                </a:solidFill>
                <a:latin typeface="HGP明朝E" panose="02020900000000000000" pitchFamily="18" charset="-128"/>
                <a:ea typeface="HGP明朝E" panose="02020900000000000000" pitchFamily="18" charset="-128"/>
              </a:rPr>
              <a:t>（</a:t>
            </a:r>
            <a:r>
              <a:rPr lang="en-US" altLang="ja-JP" sz="2400" b="1" dirty="0">
                <a:solidFill>
                  <a:schemeClr val="tx1"/>
                </a:solidFill>
                <a:latin typeface="HGP明朝E" panose="02020900000000000000" pitchFamily="18" charset="-128"/>
                <a:ea typeface="HGP明朝E" panose="02020900000000000000" pitchFamily="18" charset="-128"/>
              </a:rPr>
              <a:t>710-794</a:t>
            </a:r>
            <a:r>
              <a:rPr lang="zh-CN"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前</a:t>
            </a:r>
            <a:r>
              <a:rPr lang="zh-CN" altLang="en-US" sz="2400" b="1" dirty="0" smtClean="0">
                <a:solidFill>
                  <a:schemeClr val="tx1"/>
                </a:solidFill>
                <a:latin typeface="HGP明朝E" panose="02020900000000000000" pitchFamily="18" charset="-128"/>
                <a:ea typeface="HGP明朝E" panose="02020900000000000000" pitchFamily="18" charset="-128"/>
              </a:rPr>
              <a:t>半</a:t>
            </a:r>
            <a:r>
              <a:rPr lang="ja-JP" altLang="en-US" sz="2400" b="1" dirty="0" err="1"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既に</a:t>
            </a:r>
            <a:r>
              <a:rPr lang="zh-CN" altLang="ja-JP" sz="2400" b="1" dirty="0" smtClean="0">
                <a:solidFill>
                  <a:schemeClr val="tx1"/>
                </a:solidFill>
                <a:latin typeface="HGP明朝E" panose="02020900000000000000" pitchFamily="18" charset="-128"/>
                <a:ea typeface="HGP明朝E" panose="02020900000000000000" pitchFamily="18" charset="-128"/>
              </a:rPr>
              <a:t>日本</a:t>
            </a:r>
            <a:r>
              <a:rPr lang="ja-JP" altLang="en-US" sz="2400" b="1" dirty="0" err="1" smtClean="0">
                <a:solidFill>
                  <a:schemeClr val="tx1"/>
                </a:solidFill>
                <a:latin typeface="HGP明朝E" panose="02020900000000000000" pitchFamily="18" charset="-128"/>
                <a:ea typeface="HGP明朝E" panose="02020900000000000000" pitchFamily="18" charset="-128"/>
              </a:rPr>
              <a:t>に伝來</a:t>
            </a:r>
            <a:r>
              <a:rPr lang="ja-JP" altLang="en-US" sz="2400" b="1" dirty="0">
                <a:solidFill>
                  <a:schemeClr val="tx1"/>
                </a:solidFill>
                <a:latin typeface="HGP明朝E" panose="02020900000000000000" pitchFamily="18" charset="-128"/>
                <a:ea typeface="HGP明朝E" panose="02020900000000000000" pitchFamily="18" charset="-128"/>
              </a:rPr>
              <a:t>した</a:t>
            </a:r>
            <a:r>
              <a:rPr lang="zh-CN" altLang="en-US"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zh-CN" altLang="ja-JP" sz="2400" b="1" dirty="0" smtClean="0">
                <a:solidFill>
                  <a:schemeClr val="tx1"/>
                </a:solidFill>
                <a:latin typeface="HGP明朝E" panose="02020900000000000000" pitchFamily="18" charset="-128"/>
                <a:ea typeface="HGP明朝E" panose="02020900000000000000" pitchFamily="18" charset="-128"/>
              </a:rPr>
              <a:t>惟宗直本</a:t>
            </a:r>
            <a:r>
              <a:rPr lang="ja-JP" altLang="en-US" sz="2400" dirty="0">
                <a:solidFill>
                  <a:schemeClr val="tx1"/>
                </a:solidFill>
              </a:rPr>
              <a:t>（これむね の なおもと） </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令集解</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に</a:t>
            </a:r>
            <a:r>
              <a:rPr lang="zh-CN" altLang="ja-JP" sz="2400" b="1" dirty="0" smtClean="0">
                <a:solidFill>
                  <a:schemeClr val="tx1"/>
                </a:solidFill>
                <a:latin typeface="HGP明朝E" panose="02020900000000000000" pitchFamily="18" charset="-128"/>
                <a:ea typeface="HGP明朝E" panose="02020900000000000000" pitchFamily="18" charset="-128"/>
              </a:rPr>
              <a:t>所引</a:t>
            </a:r>
            <a:r>
              <a:rPr lang="ja-JP" altLang="en-US" sz="2400" b="1" dirty="0" smtClean="0">
                <a:solidFill>
                  <a:schemeClr val="tx1"/>
                </a:solidFill>
                <a:latin typeface="HGP明朝E" panose="02020900000000000000" pitchFamily="18" charset="-128"/>
                <a:ea typeface="HGP明朝E" panose="02020900000000000000" pitchFamily="18" charset="-128"/>
              </a:rPr>
              <a:t>する</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古</a:t>
            </a:r>
            <a:r>
              <a:rPr lang="zh-CN" altLang="en-US" sz="2400" b="1" dirty="0" smtClean="0">
                <a:solidFill>
                  <a:schemeClr val="tx1"/>
                </a:solidFill>
                <a:latin typeface="HGP明朝E" panose="02020900000000000000" pitchFamily="18" charset="-128"/>
                <a:ea typeface="HGP明朝E" panose="02020900000000000000" pitchFamily="18" charset="-128"/>
              </a:rPr>
              <a:t>記</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a:solidFill>
                  <a:schemeClr val="tx1"/>
                </a:solidFill>
                <a:latin typeface="HGP明朝E" panose="02020900000000000000" pitchFamily="18" charset="-128"/>
                <a:ea typeface="HGP明朝E" panose="02020900000000000000" pitchFamily="18" charset="-128"/>
              </a:rPr>
              <a:t>738</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と</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令</a:t>
            </a:r>
            <a:r>
              <a:rPr lang="ja-JP" altLang="en-US" sz="2400" b="1" dirty="0" smtClean="0">
                <a:solidFill>
                  <a:schemeClr val="tx1"/>
                </a:solidFill>
                <a:latin typeface="HGP明朝E" panose="02020900000000000000" pitchFamily="18" charset="-128"/>
                <a:ea typeface="HGP明朝E" panose="02020900000000000000" pitchFamily="18" charset="-128"/>
              </a:rPr>
              <a:t>釈</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a:solidFill>
                  <a:schemeClr val="tx1"/>
                </a:solidFill>
                <a:latin typeface="HGP明朝E" panose="02020900000000000000" pitchFamily="18" charset="-128"/>
                <a:ea typeface="HGP明朝E" panose="02020900000000000000" pitchFamily="18" charset="-128"/>
              </a:rPr>
              <a:t>787-791</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に</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zh-CN" altLang="en-US" sz="2400" b="1" dirty="0" smtClean="0">
                <a:solidFill>
                  <a:schemeClr val="tx1"/>
                </a:solidFill>
                <a:latin typeface="HGP明朝E" panose="02020900000000000000" pitchFamily="18" charset="-128"/>
                <a:ea typeface="HGP明朝E" panose="02020900000000000000" pitchFamily="18" charset="-128"/>
              </a:rPr>
              <a:t>引</a:t>
            </a:r>
            <a:r>
              <a:rPr lang="ja-JP" altLang="en-US" sz="2400" b="1" dirty="0" smtClean="0">
                <a:solidFill>
                  <a:schemeClr val="tx1"/>
                </a:solidFill>
                <a:latin typeface="HGP明朝E" panose="02020900000000000000" pitchFamily="18" charset="-128"/>
                <a:ea typeface="HGP明朝E" panose="02020900000000000000" pitchFamily="18" charset="-128"/>
              </a:rPr>
              <a:t>用例ある</a:t>
            </a:r>
            <a:r>
              <a:rPr lang="zh-CN" altLang="ja-JP"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zh-CN" altLang="en-US" sz="2400" b="1" dirty="0" smtClean="0">
                <a:solidFill>
                  <a:schemeClr val="tx1"/>
                </a:solidFill>
                <a:latin typeface="HGP明朝E" panose="02020900000000000000" pitchFamily="18" charset="-128"/>
                <a:ea typeface="HGP明朝E" panose="02020900000000000000" pitchFamily="18" charset="-128"/>
              </a:rPr>
              <a:t>興</a:t>
            </a:r>
            <a:r>
              <a:rPr lang="zh-CN" altLang="ja-JP" sz="2400" b="1" dirty="0" smtClean="0">
                <a:solidFill>
                  <a:schemeClr val="tx1"/>
                </a:solidFill>
                <a:latin typeface="HGP明朝E" panose="02020900000000000000" pitchFamily="18" charset="-128"/>
                <a:ea typeface="HGP明朝E" panose="02020900000000000000" pitchFamily="18" charset="-128"/>
              </a:rPr>
              <a:t>福寺</a:t>
            </a:r>
            <a:r>
              <a:rPr lang="zh-CN" altLang="en-US" sz="2400" b="1" dirty="0" smtClean="0">
                <a:solidFill>
                  <a:schemeClr val="tx1"/>
                </a:solidFill>
                <a:latin typeface="HGP明朝E" panose="02020900000000000000" pitchFamily="18" charset="-128"/>
                <a:ea typeface="HGP明朝E" panose="02020900000000000000" pitchFamily="18" charset="-128"/>
              </a:rPr>
              <a:t>學問</a:t>
            </a:r>
            <a:r>
              <a:rPr lang="zh-CN" altLang="ja-JP" sz="2400" b="1" dirty="0" smtClean="0">
                <a:solidFill>
                  <a:schemeClr val="tx1"/>
                </a:solidFill>
                <a:latin typeface="HGP明朝E" panose="02020900000000000000" pitchFamily="18" charset="-128"/>
                <a:ea typeface="HGP明朝E" panose="02020900000000000000" pitchFamily="18" charset="-128"/>
              </a:rPr>
              <a:t>僧</a:t>
            </a:r>
            <a:r>
              <a:rPr lang="zh-CN" altLang="ja-JP" sz="2400" b="1" dirty="0">
                <a:solidFill>
                  <a:schemeClr val="tx1"/>
                </a:solidFill>
                <a:latin typeface="HGP明朝E" panose="02020900000000000000" pitchFamily="18" charset="-128"/>
                <a:ea typeface="HGP明朝E" panose="02020900000000000000" pitchFamily="18" charset="-128"/>
              </a:rPr>
              <a:t>善珠（</a:t>
            </a:r>
            <a:r>
              <a:rPr lang="en-US" altLang="ja-JP" sz="2400" b="1" dirty="0">
                <a:solidFill>
                  <a:schemeClr val="tx1"/>
                </a:solidFill>
                <a:latin typeface="HGP明朝E" panose="02020900000000000000" pitchFamily="18" charset="-128"/>
                <a:ea typeface="HGP明朝E" panose="02020900000000000000" pitchFamily="18" charset="-128"/>
              </a:rPr>
              <a:t>723-797</a:t>
            </a:r>
            <a:r>
              <a:rPr lang="zh-CN" altLang="ja-JP" sz="2400" b="1" dirty="0" smtClean="0">
                <a:solidFill>
                  <a:schemeClr val="tx1"/>
                </a:solidFill>
                <a:latin typeface="HGP明朝E" panose="02020900000000000000" pitchFamily="18" charset="-128"/>
                <a:ea typeface="HGP明朝E" panose="02020900000000000000" pitchFamily="18" charset="-128"/>
              </a:rPr>
              <a:t>）所撰</a:t>
            </a:r>
            <a:r>
              <a:rPr lang="en-US" altLang="ja-JP" sz="2400" b="1" dirty="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因明</a:t>
            </a:r>
            <a:r>
              <a:rPr lang="zh-CN" altLang="en-US" sz="2400" b="1" dirty="0" smtClean="0">
                <a:solidFill>
                  <a:schemeClr val="tx1"/>
                </a:solidFill>
                <a:latin typeface="HGP明朝E" panose="02020900000000000000" pitchFamily="18" charset="-128"/>
                <a:ea typeface="HGP明朝E" panose="02020900000000000000" pitchFamily="18" charset="-128"/>
              </a:rPr>
              <a:t>論</a:t>
            </a:r>
            <a:r>
              <a:rPr lang="zh-CN" altLang="ja-JP" sz="2400" b="1" dirty="0" smtClean="0">
                <a:solidFill>
                  <a:schemeClr val="tx1"/>
                </a:solidFill>
                <a:latin typeface="HGP明朝E" panose="02020900000000000000" pitchFamily="18" charset="-128"/>
                <a:ea typeface="HGP明朝E" panose="02020900000000000000" pitchFamily="18" charset="-128"/>
              </a:rPr>
              <a:t>疏明</a:t>
            </a:r>
            <a:r>
              <a:rPr lang="zh-CN" altLang="en-US" sz="2400" b="1" dirty="0" smtClean="0">
                <a:solidFill>
                  <a:schemeClr val="tx1"/>
                </a:solidFill>
                <a:latin typeface="HGP明朝E" panose="02020900000000000000" pitchFamily="18" charset="-128"/>
                <a:ea typeface="HGP明朝E" panose="02020900000000000000" pitchFamily="18" charset="-128"/>
              </a:rPr>
              <a:t>燈</a:t>
            </a:r>
            <a:r>
              <a:rPr lang="zh-CN" altLang="ja-JP" sz="2400" b="1" dirty="0" smtClean="0">
                <a:solidFill>
                  <a:schemeClr val="tx1"/>
                </a:solidFill>
                <a:latin typeface="HGP明朝E" panose="02020900000000000000" pitchFamily="18" charset="-128"/>
                <a:ea typeface="HGP明朝E" panose="02020900000000000000" pitchFamily="18" charset="-128"/>
              </a:rPr>
              <a:t>抄</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ja-JP" sz="2400" b="1" dirty="0">
                <a:solidFill>
                  <a:schemeClr val="tx1"/>
                </a:solidFill>
                <a:latin typeface="HGP明朝E" panose="02020900000000000000" pitchFamily="18" charset="-128"/>
                <a:ea typeface="HGP明朝E" panose="02020900000000000000" pitchFamily="18" charset="-128"/>
              </a:rPr>
              <a:t>十二卷（</a:t>
            </a:r>
            <a:r>
              <a:rPr lang="en-US" altLang="ja-JP" sz="2400" b="1" dirty="0">
                <a:solidFill>
                  <a:schemeClr val="tx1"/>
                </a:solidFill>
                <a:latin typeface="HGP明朝E" panose="02020900000000000000" pitchFamily="18" charset="-128"/>
                <a:ea typeface="HGP明朝E" panose="02020900000000000000" pitchFamily="18" charset="-128"/>
              </a:rPr>
              <a:t>781</a:t>
            </a:r>
            <a:r>
              <a:rPr lang="zh-CN" altLang="ja-JP" sz="2400" b="1" dirty="0">
                <a:solidFill>
                  <a:schemeClr val="tx1"/>
                </a:solidFill>
                <a:latin typeface="HGP明朝E" panose="02020900000000000000" pitchFamily="18" charset="-128"/>
                <a:ea typeface="HGP明朝E" panose="02020900000000000000" pitchFamily="18" charset="-128"/>
              </a:rPr>
              <a:t>） </a:t>
            </a:r>
            <a:r>
              <a:rPr lang="ja-JP" altLang="en-US" sz="2400" b="1" dirty="0" smtClean="0">
                <a:solidFill>
                  <a:schemeClr val="tx1"/>
                </a:solidFill>
                <a:latin typeface="HGP明朝E" panose="02020900000000000000" pitchFamily="18" charset="-128"/>
                <a:ea typeface="HGP明朝E" panose="02020900000000000000" pitchFamily="18" charset="-128"/>
              </a:rPr>
              <a:t>に、</a:t>
            </a:r>
            <a:r>
              <a:rPr lang="zh-CN" altLang="ja-JP" sz="2400" b="1" dirty="0" smtClean="0">
                <a:solidFill>
                  <a:schemeClr val="tx1"/>
                </a:solidFill>
                <a:latin typeface="HGP明朝E" panose="02020900000000000000" pitchFamily="18" charset="-128"/>
                <a:ea typeface="HGP明朝E" panose="02020900000000000000" pitchFamily="18" charset="-128"/>
              </a:rPr>
              <a:t>寺内所藏</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ja-JP" sz="2400" b="1" dirty="0" smtClean="0">
                <a:solidFill>
                  <a:schemeClr val="tx1"/>
                </a:solidFill>
                <a:latin typeface="HGP明朝E" panose="02020900000000000000" pitchFamily="18" charset="-128"/>
                <a:ea typeface="HGP明朝E" panose="02020900000000000000" pitchFamily="18" charset="-128"/>
              </a:rPr>
              <a:t>抄本</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zh-CN" altLang="ja-JP" sz="2400" b="1" dirty="0" smtClean="0">
                <a:solidFill>
                  <a:schemeClr val="tx1"/>
                </a:solidFill>
                <a:latin typeface="HGP明朝E" panose="02020900000000000000" pitchFamily="18" charset="-128"/>
                <a:ea typeface="HGP明朝E" panose="02020900000000000000" pitchFamily="18" charset="-128"/>
              </a:rPr>
              <a:t>引</a:t>
            </a:r>
            <a:r>
              <a:rPr lang="ja-JP" altLang="en-US" sz="2400" b="1" dirty="0" smtClean="0">
                <a:solidFill>
                  <a:schemeClr val="tx1"/>
                </a:solidFill>
                <a:latin typeface="HGP明朝E" panose="02020900000000000000" pitchFamily="18" charset="-128"/>
                <a:ea typeface="HGP明朝E" panose="02020900000000000000" pitchFamily="18" charset="-128"/>
              </a:rPr>
              <a:t>用文は</a:t>
            </a:r>
            <a:r>
              <a:rPr lang="zh-CN" altLang="en-US" sz="2400" b="1" dirty="0" smtClean="0">
                <a:solidFill>
                  <a:schemeClr val="tx1"/>
                </a:solidFill>
                <a:latin typeface="HGP明朝E" panose="02020900000000000000" pitchFamily="18" charset="-128"/>
                <a:ea typeface="HGP明朝E" panose="02020900000000000000" pitchFamily="18" charset="-128"/>
              </a:rPr>
              <a:t>顧</a:t>
            </a:r>
            <a:r>
              <a:rPr lang="zh-CN" altLang="ja-JP" sz="2400" b="1" dirty="0" smtClean="0">
                <a:solidFill>
                  <a:schemeClr val="tx1"/>
                </a:solidFill>
                <a:latin typeface="HGP明朝E" panose="02020900000000000000" pitchFamily="18" charset="-128"/>
                <a:ea typeface="HGP明朝E" panose="02020900000000000000" pitchFamily="18" charset="-128"/>
              </a:rPr>
              <a:t>野王</a:t>
            </a:r>
            <a:r>
              <a:rPr lang="ja-JP" altLang="en-US" sz="2400" b="1" dirty="0" smtClean="0">
                <a:solidFill>
                  <a:schemeClr val="tx1"/>
                </a:solidFill>
                <a:latin typeface="HGP明朝E" panose="02020900000000000000" pitchFamily="18" charset="-128"/>
                <a:ea typeface="HGP明朝E" panose="02020900000000000000" pitchFamily="18" charset="-128"/>
              </a:rPr>
              <a:t>の</a:t>
            </a:r>
            <a:r>
              <a:rPr lang="zh-CN" altLang="ja-JP" sz="2400" b="1" dirty="0" smtClean="0">
                <a:solidFill>
                  <a:schemeClr val="tx1"/>
                </a:solidFill>
                <a:latin typeface="HGP明朝E" panose="02020900000000000000" pitchFamily="18" charset="-128"/>
                <a:ea typeface="HGP明朝E" panose="02020900000000000000" pitchFamily="18" charset="-128"/>
              </a:rPr>
              <a:t>原本</a:t>
            </a:r>
            <a:r>
              <a:rPr lang="zh-CN" altLang="ja-JP" sz="2400" b="1" dirty="0">
                <a:solidFill>
                  <a:schemeClr val="tx1"/>
                </a:solidFill>
                <a:latin typeface="HGP明朝E" panose="02020900000000000000" pitchFamily="18" charset="-128"/>
                <a:ea typeface="HGP明朝E" panose="02020900000000000000" pitchFamily="18" charset="-128"/>
              </a:rPr>
              <a:t>《玉篇</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に近い</a:t>
            </a:r>
            <a:r>
              <a:rPr lang="zh-CN" altLang="ja-JP" sz="2400" b="1" dirty="0" smtClean="0">
                <a:solidFill>
                  <a:schemeClr val="tx1"/>
                </a:solidFill>
                <a:latin typeface="HGP明朝E" panose="02020900000000000000" pitchFamily="18" charset="-128"/>
                <a:ea typeface="HGP明朝E" panose="02020900000000000000" pitchFamily="18" charset="-128"/>
              </a:rPr>
              <a:t>。</a:t>
            </a:r>
            <a:endParaRPr lang="en-US" altLang="zh-CN" sz="2400" b="1" dirty="0" smtClean="0">
              <a:solidFill>
                <a:schemeClr val="tx1"/>
              </a:solidFill>
              <a:latin typeface="HGP明朝E" panose="02020900000000000000" pitchFamily="18" charset="-128"/>
              <a:ea typeface="HGP明朝E" panose="02020900000000000000" pitchFamily="18" charset="-128"/>
            </a:endParaRPr>
          </a:p>
          <a:p>
            <a:r>
              <a:rPr lang="ja-JP" altLang="ja-JP" sz="2400" b="1" dirty="0" smtClean="0">
                <a:solidFill>
                  <a:schemeClr val="tx1"/>
                </a:solidFill>
                <a:latin typeface="HGP明朝E" panose="02020900000000000000" pitchFamily="18" charset="-128"/>
                <a:ea typeface="HGP明朝E" panose="02020900000000000000" pitchFamily="18" charset="-128"/>
              </a:rPr>
              <a:t>藤原佐世</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日本</a:t>
            </a:r>
            <a:r>
              <a:rPr lang="zh-CN" altLang="en-US" sz="2400" b="1" dirty="0" smtClean="0">
                <a:solidFill>
                  <a:schemeClr val="tx1"/>
                </a:solidFill>
                <a:latin typeface="HGP明朝E" panose="02020900000000000000" pitchFamily="18" charset="-128"/>
                <a:ea typeface="HGP明朝E" panose="02020900000000000000" pitchFamily="18" charset="-128"/>
              </a:rPr>
              <a:t>國</a:t>
            </a:r>
            <a:r>
              <a:rPr lang="zh-CN" altLang="en-US" sz="2400" b="1" dirty="0">
                <a:solidFill>
                  <a:schemeClr val="tx1"/>
                </a:solidFill>
                <a:latin typeface="HGP明朝E" panose="02020900000000000000" pitchFamily="18" charset="-128"/>
                <a:ea typeface="HGP明朝E" panose="02020900000000000000" pitchFamily="18" charset="-128"/>
              </a:rPr>
              <a:t>見</a:t>
            </a:r>
            <a:r>
              <a:rPr lang="ja-JP" altLang="ja-JP" sz="2400" b="1" dirty="0" smtClean="0">
                <a:solidFill>
                  <a:schemeClr val="tx1"/>
                </a:solidFill>
                <a:latin typeface="HGP明朝E" panose="02020900000000000000" pitchFamily="18" charset="-128"/>
                <a:ea typeface="HGP明朝E" panose="02020900000000000000" pitchFamily="18" charset="-128"/>
              </a:rPr>
              <a:t>在</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ja-JP" altLang="ja-JP" sz="2400" b="1" dirty="0" smtClean="0">
                <a:solidFill>
                  <a:schemeClr val="tx1"/>
                </a:solidFill>
                <a:latin typeface="HGP明朝E" panose="02020900000000000000" pitchFamily="18" charset="-128"/>
                <a:ea typeface="HGP明朝E" panose="02020900000000000000" pitchFamily="18" charset="-128"/>
              </a:rPr>
              <a:t>目</a:t>
            </a:r>
            <a:r>
              <a:rPr lang="zh-CN" altLang="en-US" sz="2400" b="1" dirty="0" smtClean="0">
                <a:solidFill>
                  <a:schemeClr val="tx1"/>
                </a:solidFill>
                <a:latin typeface="HGP明朝E" panose="02020900000000000000" pitchFamily="18" charset="-128"/>
                <a:ea typeface="HGP明朝E" panose="02020900000000000000" pitchFamily="18" charset="-128"/>
              </a:rPr>
              <a:t>錄</a:t>
            </a:r>
            <a:r>
              <a:rPr lang="ja-JP" altLang="ja-JP" sz="2400" b="1" dirty="0" smtClean="0">
                <a:solidFill>
                  <a:schemeClr val="tx1"/>
                </a:solidFill>
                <a:latin typeface="HGP明朝E" panose="02020900000000000000" pitchFamily="18" charset="-128"/>
                <a:ea typeface="HGP明朝E" panose="02020900000000000000" pitchFamily="18" charset="-128"/>
              </a:rPr>
              <a:t>・小</a:t>
            </a:r>
            <a:r>
              <a:rPr lang="zh-CN" altLang="en-US" sz="2400" b="1" dirty="0" smtClean="0">
                <a:solidFill>
                  <a:schemeClr val="tx1"/>
                </a:solidFill>
                <a:latin typeface="HGP明朝E" panose="02020900000000000000" pitchFamily="18" charset="-128"/>
                <a:ea typeface="HGP明朝E" panose="02020900000000000000" pitchFamily="18" charset="-128"/>
              </a:rPr>
              <a:t>學</a:t>
            </a:r>
            <a:r>
              <a:rPr lang="ja-JP" altLang="ja-JP" sz="2400" b="1" dirty="0" smtClean="0">
                <a:solidFill>
                  <a:schemeClr val="tx1"/>
                </a:solidFill>
                <a:latin typeface="HGP明朝E" panose="02020900000000000000" pitchFamily="18" charset="-128"/>
                <a:ea typeface="HGP明朝E" panose="02020900000000000000" pitchFamily="18" charset="-128"/>
              </a:rPr>
              <a:t>家</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zh-CN" altLang="ja-JP" sz="2400" b="1" dirty="0">
                <a:solidFill>
                  <a:schemeClr val="tx1"/>
                </a:solidFill>
                <a:latin typeface="HGP明朝E" panose="02020900000000000000" pitchFamily="18" charset="-128"/>
                <a:ea typeface="HGP明朝E" panose="02020900000000000000" pitchFamily="18" charset="-128"/>
              </a:rPr>
              <a:t> </a:t>
            </a:r>
            <a:r>
              <a:rPr lang="zh-CN" altLang="ja-JP"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8</a:t>
            </a:r>
            <a:r>
              <a:rPr lang="ja-JP" altLang="en-US" sz="2400" b="1" dirty="0" smtClean="0">
                <a:solidFill>
                  <a:schemeClr val="tx1"/>
                </a:solidFill>
                <a:latin typeface="HGP明朝E" panose="02020900000000000000" pitchFamily="18" charset="-128"/>
                <a:ea typeface="HGP明朝E" panose="02020900000000000000" pitchFamily="18" charset="-128"/>
              </a:rPr>
              <a:t>９</a:t>
            </a:r>
            <a:r>
              <a:rPr lang="en-US" altLang="ja-JP" sz="2400" b="1" dirty="0" smtClean="0">
                <a:solidFill>
                  <a:schemeClr val="tx1"/>
                </a:solidFill>
                <a:latin typeface="HGP明朝E" panose="02020900000000000000" pitchFamily="18" charset="-128"/>
                <a:ea typeface="HGP明朝E" panose="02020900000000000000" pitchFamily="18" charset="-128"/>
              </a:rPr>
              <a:t>1</a:t>
            </a:r>
            <a:r>
              <a:rPr lang="zh-CN" altLang="ja-JP" sz="2400" b="1" dirty="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に</a:t>
            </a:r>
            <a:r>
              <a:rPr lang="ja-JP" altLang="ja-JP" sz="2400" b="1" dirty="0">
                <a:solidFill>
                  <a:schemeClr val="tx1"/>
                </a:solidFill>
                <a:latin typeface="HGP明朝E" panose="02020900000000000000" pitchFamily="18" charset="-128"/>
                <a:ea typeface="HGP明朝E" panose="02020900000000000000" pitchFamily="18" charset="-128"/>
              </a:rPr>
              <a:t>“ </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玉篇</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卅一卷</a:t>
            </a:r>
            <a:r>
              <a:rPr lang="en-US" altLang="ja-JP" sz="2400" b="1" dirty="0" smtClean="0">
                <a:solidFill>
                  <a:schemeClr val="tx1"/>
                </a:solidFill>
                <a:latin typeface="HGP明朝E" panose="02020900000000000000" pitchFamily="18" charset="-128"/>
                <a:ea typeface="HGP明朝E" panose="02020900000000000000" pitchFamily="18" charset="-128"/>
              </a:rPr>
              <a:t>  </a:t>
            </a:r>
            <a:r>
              <a:rPr lang="zh-CN" altLang="en-US" sz="2400" b="1" dirty="0">
                <a:solidFill>
                  <a:schemeClr val="tx1"/>
                </a:solidFill>
                <a:latin typeface="HGP明朝E" panose="02020900000000000000" pitchFamily="18" charset="-128"/>
                <a:ea typeface="HGP明朝E" panose="02020900000000000000" pitchFamily="18" charset="-128"/>
              </a:rPr>
              <a:t>陳</a:t>
            </a:r>
            <a:r>
              <a:rPr lang="ja-JP" altLang="ja-JP" sz="2400" b="1" dirty="0" smtClean="0">
                <a:solidFill>
                  <a:schemeClr val="tx1"/>
                </a:solidFill>
                <a:latin typeface="HGP明朝E" panose="02020900000000000000" pitchFamily="18" charset="-128"/>
                <a:ea typeface="HGP明朝E" panose="02020900000000000000" pitchFamily="18" charset="-128"/>
              </a:rPr>
              <a:t>左（</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衛</a:t>
            </a:r>
            <a:r>
              <a:rPr lang="ja-JP" altLang="en-US" sz="2400" b="1" dirty="0" smtClean="0">
                <a:solidFill>
                  <a:schemeClr val="tx1"/>
                </a:solidFill>
                <a:latin typeface="HGP明朝E" panose="02020900000000000000" pitchFamily="18" charset="-128"/>
                <a:ea typeface="HGP明朝E" panose="02020900000000000000" pitchFamily="18" charset="-128"/>
              </a:rPr>
              <a:t>」を</a:t>
            </a:r>
            <a:r>
              <a:rPr lang="ja-JP" altLang="ja-JP" sz="2400" b="1" dirty="0" smtClean="0">
                <a:solidFill>
                  <a:schemeClr val="tx1"/>
                </a:solidFill>
                <a:latin typeface="HGP明朝E" panose="02020900000000000000" pitchFamily="18" charset="-128"/>
                <a:ea typeface="HGP明朝E" panose="02020900000000000000" pitchFamily="18" charset="-128"/>
              </a:rPr>
              <a:t>脱字</a:t>
            </a:r>
            <a:r>
              <a:rPr lang="ja-JP"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将</a:t>
            </a:r>
            <a:r>
              <a:rPr lang="ja-JP" altLang="en-US" sz="2400" b="1" dirty="0" smtClean="0">
                <a:solidFill>
                  <a:schemeClr val="tx1"/>
                </a:solidFill>
                <a:latin typeface="HGP明朝E" panose="02020900000000000000" pitchFamily="18" charset="-128"/>
                <a:ea typeface="HGP明朝E" panose="02020900000000000000" pitchFamily="18" charset="-128"/>
              </a:rPr>
              <a:t>軍</a:t>
            </a:r>
            <a:r>
              <a:rPr lang="zh-CN" altLang="en-US" sz="2400" b="1" dirty="0" smtClean="0">
                <a:solidFill>
                  <a:schemeClr val="tx1"/>
                </a:solidFill>
                <a:latin typeface="HGP明朝E" panose="02020900000000000000" pitchFamily="18" charset="-128"/>
                <a:ea typeface="HGP明朝E" panose="02020900000000000000" pitchFamily="18" charset="-128"/>
              </a:rPr>
              <a:t>顧</a:t>
            </a:r>
            <a:r>
              <a:rPr lang="ja-JP" altLang="ja-JP" sz="2400" b="1" dirty="0" smtClean="0">
                <a:solidFill>
                  <a:schemeClr val="tx1"/>
                </a:solidFill>
                <a:latin typeface="HGP明朝E" panose="02020900000000000000" pitchFamily="18" charset="-128"/>
                <a:ea typeface="HGP明朝E" panose="02020900000000000000" pitchFamily="18" charset="-128"/>
              </a:rPr>
              <a:t>野王撰”</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抄本</a:t>
            </a:r>
            <a:r>
              <a:rPr lang="ja-JP" altLang="ja-JP" sz="2400" b="1" dirty="0">
                <a:solidFill>
                  <a:schemeClr val="tx1"/>
                </a:solidFill>
                <a:latin typeface="HGP明朝E" panose="02020900000000000000" pitchFamily="18" charset="-128"/>
                <a:ea typeface="HGP明朝E" panose="02020900000000000000" pitchFamily="18" charset="-128"/>
              </a:rPr>
              <a:t>“《玉篇抄》十三卷”</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zh-CN" altLang="en-US" sz="2400" b="1" dirty="0" smtClean="0">
                <a:solidFill>
                  <a:schemeClr val="tx1"/>
                </a:solidFill>
                <a:latin typeface="HGP明朝E" panose="02020900000000000000" pitchFamily="18" charset="-128"/>
                <a:ea typeface="HGP明朝E" panose="02020900000000000000" pitchFamily="18" charset="-128"/>
              </a:rPr>
              <a:t>孫</a:t>
            </a:r>
            <a:r>
              <a:rPr lang="ja-JP" altLang="ja-JP" sz="2400" b="1" dirty="0" smtClean="0">
                <a:solidFill>
                  <a:schemeClr val="tx1"/>
                </a:solidFill>
                <a:latin typeface="HGP明朝E" panose="02020900000000000000" pitchFamily="18" charset="-128"/>
                <a:ea typeface="HGP明朝E" panose="02020900000000000000" pitchFamily="18" charset="-128"/>
              </a:rPr>
              <a:t>猛</a:t>
            </a:r>
            <a:r>
              <a:rPr lang="en-US" altLang="ja-JP" sz="2400" b="1" dirty="0">
                <a:solidFill>
                  <a:schemeClr val="tx1"/>
                </a:solidFill>
                <a:latin typeface="HGP明朝E" panose="02020900000000000000" pitchFamily="18" charset="-128"/>
                <a:ea typeface="HGP明朝E" panose="02020900000000000000" pitchFamily="18" charset="-128"/>
              </a:rPr>
              <a:t>『</a:t>
            </a:r>
            <a:r>
              <a:rPr lang="ja-JP" altLang="ja-JP" sz="2400" b="1" dirty="0" smtClean="0">
                <a:solidFill>
                  <a:schemeClr val="tx1"/>
                </a:solidFill>
                <a:latin typeface="HGP明朝E" panose="02020900000000000000" pitchFamily="18" charset="-128"/>
                <a:ea typeface="HGP明朝E" panose="02020900000000000000" pitchFamily="18" charset="-128"/>
              </a:rPr>
              <a:t>日本</a:t>
            </a:r>
            <a:r>
              <a:rPr lang="zh-CN" altLang="en-US" sz="2400" b="1" dirty="0" smtClean="0">
                <a:solidFill>
                  <a:schemeClr val="tx1"/>
                </a:solidFill>
                <a:latin typeface="HGP明朝E" panose="02020900000000000000" pitchFamily="18" charset="-128"/>
                <a:ea typeface="HGP明朝E" panose="02020900000000000000" pitchFamily="18" charset="-128"/>
              </a:rPr>
              <a:t>國</a:t>
            </a:r>
            <a:r>
              <a:rPr lang="zh-CN" altLang="en-US" sz="2400" b="1" dirty="0">
                <a:solidFill>
                  <a:schemeClr val="tx1"/>
                </a:solidFill>
                <a:latin typeface="HGP明朝E" panose="02020900000000000000" pitchFamily="18" charset="-128"/>
                <a:ea typeface="HGP明朝E" panose="02020900000000000000" pitchFamily="18" charset="-128"/>
              </a:rPr>
              <a:t>見</a:t>
            </a:r>
            <a:r>
              <a:rPr lang="ja-JP" altLang="ja-JP" sz="2400" b="1" dirty="0" smtClean="0">
                <a:solidFill>
                  <a:schemeClr val="tx1"/>
                </a:solidFill>
                <a:latin typeface="HGP明朝E" panose="02020900000000000000" pitchFamily="18" charset="-128"/>
                <a:ea typeface="HGP明朝E" panose="02020900000000000000" pitchFamily="18" charset="-128"/>
              </a:rPr>
              <a:t>在</a:t>
            </a:r>
            <a:r>
              <a:rPr lang="zh-CN" altLang="en-US" sz="2400" b="1" dirty="0" smtClean="0">
                <a:solidFill>
                  <a:schemeClr val="tx1"/>
                </a:solidFill>
                <a:latin typeface="HGP明朝E" panose="02020900000000000000" pitchFamily="18" charset="-128"/>
                <a:ea typeface="HGP明朝E" panose="02020900000000000000" pitchFamily="18" charset="-128"/>
              </a:rPr>
              <a:t>書</a:t>
            </a:r>
            <a:r>
              <a:rPr lang="ja-JP" altLang="ja-JP" sz="2400" b="1" dirty="0" smtClean="0">
                <a:solidFill>
                  <a:schemeClr val="tx1"/>
                </a:solidFill>
                <a:latin typeface="HGP明朝E" panose="02020900000000000000" pitchFamily="18" charset="-128"/>
                <a:ea typeface="HGP明朝E" panose="02020900000000000000" pitchFamily="18" charset="-128"/>
              </a:rPr>
              <a:t>目</a:t>
            </a:r>
            <a:r>
              <a:rPr lang="zh-CN" altLang="en-US" sz="2400" b="1" dirty="0" smtClean="0">
                <a:solidFill>
                  <a:schemeClr val="tx1"/>
                </a:solidFill>
                <a:latin typeface="HGP明朝E" panose="02020900000000000000" pitchFamily="18" charset="-128"/>
                <a:ea typeface="HGP明朝E" panose="02020900000000000000" pitchFamily="18" charset="-128"/>
              </a:rPr>
              <a:t>錄詳</a:t>
            </a:r>
            <a:r>
              <a:rPr lang="ja-JP" altLang="ja-JP" sz="2400" b="1" dirty="0" smtClean="0">
                <a:solidFill>
                  <a:schemeClr val="tx1"/>
                </a:solidFill>
                <a:latin typeface="HGP明朝E" panose="02020900000000000000" pitchFamily="18" charset="-128"/>
                <a:ea typeface="HGP明朝E" panose="02020900000000000000" pitchFamily="18" charset="-128"/>
              </a:rPr>
              <a:t>考</a:t>
            </a:r>
            <a:r>
              <a:rPr lang="en-US"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a:solidFill>
                  <a:schemeClr val="tx1"/>
                </a:solidFill>
                <a:latin typeface="HGP明朝E" panose="02020900000000000000" pitchFamily="18" charset="-128"/>
                <a:ea typeface="HGP明朝E" panose="02020900000000000000" pitchFamily="18" charset="-128"/>
              </a:rPr>
              <a:t>　</a:t>
            </a:r>
            <a:r>
              <a:rPr lang="ja-JP" altLang="ja-JP" sz="2400" b="1" dirty="0" smtClean="0">
                <a:solidFill>
                  <a:schemeClr val="tx1"/>
                </a:solidFill>
                <a:latin typeface="HGP明朝E" panose="02020900000000000000" pitchFamily="18" charset="-128"/>
                <a:ea typeface="HGP明朝E" panose="02020900000000000000" pitchFamily="18" charset="-128"/>
              </a:rPr>
              <a:t>上海</a:t>
            </a:r>
            <a:r>
              <a:rPr lang="ja-JP" altLang="ja-JP" sz="2400" b="1" dirty="0">
                <a:solidFill>
                  <a:schemeClr val="tx1"/>
                </a:solidFill>
                <a:latin typeface="HGP明朝E" panose="02020900000000000000" pitchFamily="18" charset="-128"/>
                <a:ea typeface="HGP明朝E" panose="02020900000000000000" pitchFamily="18" charset="-128"/>
              </a:rPr>
              <a:t>古籍</a:t>
            </a:r>
            <a:r>
              <a:rPr lang="ja-JP" altLang="ja-JP" sz="2400" b="1" dirty="0" smtClean="0">
                <a:solidFill>
                  <a:schemeClr val="tx1"/>
                </a:solidFill>
                <a:latin typeface="HGP明朝E" panose="02020900000000000000" pitchFamily="18" charset="-128"/>
                <a:ea typeface="HGP明朝E" panose="02020900000000000000" pitchFamily="18" charset="-128"/>
              </a:rPr>
              <a:t>出版社</a:t>
            </a:r>
            <a:r>
              <a:rPr lang="ja-JP" altLang="en-US" sz="2400" b="1" dirty="0" smtClean="0">
                <a:solidFill>
                  <a:schemeClr val="tx1"/>
                </a:solidFill>
                <a:latin typeface="HGP明朝E" panose="02020900000000000000" pitchFamily="18" charset="-128"/>
                <a:ea typeface="HGP明朝E" panose="02020900000000000000" pitchFamily="18" charset="-128"/>
              </a:rPr>
              <a:t>、</a:t>
            </a:r>
            <a:r>
              <a:rPr lang="en-US" altLang="ja-JP" sz="2400" b="1" dirty="0" smtClean="0">
                <a:solidFill>
                  <a:schemeClr val="tx1"/>
                </a:solidFill>
                <a:latin typeface="HGP明朝E" panose="02020900000000000000" pitchFamily="18" charset="-128"/>
                <a:ea typeface="HGP明朝E" panose="02020900000000000000" pitchFamily="18" charset="-128"/>
              </a:rPr>
              <a:t>2015</a:t>
            </a:r>
            <a:r>
              <a:rPr lang="ja-JP" altLang="ja-JP" sz="2400" b="1" dirty="0" smtClean="0">
                <a:solidFill>
                  <a:schemeClr val="tx1"/>
                </a:solidFill>
                <a:latin typeface="HGP明朝E" panose="02020900000000000000" pitchFamily="18" charset="-128"/>
                <a:ea typeface="HGP明朝E" panose="02020900000000000000" pitchFamily="18" charset="-128"/>
              </a:rPr>
              <a:t>）</a:t>
            </a:r>
            <a:r>
              <a:rPr lang="ja-JP" altLang="en-US" sz="2400" b="1" dirty="0" smtClean="0">
                <a:solidFill>
                  <a:schemeClr val="tx1"/>
                </a:solidFill>
                <a:latin typeface="HGP明朝E" panose="02020900000000000000" pitchFamily="18" charset="-128"/>
                <a:ea typeface="HGP明朝E" panose="02020900000000000000" pitchFamily="18" charset="-128"/>
              </a:rPr>
              <a:t>と</a:t>
            </a:r>
            <a:r>
              <a:rPr lang="ja-JP" altLang="ja-JP" sz="2400" b="1" dirty="0" smtClean="0">
                <a:solidFill>
                  <a:schemeClr val="tx1"/>
                </a:solidFill>
                <a:latin typeface="HGP明朝E" panose="02020900000000000000" pitchFamily="18" charset="-128"/>
                <a:ea typeface="HGP明朝E" panose="02020900000000000000" pitchFamily="18" charset="-128"/>
              </a:rPr>
              <a:t>著</a:t>
            </a:r>
            <a:r>
              <a:rPr lang="zh-CN" altLang="en-US" sz="2400" b="1" dirty="0" smtClean="0">
                <a:solidFill>
                  <a:schemeClr val="tx1"/>
                </a:solidFill>
                <a:latin typeface="HGP明朝E" panose="02020900000000000000" pitchFamily="18" charset="-128"/>
                <a:ea typeface="HGP明朝E" panose="02020900000000000000" pitchFamily="18" charset="-128"/>
              </a:rPr>
              <a:t>錄</a:t>
            </a:r>
            <a:r>
              <a:rPr lang="ja-JP" altLang="en-US" sz="2400" b="1" dirty="0" smtClean="0">
                <a:solidFill>
                  <a:schemeClr val="tx1"/>
                </a:solidFill>
                <a:latin typeface="HGP明朝E" panose="02020900000000000000" pitchFamily="18" charset="-128"/>
                <a:ea typeface="HGP明朝E" panose="02020900000000000000" pitchFamily="18" charset="-128"/>
              </a:rPr>
              <a:t>した。</a:t>
            </a:r>
            <a:endParaRPr kumimoji="1" lang="ja-JP" altLang="en-US" sz="2400" dirty="0">
              <a:solidFill>
                <a:schemeClr val="tx1"/>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246434604"/>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9030</TotalTime>
  <Words>4503</Words>
  <Application>Microsoft Office PowerPoint</Application>
  <PresentationFormat>ワイド画面</PresentationFormat>
  <Paragraphs>217</Paragraphs>
  <Slides>56</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56</vt:i4>
      </vt:variant>
    </vt:vector>
  </HeadingPairs>
  <TitlesOfParts>
    <vt:vector size="68" baseType="lpstr">
      <vt:lpstr>HGP明朝E</vt:lpstr>
      <vt:lpstr>HGS明朝B</vt:lpstr>
      <vt:lpstr>HGS明朝E</vt:lpstr>
      <vt:lpstr>HGWT_CNKI</vt:lpstr>
      <vt:lpstr>HGZCS_CNKI</vt:lpstr>
      <vt:lpstr>幼圆</vt:lpstr>
      <vt:lpstr>メイリオ</vt:lpstr>
      <vt:lpstr>Arial</vt:lpstr>
      <vt:lpstr>Century Gothic</vt:lpstr>
      <vt:lpstr>IPAPANNEW</vt:lpstr>
      <vt:lpstr>Wingdings 3</vt:lpstr>
      <vt:lpstr>ウィスプ</vt:lpstr>
      <vt:lpstr>日本における『玉篇』の改編史  大東文化大学創立百周年記念第25回国際シンポジウム 2023.07.23 </vt:lpstr>
      <vt:lpstr>序説：顧野王『玉篇』と中国での改編史（１）</vt:lpstr>
      <vt:lpstr>顧野王『玉篇』の編纂と中国での改編史（２）</vt:lpstr>
      <vt:lpstr>顧野王『玉篇』の編纂と中国での改編（3）</vt:lpstr>
      <vt:lpstr>　　　　　顧野王『玉篇』卷八心部零卷　古梓堂文庫旧蔵</vt:lpstr>
      <vt:lpstr>大廣益會玉篇</vt:lpstr>
      <vt:lpstr>一、日本の『玉篇』改編と時代関連</vt:lpstr>
      <vt:lpstr>二、日本『玉篇』改編史の三つの時代</vt:lpstr>
      <vt:lpstr>三、日本の『玉篇』改編史（上）：奈良・平安時代（1）</vt:lpstr>
      <vt:lpstr>三、日本の『玉篇』改編史（上）：奈良・平安時代（2）</vt:lpstr>
      <vt:lpstr>三、日本の『玉篇』改編史（上）：奈良・平安時代（3）</vt:lpstr>
      <vt:lpstr>空海開山の日本真言宗高野山道場（四国）</vt:lpstr>
      <vt:lpstr>影印本:国宝『篆隸萬象名義』三十卷、1926年崇文院影印京都高山寺藏平安時代永久二年（1114）鈔本、十七册線装本、山田孝雄解題。</vt:lpstr>
      <vt:lpstr>影印本: 『弘法大師空海全集』第七卷所收『篆隸萬象名義』三十卷、高山寺所蔵本の影印出版、 1984年筑摩書房、築島裕解説、精装本一册。</vt:lpstr>
      <vt:lpstr>篆隸萬象名義（空海）</vt:lpstr>
      <vt:lpstr>三、日本の『玉篇』改編史（上）：奈良・平安時代（4）</vt:lpstr>
      <vt:lpstr>　　　『玉篇』卷九言部零卷　早稲田大学図書館所蔵</vt:lpstr>
      <vt:lpstr>　　　　『玉篇』卷２７糸部零卷　　京都高山寺所蔵</vt:lpstr>
      <vt:lpstr>　　『玉篇』卷２４魚部（21字）零卷　京都大福光寺所蔵</vt:lpstr>
      <vt:lpstr>　三、日本の『玉篇』改編史（上）：奈良・平安時代（5）</vt:lpstr>
      <vt:lpstr>四、日本の『玉篇』改編史（中）：室町・江戸時代（１）</vt:lpstr>
      <vt:lpstr>四、日本の『玉篇』改編史（中）：室町・江戸時代（2）</vt:lpstr>
      <vt:lpstr>江戸時代寛永八年（1641）版訓点本: （『和刻本辞書字典集成』影印本（1980）、「凡て白文で、読み仮名・返点・送仮名を加えたものは今回の底本が最初である。」長沢規矩也） </vt:lpstr>
      <vt:lpstr>江戸時代慶安二年（1649）和刻本《大廣益會玉篇》三十卷。卷末に「慶安二曆初春　婦屋林傳左衛門　新开板」の題識があり、底本は南山書院本。線装訓點本、全四册。</vt:lpstr>
      <vt:lpstr>四、日本の『玉篇』改編史（中）：室町・江戸時代（3）</vt:lpstr>
      <vt:lpstr>四、日本の『玉篇』改編史（中）：室町・江戸時代（４）</vt:lpstr>
      <vt:lpstr>『倭玉篇』一卷、室町時代大永四年（1524）寫本。古辞書叢刊1976年影印、川瀨一馬“大永四年寫  和玉篇（玉篇要略集）  解説”附き、雄松堂書店。線装本一册、大東急紀念文庫藏。</vt:lpstr>
      <vt:lpstr>『和玉篇』三卷，室町時代弘治二年（1556）寫本。古辞書叢刊1978年影印、川瀨一馬“弘治二年寫  倭玉篇  解説”附き、雄松堂書店。線装本三册、大東急紀念文庫藏。</vt:lpstr>
      <vt:lpstr>『類字韵』三卷、江戸時代慶長年間（1596-1615）寫本。古辞書叢刊1978年影印、川瀨一馬「慶長頃寫  類字韻（附）初辞通韵  解説”附き、雄松堂書店。線装本二册、大東急紀念文庫藏。</vt:lpstr>
      <vt:lpstr>『真草倭玉篇』五卷、卷末に「袖珍字海和玉篇大成一卷出來　真草袖珍字典和玉篇大成板行　袖珍四聲和玉韵略大成板行　中川茂兵衛  中川彌兵衛刊本」など題識ある、刊年不詳。川瀨一馬の研究によると、江戸慶長十五年（1610）刊本の後印本となる。一册一帙、袖珍線装本。</vt:lpstr>
      <vt:lpstr>『新刊画引和玉篇』三卷、江戸時代寬文十年（1671）刊、山本十郎兵勝藏版、線装本一册。</vt:lpstr>
      <vt:lpstr>『小篆增字和玉篇綱目』三卷、附『字画辨義集』一卷。萬屋清兵衛  雁金屋莊兵衛編、江戸寳永六己丑年（1709）正月刊本。大富三良助板、苗村丈伯元禄六年（1693）「篆字和玉篇綱目序」。線装本一册一帙。</vt:lpstr>
      <vt:lpstr>『玉篇略』三卷，江戸享禄五年（1720）寫本。古辞書叢刊1976年原装影印版、川瀨一馬“享禄五年寫 玉篇略（倭玉篇）  解説”附き、雄松堂書店出版。線装本三册、大東急紀念文庫藏本。</vt:lpstr>
      <vt:lpstr>『耶蘇會版  落葉集  小玉篇』一册、江戸慶長3年（1598）長崎出版、大英博物舘藏本の寫真により翻刻、国語学資料第三輯、高羽五郎編輯、昭和廿五年（1950）印刷、国語学資料刊行所発行。</vt:lpstr>
      <vt:lpstr>五、日本の『玉篇』改編史（下）：江戸・明治時代（1）</vt:lpstr>
      <vt:lpstr>寛文十一年（１６７１）刊行の梅膺祚『字彙』</vt:lpstr>
      <vt:lpstr>天和三年（1683） 『增補大廣益會玉篇』 　　　　　（艸部）　　　　　　　　　　　　　　　　　（版記）</vt:lpstr>
      <vt:lpstr>『增補大廣益會玉篇』の後印本、十卷、首一卷、編者不詳。江戸初期（1683）以降。卷首題名『四聲韵附和訓  增補大廣益會玉篇』、凡例、各部首順筆畫檢字、版記なし、線装本九冊。</vt:lpstr>
      <vt:lpstr>五、日本の『玉篇』改編史（下）：江戸・明治時代（２） 毛利貞齋『增續大廣益會玉篇大全』（元禄五年1692初版） （馬場武教授の研究１９７７年版『森武之助教授退任記念論文集』を参照）</vt:lpstr>
      <vt:lpstr>中国版引用書目：書名と簡略名（黒丸内）</vt:lpstr>
      <vt:lpstr>『四聲附韻冠註補闕類書字義  校正增續大廣益會玉篇大全』首一卷本文十卷。「首卷總目」に「秋田藩明德館藏版新」の篆印ある、「凡例」は「元禄第四辛未歷（1691）洛澨隱士毛利貞齋編」、卷末に牌記なし、線装本十二册、江戸天保五年（1834　馬場武教授の研究による）刊本。</vt:lpstr>
      <vt:lpstr>江戸時代改編本『大廣益會玉篇大成』、三冊、寛政辛亥（1791）刊行</vt:lpstr>
      <vt:lpstr>明治時代改編本:『廣益玉篇』明治十八年（1885） </vt:lpstr>
      <vt:lpstr>明治時代改編本：『明治大廣益會玉篇大全』首卷一卷正文十一卷、木村品太郎編纂、明治十三年（1880）山中市兵衛出版、線装本十二册、東京甘泉堂藏版。</vt:lpstr>
      <vt:lpstr>五、日本の『玉篇』改編史（下）：江戸・明治時代（５）</vt:lpstr>
      <vt:lpstr>字林玉篇類改編本:江戸時代《新増字林玉篇》</vt:lpstr>
      <vt:lpstr>字林玉篇類改編本:江戸時代《新増字林玉篇》</vt:lpstr>
      <vt:lpstr>字林玉篇類改編本: 『大增補字林玉篇大全』、三浦茂樹編輯、松村九兵衛藏版。449頁、線装本一冊一帙。</vt:lpstr>
      <vt:lpstr>字林玉篇類改編本:『四聲音訓明治字林玉篇大成』、飯沼守一編輯、梶田勘助出版。明治十七年（1884）十二月刻成、敬堂崇序。490頁、線装本一冊。</vt:lpstr>
      <vt:lpstr>字林玉篇類改編本：『明治字林玉篇大成』、尾張　飯沼守一編輯。</vt:lpstr>
      <vt:lpstr>五、日本の『玉篇』改編史（下）：江戸・明治時代（７）</vt:lpstr>
      <vt:lpstr>五、日本の『玉篇』改編史（下）：江戸・明治時代（７続）</vt:lpstr>
      <vt:lpstr>五、日本の『玉篇』改編史（下）：江戸・明治時代（8）</vt:lpstr>
      <vt:lpstr>『附音插畫英和玉篇  ENGLISH AND JAPANESE DICTIONARY』、入江依德纂譯、九松義典校訂、東京鶴聲社出版、明治十七年十二月刻成、敬堂崇序。一册736頁、精装袖珍本。</vt:lpstr>
      <vt:lpstr>六、結論：中国の『玉篇』と日本の『玉篇』</vt:lpstr>
      <vt:lpstr>ご清聴ありがとうございました。</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玉篇在日本</dc:title>
  <dc:creator>dingf</dc:creator>
  <cp:lastModifiedBy>dingf</cp:lastModifiedBy>
  <cp:revision>368</cp:revision>
  <cp:lastPrinted>2023-07-22T23:37:28Z</cp:lastPrinted>
  <dcterms:created xsi:type="dcterms:W3CDTF">2021-08-22T01:38:47Z</dcterms:created>
  <dcterms:modified xsi:type="dcterms:W3CDTF">2023-07-23T02:51:40Z</dcterms:modified>
</cp:coreProperties>
</file>