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3964" r:id="rId4"/>
    <p:sldId id="3966" r:id="rId5"/>
    <p:sldId id="3967" r:id="rId6"/>
    <p:sldId id="3968" r:id="rId7"/>
    <p:sldId id="3969" r:id="rId8"/>
    <p:sldId id="3970" r:id="rId9"/>
    <p:sldId id="3971" r:id="rId10"/>
    <p:sldId id="3972" r:id="rId11"/>
    <p:sldId id="3973" r:id="rId12"/>
    <p:sldId id="3974" r:id="rId13"/>
    <p:sldId id="3975" r:id="rId14"/>
    <p:sldId id="3976" r:id="rId15"/>
    <p:sldId id="3977" r:id="rId16"/>
    <p:sldId id="3978" r:id="rId17"/>
    <p:sldId id="3979" r:id="rId18"/>
    <p:sldId id="3980" r:id="rId19"/>
    <p:sldId id="3981" r:id="rId20"/>
    <p:sldId id="3982" r:id="rId21"/>
    <p:sldId id="3983" r:id="rId22"/>
    <p:sldId id="3984" r:id="rId23"/>
    <p:sldId id="3985" r:id="rId24"/>
    <p:sldId id="3986" r:id="rId25"/>
    <p:sldId id="3987" r:id="rId26"/>
    <p:sldId id="3988" r:id="rId27"/>
    <p:sldId id="3989" r:id="rId28"/>
    <p:sldId id="3990" r:id="rId29"/>
    <p:sldId id="3991" r:id="rId30"/>
    <p:sldId id="3992" r:id="rId31"/>
    <p:sldId id="3993" r:id="rId32"/>
    <p:sldId id="3994" r:id="rId33"/>
    <p:sldId id="3995" r:id="rId34"/>
    <p:sldId id="3996" r:id="rId35"/>
    <p:sldId id="3997" r:id="rId36"/>
    <p:sldId id="3955"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1C0"/>
    <a:srgbClr val="CAD6E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showGuides="1">
      <p:cViewPr varScale="1">
        <p:scale>
          <a:sx n="116" d="100"/>
          <a:sy n="116" d="100"/>
        </p:scale>
        <p:origin x="120" y="84"/>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itchFamily="2" charset="-122"/>
                <a:ea typeface="字魂59号-创粗黑"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itchFamily="2" charset="-122"/>
                <a:ea typeface="字魂59号-创粗黑" pitchFamily="2" charset="-122"/>
              </a:defRPr>
            </a:lvl1pPr>
          </a:lstStyle>
          <a:p>
            <a:fld id="{8BBA0CD9-D48B-45D2-B9A9-2CA434600465}" type="datetimeFigureOut">
              <a:rPr lang="zh-CN" altLang="en-US" smtClean="0"/>
              <a:pPr/>
              <a:t>2024/11/22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itchFamily="2" charset="-122"/>
                <a:ea typeface="字魂59号-创粗黑"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itchFamily="2" charset="-122"/>
                <a:ea typeface="字魂59号-创粗黑" pitchFamily="2" charset="-122"/>
              </a:defRPr>
            </a:lvl1pPr>
          </a:lstStyle>
          <a:p>
            <a:fld id="{53FB8F0D-4147-4034-BF31-D116CE78F691}" type="slidenum">
              <a:rPr lang="zh-CN" altLang="en-US" smtClean="0"/>
              <a:pPr/>
              <a:t>‹#›</a:t>
            </a:fld>
            <a:endParaRPr lang="zh-CN" altLang="en-US" dirty="0"/>
          </a:p>
        </p:txBody>
      </p:sp>
    </p:spTree>
    <p:extLst>
      <p:ext uri="{BB962C8B-B14F-4D97-AF65-F5344CB8AC3E}">
        <p14:creationId xmlns:p14="http://schemas.microsoft.com/office/powerpoint/2010/main" val="16656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itchFamily="2" charset="-122"/>
        <a:ea typeface="字魂59号-创粗黑" pitchFamily="2" charset="-122"/>
        <a:cs typeface="+mn-cs"/>
      </a:defRPr>
    </a:lvl1pPr>
    <a:lvl2pPr marL="457200" algn="l" defTabSz="914400" rtl="0" eaLnBrk="1" latinLnBrk="0" hangingPunct="1">
      <a:defRPr sz="1200" kern="1200">
        <a:solidFill>
          <a:schemeClr val="tx1"/>
        </a:solidFill>
        <a:latin typeface="字魂59号-创粗黑" pitchFamily="2" charset="-122"/>
        <a:ea typeface="字魂59号-创粗黑" pitchFamily="2" charset="-122"/>
        <a:cs typeface="+mn-cs"/>
      </a:defRPr>
    </a:lvl2pPr>
    <a:lvl3pPr marL="914400" algn="l" defTabSz="914400" rtl="0" eaLnBrk="1" latinLnBrk="0" hangingPunct="1">
      <a:defRPr sz="1200" kern="1200">
        <a:solidFill>
          <a:schemeClr val="tx1"/>
        </a:solidFill>
        <a:latin typeface="字魂59号-创粗黑" pitchFamily="2" charset="-122"/>
        <a:ea typeface="字魂59号-创粗黑" pitchFamily="2" charset="-122"/>
        <a:cs typeface="+mn-cs"/>
      </a:defRPr>
    </a:lvl3pPr>
    <a:lvl4pPr marL="1371600" algn="l" defTabSz="914400" rtl="0" eaLnBrk="1" latinLnBrk="0" hangingPunct="1">
      <a:defRPr sz="1200" kern="1200">
        <a:solidFill>
          <a:schemeClr val="tx1"/>
        </a:solidFill>
        <a:latin typeface="字魂59号-创粗黑" pitchFamily="2" charset="-122"/>
        <a:ea typeface="字魂59号-创粗黑" pitchFamily="2" charset="-122"/>
        <a:cs typeface="+mn-cs"/>
      </a:defRPr>
    </a:lvl4pPr>
    <a:lvl5pPr marL="1828800" algn="l" defTabSz="914400" rtl="0" eaLnBrk="1" latinLnBrk="0" hangingPunct="1">
      <a:defRPr sz="1200" kern="1200">
        <a:solidFill>
          <a:schemeClr val="tx1"/>
        </a:solidFill>
        <a:latin typeface="字魂59号-创粗黑" pitchFamily="2" charset="-122"/>
        <a:ea typeface="字魂59号-创粗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3</a:t>
            </a:fld>
            <a:endParaRPr lang="zh-CN" altLang="en-US"/>
          </a:p>
        </p:txBody>
      </p:sp>
    </p:spTree>
    <p:extLst>
      <p:ext uri="{BB962C8B-B14F-4D97-AF65-F5344CB8AC3E}">
        <p14:creationId xmlns:p14="http://schemas.microsoft.com/office/powerpoint/2010/main" val="128891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12</a:t>
            </a:fld>
            <a:endParaRPr lang="zh-CN" altLang="en-US"/>
          </a:p>
        </p:txBody>
      </p:sp>
    </p:spTree>
    <p:extLst>
      <p:ext uri="{BB962C8B-B14F-4D97-AF65-F5344CB8AC3E}">
        <p14:creationId xmlns:p14="http://schemas.microsoft.com/office/powerpoint/2010/main" val="342192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13</a:t>
            </a:fld>
            <a:endParaRPr lang="zh-CN" altLang="en-US"/>
          </a:p>
        </p:txBody>
      </p:sp>
    </p:spTree>
    <p:extLst>
      <p:ext uri="{BB962C8B-B14F-4D97-AF65-F5344CB8AC3E}">
        <p14:creationId xmlns:p14="http://schemas.microsoft.com/office/powerpoint/2010/main" val="401218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14</a:t>
            </a:fld>
            <a:endParaRPr lang="zh-CN" altLang="en-US"/>
          </a:p>
        </p:txBody>
      </p:sp>
    </p:spTree>
    <p:extLst>
      <p:ext uri="{BB962C8B-B14F-4D97-AF65-F5344CB8AC3E}">
        <p14:creationId xmlns:p14="http://schemas.microsoft.com/office/powerpoint/2010/main" val="1806573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15</a:t>
            </a:fld>
            <a:endParaRPr lang="zh-CN" altLang="en-US"/>
          </a:p>
        </p:txBody>
      </p:sp>
    </p:spTree>
    <p:extLst>
      <p:ext uri="{BB962C8B-B14F-4D97-AF65-F5344CB8AC3E}">
        <p14:creationId xmlns:p14="http://schemas.microsoft.com/office/powerpoint/2010/main" val="26167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16</a:t>
            </a:fld>
            <a:endParaRPr lang="zh-CN" altLang="en-US"/>
          </a:p>
        </p:txBody>
      </p:sp>
    </p:spTree>
    <p:extLst>
      <p:ext uri="{BB962C8B-B14F-4D97-AF65-F5344CB8AC3E}">
        <p14:creationId xmlns:p14="http://schemas.microsoft.com/office/powerpoint/2010/main" val="371013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17</a:t>
            </a:fld>
            <a:endParaRPr lang="zh-CN" altLang="en-US"/>
          </a:p>
        </p:txBody>
      </p:sp>
    </p:spTree>
    <p:extLst>
      <p:ext uri="{BB962C8B-B14F-4D97-AF65-F5344CB8AC3E}">
        <p14:creationId xmlns:p14="http://schemas.microsoft.com/office/powerpoint/2010/main" val="388374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18</a:t>
            </a:fld>
            <a:endParaRPr lang="zh-CN" altLang="en-US"/>
          </a:p>
        </p:txBody>
      </p:sp>
    </p:spTree>
    <p:extLst>
      <p:ext uri="{BB962C8B-B14F-4D97-AF65-F5344CB8AC3E}">
        <p14:creationId xmlns:p14="http://schemas.microsoft.com/office/powerpoint/2010/main" val="211539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19</a:t>
            </a:fld>
            <a:endParaRPr lang="zh-CN" altLang="en-US"/>
          </a:p>
        </p:txBody>
      </p:sp>
    </p:spTree>
    <p:extLst>
      <p:ext uri="{BB962C8B-B14F-4D97-AF65-F5344CB8AC3E}">
        <p14:creationId xmlns:p14="http://schemas.microsoft.com/office/powerpoint/2010/main" val="1278317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20</a:t>
            </a:fld>
            <a:endParaRPr lang="zh-CN" altLang="en-US"/>
          </a:p>
        </p:txBody>
      </p:sp>
    </p:spTree>
    <p:extLst>
      <p:ext uri="{BB962C8B-B14F-4D97-AF65-F5344CB8AC3E}">
        <p14:creationId xmlns:p14="http://schemas.microsoft.com/office/powerpoint/2010/main" val="183949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21</a:t>
            </a:fld>
            <a:endParaRPr lang="zh-CN" altLang="en-US"/>
          </a:p>
        </p:txBody>
      </p:sp>
    </p:spTree>
    <p:extLst>
      <p:ext uri="{BB962C8B-B14F-4D97-AF65-F5344CB8AC3E}">
        <p14:creationId xmlns:p14="http://schemas.microsoft.com/office/powerpoint/2010/main" val="1231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4</a:t>
            </a:fld>
            <a:endParaRPr lang="zh-CN" altLang="en-US"/>
          </a:p>
        </p:txBody>
      </p:sp>
    </p:spTree>
    <p:extLst>
      <p:ext uri="{BB962C8B-B14F-4D97-AF65-F5344CB8AC3E}">
        <p14:creationId xmlns:p14="http://schemas.microsoft.com/office/powerpoint/2010/main" val="315728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22</a:t>
            </a:fld>
            <a:endParaRPr lang="zh-CN" altLang="en-US"/>
          </a:p>
        </p:txBody>
      </p:sp>
    </p:spTree>
    <p:extLst>
      <p:ext uri="{BB962C8B-B14F-4D97-AF65-F5344CB8AC3E}">
        <p14:creationId xmlns:p14="http://schemas.microsoft.com/office/powerpoint/2010/main" val="2837525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23</a:t>
            </a:fld>
            <a:endParaRPr lang="zh-CN" altLang="en-US"/>
          </a:p>
        </p:txBody>
      </p:sp>
    </p:spTree>
    <p:extLst>
      <p:ext uri="{BB962C8B-B14F-4D97-AF65-F5344CB8AC3E}">
        <p14:creationId xmlns:p14="http://schemas.microsoft.com/office/powerpoint/2010/main" val="436919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24</a:t>
            </a:fld>
            <a:endParaRPr lang="zh-CN" altLang="en-US"/>
          </a:p>
        </p:txBody>
      </p:sp>
    </p:spTree>
    <p:extLst>
      <p:ext uri="{BB962C8B-B14F-4D97-AF65-F5344CB8AC3E}">
        <p14:creationId xmlns:p14="http://schemas.microsoft.com/office/powerpoint/2010/main" val="136066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25</a:t>
            </a:fld>
            <a:endParaRPr lang="zh-CN" altLang="en-US"/>
          </a:p>
        </p:txBody>
      </p:sp>
    </p:spTree>
    <p:extLst>
      <p:ext uri="{BB962C8B-B14F-4D97-AF65-F5344CB8AC3E}">
        <p14:creationId xmlns:p14="http://schemas.microsoft.com/office/powerpoint/2010/main" val="305887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26</a:t>
            </a:fld>
            <a:endParaRPr lang="zh-CN" altLang="en-US"/>
          </a:p>
        </p:txBody>
      </p:sp>
    </p:spTree>
    <p:extLst>
      <p:ext uri="{BB962C8B-B14F-4D97-AF65-F5344CB8AC3E}">
        <p14:creationId xmlns:p14="http://schemas.microsoft.com/office/powerpoint/2010/main" val="493803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27</a:t>
            </a:fld>
            <a:endParaRPr lang="zh-CN" altLang="en-US"/>
          </a:p>
        </p:txBody>
      </p:sp>
    </p:spTree>
    <p:extLst>
      <p:ext uri="{BB962C8B-B14F-4D97-AF65-F5344CB8AC3E}">
        <p14:creationId xmlns:p14="http://schemas.microsoft.com/office/powerpoint/2010/main" val="747936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28</a:t>
            </a:fld>
            <a:endParaRPr lang="zh-CN" altLang="en-US"/>
          </a:p>
        </p:txBody>
      </p:sp>
    </p:spTree>
    <p:extLst>
      <p:ext uri="{BB962C8B-B14F-4D97-AF65-F5344CB8AC3E}">
        <p14:creationId xmlns:p14="http://schemas.microsoft.com/office/powerpoint/2010/main" val="1279534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29</a:t>
            </a:fld>
            <a:endParaRPr lang="zh-CN" altLang="en-US"/>
          </a:p>
        </p:txBody>
      </p:sp>
    </p:spTree>
    <p:extLst>
      <p:ext uri="{BB962C8B-B14F-4D97-AF65-F5344CB8AC3E}">
        <p14:creationId xmlns:p14="http://schemas.microsoft.com/office/powerpoint/2010/main" val="4022743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30</a:t>
            </a:fld>
            <a:endParaRPr lang="zh-CN" altLang="en-US"/>
          </a:p>
        </p:txBody>
      </p:sp>
    </p:spTree>
    <p:extLst>
      <p:ext uri="{BB962C8B-B14F-4D97-AF65-F5344CB8AC3E}">
        <p14:creationId xmlns:p14="http://schemas.microsoft.com/office/powerpoint/2010/main" val="721280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31</a:t>
            </a:fld>
            <a:endParaRPr lang="zh-CN" altLang="en-US"/>
          </a:p>
        </p:txBody>
      </p:sp>
    </p:spTree>
    <p:extLst>
      <p:ext uri="{BB962C8B-B14F-4D97-AF65-F5344CB8AC3E}">
        <p14:creationId xmlns:p14="http://schemas.microsoft.com/office/powerpoint/2010/main" val="228766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5</a:t>
            </a:fld>
            <a:endParaRPr lang="zh-CN" altLang="en-US"/>
          </a:p>
        </p:txBody>
      </p:sp>
    </p:spTree>
    <p:extLst>
      <p:ext uri="{BB962C8B-B14F-4D97-AF65-F5344CB8AC3E}">
        <p14:creationId xmlns:p14="http://schemas.microsoft.com/office/powerpoint/2010/main" val="397139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32</a:t>
            </a:fld>
            <a:endParaRPr lang="zh-CN" altLang="en-US"/>
          </a:p>
        </p:txBody>
      </p:sp>
    </p:spTree>
    <p:extLst>
      <p:ext uri="{BB962C8B-B14F-4D97-AF65-F5344CB8AC3E}">
        <p14:creationId xmlns:p14="http://schemas.microsoft.com/office/powerpoint/2010/main" val="1817471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33</a:t>
            </a:fld>
            <a:endParaRPr lang="zh-CN" altLang="en-US"/>
          </a:p>
        </p:txBody>
      </p:sp>
    </p:spTree>
    <p:extLst>
      <p:ext uri="{BB962C8B-B14F-4D97-AF65-F5344CB8AC3E}">
        <p14:creationId xmlns:p14="http://schemas.microsoft.com/office/powerpoint/2010/main" val="1652448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34</a:t>
            </a:fld>
            <a:endParaRPr lang="zh-CN" altLang="en-US"/>
          </a:p>
        </p:txBody>
      </p:sp>
    </p:spTree>
    <p:extLst>
      <p:ext uri="{BB962C8B-B14F-4D97-AF65-F5344CB8AC3E}">
        <p14:creationId xmlns:p14="http://schemas.microsoft.com/office/powerpoint/2010/main" val="3935439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35</a:t>
            </a:fld>
            <a:endParaRPr lang="zh-CN" altLang="en-US"/>
          </a:p>
        </p:txBody>
      </p:sp>
    </p:spTree>
    <p:extLst>
      <p:ext uri="{BB962C8B-B14F-4D97-AF65-F5344CB8AC3E}">
        <p14:creationId xmlns:p14="http://schemas.microsoft.com/office/powerpoint/2010/main" val="335468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6</a:t>
            </a:fld>
            <a:endParaRPr lang="zh-CN" altLang="en-US"/>
          </a:p>
        </p:txBody>
      </p:sp>
    </p:spTree>
    <p:extLst>
      <p:ext uri="{BB962C8B-B14F-4D97-AF65-F5344CB8AC3E}">
        <p14:creationId xmlns:p14="http://schemas.microsoft.com/office/powerpoint/2010/main" val="330889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7</a:t>
            </a:fld>
            <a:endParaRPr lang="zh-CN" altLang="en-US"/>
          </a:p>
        </p:txBody>
      </p:sp>
    </p:spTree>
    <p:extLst>
      <p:ext uri="{BB962C8B-B14F-4D97-AF65-F5344CB8AC3E}">
        <p14:creationId xmlns:p14="http://schemas.microsoft.com/office/powerpoint/2010/main" val="75629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8</a:t>
            </a:fld>
            <a:endParaRPr lang="zh-CN" altLang="en-US"/>
          </a:p>
        </p:txBody>
      </p:sp>
    </p:spTree>
    <p:extLst>
      <p:ext uri="{BB962C8B-B14F-4D97-AF65-F5344CB8AC3E}">
        <p14:creationId xmlns:p14="http://schemas.microsoft.com/office/powerpoint/2010/main" val="240062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9</a:t>
            </a:fld>
            <a:endParaRPr lang="zh-CN" altLang="en-US"/>
          </a:p>
        </p:txBody>
      </p:sp>
    </p:spTree>
    <p:extLst>
      <p:ext uri="{BB962C8B-B14F-4D97-AF65-F5344CB8AC3E}">
        <p14:creationId xmlns:p14="http://schemas.microsoft.com/office/powerpoint/2010/main" val="360174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10</a:t>
            </a:fld>
            <a:endParaRPr lang="zh-CN" altLang="en-US"/>
          </a:p>
        </p:txBody>
      </p:sp>
    </p:spTree>
    <p:extLst>
      <p:ext uri="{BB962C8B-B14F-4D97-AF65-F5344CB8AC3E}">
        <p14:creationId xmlns:p14="http://schemas.microsoft.com/office/powerpoint/2010/main" val="170849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11</a:t>
            </a:fld>
            <a:endParaRPr lang="zh-CN" altLang="en-US"/>
          </a:p>
        </p:txBody>
      </p:sp>
    </p:spTree>
    <p:extLst>
      <p:ext uri="{BB962C8B-B14F-4D97-AF65-F5344CB8AC3E}">
        <p14:creationId xmlns:p14="http://schemas.microsoft.com/office/powerpoint/2010/main" val="238316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9DCA4-7802-43C3-B014-EFBCA11523C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7FF7DA6-6280-4AC7-BF3D-12A660CF0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399E20A-35EE-42FF-82BE-A6047F748F04}"/>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5" name="页脚占位符 4">
            <a:extLst>
              <a:ext uri="{FF2B5EF4-FFF2-40B4-BE49-F238E27FC236}">
                <a16:creationId xmlns:a16="http://schemas.microsoft.com/office/drawing/2014/main" id="{54574146-2D7A-446F-BA03-2AD370FB80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A735EB-F6A7-4093-A976-B6455C7B3574}"/>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687747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B82E19-D45F-4CD6-84C5-CF6D4A5EB9D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0D6C2CF-56FE-4492-83B5-B0A7975E803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7B3BD7-0A9A-4F28-873A-72EBEC7A0164}"/>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5" name="页脚占位符 4">
            <a:extLst>
              <a:ext uri="{FF2B5EF4-FFF2-40B4-BE49-F238E27FC236}">
                <a16:creationId xmlns:a16="http://schemas.microsoft.com/office/drawing/2014/main" id="{0511AF77-A2E5-4BDA-80E1-B2EFF83A2D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4EE29B-D731-477E-9A5B-9243AF8DAEDD}"/>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462590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03C903-7359-4DF7-8628-EE24EF6B09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4E6776C-7904-4877-BBC9-08B6310CC0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D21EC0-393D-4170-AB87-3DFFA0BEA40A}"/>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5" name="页脚占位符 4">
            <a:extLst>
              <a:ext uri="{FF2B5EF4-FFF2-40B4-BE49-F238E27FC236}">
                <a16:creationId xmlns:a16="http://schemas.microsoft.com/office/drawing/2014/main" id="{4B9C0A8C-9890-4858-BCB3-34699E0D6E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C53B29-8E0C-4661-A659-F5A5EA86E566}"/>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268095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138684-07C4-430F-9A8F-022D05C5D3D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F910ED7-9B11-40AB-8FA7-4A67C1003B1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FC8AA13-CA9C-417C-8955-FD69CF6775C4}"/>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5" name="页脚占位符 4">
            <a:extLst>
              <a:ext uri="{FF2B5EF4-FFF2-40B4-BE49-F238E27FC236}">
                <a16:creationId xmlns:a16="http://schemas.microsoft.com/office/drawing/2014/main" id="{70017CC8-0940-44D6-AFD9-6E9E55BA39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0AAE67-37D7-471A-B125-FE9EFD1D9D86}"/>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718959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A1E13A-8B1B-4973-B56E-C992AA5A217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1FD3FAA-C0A7-4593-A07F-21523D618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8981C3-D519-4EFE-AA3C-D06C3ED4B654}"/>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5" name="页脚占位符 4">
            <a:extLst>
              <a:ext uri="{FF2B5EF4-FFF2-40B4-BE49-F238E27FC236}">
                <a16:creationId xmlns:a16="http://schemas.microsoft.com/office/drawing/2014/main" id="{26B25215-7EA1-4D76-94F4-EF7F460E24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111414-C6A0-48D8-87C4-BA3BFACEB1DB}"/>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406330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278743-A896-4517-AE0A-D2487C4D423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26C06E-C458-4F3E-90EA-3F335A1E8D1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8C9D31E-6819-4D08-8AF1-E9F2AB662DD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0107DF9-9FB6-45A1-B896-868F15A3251A}"/>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6" name="页脚占位符 5">
            <a:extLst>
              <a:ext uri="{FF2B5EF4-FFF2-40B4-BE49-F238E27FC236}">
                <a16:creationId xmlns:a16="http://schemas.microsoft.com/office/drawing/2014/main" id="{A85386CA-43A9-4695-837F-FC1863B67AF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9C7319-9561-409F-9D40-69664759DF99}"/>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1341866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B67D92-A8BA-4D92-890A-AEFBDE23EAE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FA6FE2F-F2BA-4910-80C7-86153E0D7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1063877-C2CA-4214-81D8-8759E6CC130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4475077-ED3A-4CA0-9B15-D76C7E766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B835616-7832-464B-9A39-3631267AC8A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5477044-F14B-4A42-912C-12B9BEE6E6D0}"/>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8" name="页脚占位符 7">
            <a:extLst>
              <a:ext uri="{FF2B5EF4-FFF2-40B4-BE49-F238E27FC236}">
                <a16:creationId xmlns:a16="http://schemas.microsoft.com/office/drawing/2014/main" id="{81D78A5A-133A-493F-A3FD-F02F68D9AC3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F6AA7CA-94A9-4700-A434-0E919482B8B3}"/>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1165392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5C13C0-96F0-4013-9EDC-59BBC0883E9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D49049-ED26-49D6-ACC4-37B0E3353326}"/>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4" name="页脚占位符 3">
            <a:extLst>
              <a:ext uri="{FF2B5EF4-FFF2-40B4-BE49-F238E27FC236}">
                <a16:creationId xmlns:a16="http://schemas.microsoft.com/office/drawing/2014/main" id="{C8185024-37A2-46F2-B37A-1BF18F6492E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D74A889-06E2-4560-9C21-1B4A5BC0C4B6}"/>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220695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E7A618-B37C-4505-A83C-2E734D35B68A}"/>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3" name="页脚占位符 2">
            <a:extLst>
              <a:ext uri="{FF2B5EF4-FFF2-40B4-BE49-F238E27FC236}">
                <a16:creationId xmlns:a16="http://schemas.microsoft.com/office/drawing/2014/main" id="{F6723DF4-02EE-46BA-893B-0D4AB4000F4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58F0ED-8B72-4CDD-838C-47271241B4F6}"/>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2529179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49CAD6-D51F-4404-8F25-5F2F61ED2D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3306493-3BD0-41EE-8D8C-569188117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A023D30-872C-4FB5-9977-B9C82461B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7AEA322-2490-43A8-BD28-5018443E7FF0}"/>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6" name="页脚占位符 5">
            <a:extLst>
              <a:ext uri="{FF2B5EF4-FFF2-40B4-BE49-F238E27FC236}">
                <a16:creationId xmlns:a16="http://schemas.microsoft.com/office/drawing/2014/main" id="{FFD9E5AD-D45E-4A61-A3EC-771B92E00E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E6FFBD1-E29B-4CB3-B783-DAFA270007E2}"/>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3828420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F6B26E-432B-459D-98F9-0FE149C73DB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AE6CB12-A83E-4896-9C7D-FC6B68C266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0AA50CF-070D-4BE7-A225-C5596C0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DD4F53C-DA68-4E56-8B9D-3EECFD037596}"/>
              </a:ext>
            </a:extLst>
          </p:cNvPr>
          <p:cNvSpPr>
            <a:spLocks noGrp="1"/>
          </p:cNvSpPr>
          <p:nvPr>
            <p:ph type="dt" sz="half" idx="10"/>
          </p:nvPr>
        </p:nvSpPr>
        <p:spPr/>
        <p:txBody>
          <a:bodyPr/>
          <a:lstStyle/>
          <a:p>
            <a:fld id="{49924650-871B-48DB-9142-0740AF40EAE4}" type="datetimeFigureOut">
              <a:rPr lang="zh-CN" altLang="en-US" smtClean="0"/>
              <a:t>2024/11/22</a:t>
            </a:fld>
            <a:endParaRPr lang="zh-CN" altLang="en-US"/>
          </a:p>
        </p:txBody>
      </p:sp>
      <p:sp>
        <p:nvSpPr>
          <p:cNvPr id="6" name="页脚占位符 5">
            <a:extLst>
              <a:ext uri="{FF2B5EF4-FFF2-40B4-BE49-F238E27FC236}">
                <a16:creationId xmlns:a16="http://schemas.microsoft.com/office/drawing/2014/main" id="{02E9985E-DBF5-41B4-825C-D4D27C9F7AF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E80F56-21E6-47DF-8F36-35148C9903B7}"/>
              </a:ext>
            </a:extLst>
          </p:cNvPr>
          <p:cNvSpPr>
            <a:spLocks noGrp="1"/>
          </p:cNvSpPr>
          <p:nvPr>
            <p:ph type="sldNum" sz="quarter" idx="12"/>
          </p:nvPr>
        </p:nvSpPr>
        <p:spPr/>
        <p:txBody>
          <a:bodyPr/>
          <a:lstStyle/>
          <a:p>
            <a:fld id="{146D3A0C-9492-4A9E-9461-2AA5925B19FA}" type="slidenum">
              <a:rPr lang="zh-CN" altLang="en-US" smtClean="0"/>
              <a:t>‹#›</a:t>
            </a:fld>
            <a:endParaRPr lang="zh-CN" altLang="en-US"/>
          </a:p>
        </p:txBody>
      </p:sp>
    </p:spTree>
    <p:extLst>
      <p:ext uri="{BB962C8B-B14F-4D97-AF65-F5344CB8AC3E}">
        <p14:creationId xmlns:p14="http://schemas.microsoft.com/office/powerpoint/2010/main" val="197121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1421B08-213E-42B2-9123-CA06C393C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04A5901-A251-4CBE-80C2-55B9858C5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B50523-C10C-4592-80A9-88CD301C7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24650-871B-48DB-9142-0740AF40EAE4}" type="datetimeFigureOut">
              <a:rPr lang="zh-CN" altLang="en-US" smtClean="0"/>
              <a:t>2024/11/22</a:t>
            </a:fld>
            <a:endParaRPr lang="zh-CN" altLang="en-US"/>
          </a:p>
        </p:txBody>
      </p:sp>
      <p:sp>
        <p:nvSpPr>
          <p:cNvPr id="5" name="页脚占位符 4">
            <a:extLst>
              <a:ext uri="{FF2B5EF4-FFF2-40B4-BE49-F238E27FC236}">
                <a16:creationId xmlns:a16="http://schemas.microsoft.com/office/drawing/2014/main" id="{9264AEC5-14D3-460E-82AF-E0E4AE2C1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353B53A-5C4B-4240-8566-5FD023877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D3A0C-9492-4A9E-9461-2AA5925B19FA}" type="slidenum">
              <a:rPr lang="zh-CN" altLang="en-US" smtClean="0"/>
              <a:t>‹#›</a:t>
            </a:fld>
            <a:endParaRPr lang="zh-CN" altLang="en-US"/>
          </a:p>
        </p:txBody>
      </p:sp>
      <p:pic>
        <p:nvPicPr>
          <p:cNvPr id="8" name="图片 7">
            <a:extLst>
              <a:ext uri="{FF2B5EF4-FFF2-40B4-BE49-F238E27FC236}">
                <a16:creationId xmlns:a16="http://schemas.microsoft.com/office/drawing/2014/main" id="{FFF88106-853C-47A7-92A4-CD2AFEEFD98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10B75D2B-AA64-4BD9-B901-7D5D7C3814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10">
            <a:extLst>
              <a:ext uri="{FF2B5EF4-FFF2-40B4-BE49-F238E27FC236}">
                <a16:creationId xmlns:a16="http://schemas.microsoft.com/office/drawing/2014/main" id="{4C4CD81C-FA35-40C9-B3F7-8D1BEE880AD0}"/>
              </a:ext>
            </a:extLst>
          </p:cNvPr>
          <p:cNvSpPr/>
          <p:nvPr userDrawn="1"/>
        </p:nvSpPr>
        <p:spPr>
          <a:xfrm>
            <a:off x="437071" y="433387"/>
            <a:ext cx="11317857" cy="599122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50453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0D2C4DF-9681-4FAD-B94E-A79842C40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3BF43C4A-5322-4CE1-B48E-86B5E4643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 y="347870"/>
            <a:ext cx="11231880" cy="6162260"/>
          </a:xfrm>
          <a:prstGeom prst="rect">
            <a:avLst/>
          </a:prstGeom>
        </p:spPr>
      </p:pic>
      <p:pic>
        <p:nvPicPr>
          <p:cNvPr id="15" name="图片 14">
            <a:extLst>
              <a:ext uri="{FF2B5EF4-FFF2-40B4-BE49-F238E27FC236}">
                <a16:creationId xmlns:a16="http://schemas.microsoft.com/office/drawing/2014/main" id="{D567F70B-8609-4788-8953-49FBF85CFEF5}"/>
              </a:ext>
            </a:extLst>
          </p:cNvPr>
          <p:cNvPicPr>
            <a:picLocks noChangeAspect="1"/>
          </p:cNvPicPr>
          <p:nvPr/>
        </p:nvPicPr>
        <p:blipFill rotWithShape="1">
          <a:blip r:embed="rId4">
            <a:extLst>
              <a:ext uri="{28A0092B-C50C-407E-A947-70E740481C1C}">
                <a14:useLocalDpi xmlns:a14="http://schemas.microsoft.com/office/drawing/2010/main" val="0"/>
              </a:ext>
            </a:extLst>
          </a:blip>
          <a:srcRect l="3125" t="3981" r="51709" b="66801"/>
          <a:stretch/>
        </p:blipFill>
        <p:spPr>
          <a:xfrm rot="1380567">
            <a:off x="140472" y="4091228"/>
            <a:ext cx="3264746" cy="2823562"/>
          </a:xfrm>
          <a:prstGeom prst="rect">
            <a:avLst/>
          </a:prstGeom>
        </p:spPr>
      </p:pic>
      <p:pic>
        <p:nvPicPr>
          <p:cNvPr id="13" name="图片 12">
            <a:extLst>
              <a:ext uri="{FF2B5EF4-FFF2-40B4-BE49-F238E27FC236}">
                <a16:creationId xmlns:a16="http://schemas.microsoft.com/office/drawing/2014/main" id="{4040531A-5C83-4290-A19E-A3BDC905DE47}"/>
              </a:ext>
            </a:extLst>
          </p:cNvPr>
          <p:cNvPicPr>
            <a:picLocks noChangeAspect="1"/>
          </p:cNvPicPr>
          <p:nvPr/>
        </p:nvPicPr>
        <p:blipFill rotWithShape="1">
          <a:blip r:embed="rId5">
            <a:extLst>
              <a:ext uri="{28A0092B-C50C-407E-A947-70E740481C1C}">
                <a14:useLocalDpi xmlns:a14="http://schemas.microsoft.com/office/drawing/2010/main" val="0"/>
              </a:ext>
            </a:extLst>
          </a:blip>
          <a:srcRect b="77158"/>
          <a:stretch/>
        </p:blipFill>
        <p:spPr>
          <a:xfrm>
            <a:off x="0" y="300172"/>
            <a:ext cx="12192000" cy="1566500"/>
          </a:xfrm>
          <a:prstGeom prst="rect">
            <a:avLst/>
          </a:prstGeom>
        </p:spPr>
      </p:pic>
      <p:pic>
        <p:nvPicPr>
          <p:cNvPr id="29" name="图片 28">
            <a:extLst>
              <a:ext uri="{FF2B5EF4-FFF2-40B4-BE49-F238E27FC236}">
                <a16:creationId xmlns:a16="http://schemas.microsoft.com/office/drawing/2014/main" id="{FC33B951-537E-4F5E-A96E-4A6034B6AD5C}"/>
              </a:ext>
            </a:extLst>
          </p:cNvPr>
          <p:cNvPicPr>
            <a:picLocks noChangeAspect="1"/>
          </p:cNvPicPr>
          <p:nvPr/>
        </p:nvPicPr>
        <p:blipFill rotWithShape="1">
          <a:blip r:embed="rId5">
            <a:extLst>
              <a:ext uri="{28A0092B-C50C-407E-A947-70E740481C1C}">
                <a14:useLocalDpi xmlns:a14="http://schemas.microsoft.com/office/drawing/2010/main" val="0"/>
              </a:ext>
            </a:extLst>
          </a:blip>
          <a:srcRect t="32858" b="8748"/>
          <a:stretch/>
        </p:blipFill>
        <p:spPr>
          <a:xfrm>
            <a:off x="0" y="3292519"/>
            <a:ext cx="12192000" cy="3592902"/>
          </a:xfrm>
          <a:prstGeom prst="rect">
            <a:avLst/>
          </a:prstGeom>
        </p:spPr>
      </p:pic>
      <p:sp>
        <p:nvSpPr>
          <p:cNvPr id="16" name="文本框 15">
            <a:extLst>
              <a:ext uri="{FF2B5EF4-FFF2-40B4-BE49-F238E27FC236}">
                <a16:creationId xmlns:a16="http://schemas.microsoft.com/office/drawing/2014/main" id="{14684104-7EAF-4AC0-908E-6A7955306124}"/>
              </a:ext>
            </a:extLst>
          </p:cNvPr>
          <p:cNvSpPr txBox="1"/>
          <p:nvPr/>
        </p:nvSpPr>
        <p:spPr>
          <a:xfrm>
            <a:off x="2064746" y="2353923"/>
            <a:ext cx="9260796" cy="584775"/>
          </a:xfrm>
          <a:prstGeom prst="rect">
            <a:avLst/>
          </a:prstGeom>
          <a:noFill/>
        </p:spPr>
        <p:txBody>
          <a:bodyPr wrap="square" rtlCol="0">
            <a:spAutoFit/>
          </a:bodyPr>
          <a:lstStyle/>
          <a:p>
            <a:pPr algn="ct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「なら」文の「因果」と「条件」との語義連続性</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pic>
        <p:nvPicPr>
          <p:cNvPr id="19" name="图片 18">
            <a:extLst>
              <a:ext uri="{FF2B5EF4-FFF2-40B4-BE49-F238E27FC236}">
                <a16:creationId xmlns:a16="http://schemas.microsoft.com/office/drawing/2014/main" id="{19D772BE-8D92-4C39-85BD-899220C935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1036" y="1668780"/>
            <a:ext cx="554928" cy="540450"/>
          </a:xfrm>
          <a:prstGeom prst="rect">
            <a:avLst/>
          </a:prstGeom>
        </p:spPr>
      </p:pic>
      <p:pic>
        <p:nvPicPr>
          <p:cNvPr id="21" name="图片 20">
            <a:extLst>
              <a:ext uri="{FF2B5EF4-FFF2-40B4-BE49-F238E27FC236}">
                <a16:creationId xmlns:a16="http://schemas.microsoft.com/office/drawing/2014/main" id="{F57807F2-1868-4853-B1C1-607C156EA1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8545" y="2555746"/>
            <a:ext cx="885825" cy="428625"/>
          </a:xfrm>
          <a:prstGeom prst="rect">
            <a:avLst/>
          </a:prstGeom>
        </p:spPr>
      </p:pic>
      <p:sp>
        <p:nvSpPr>
          <p:cNvPr id="23" name="文本框 22">
            <a:extLst>
              <a:ext uri="{FF2B5EF4-FFF2-40B4-BE49-F238E27FC236}">
                <a16:creationId xmlns:a16="http://schemas.microsoft.com/office/drawing/2014/main" id="{5784254A-D747-4E78-9363-B73A2D23E0F2}"/>
              </a:ext>
            </a:extLst>
          </p:cNvPr>
          <p:cNvSpPr txBox="1">
            <a:spLocks/>
          </p:cNvSpPr>
          <p:nvPr/>
        </p:nvSpPr>
        <p:spPr>
          <a:xfrm>
            <a:off x="3612197" y="4292994"/>
            <a:ext cx="5927725" cy="1078500"/>
          </a:xfrm>
          <a:prstGeom prst="rect">
            <a:avLst/>
          </a:prstGeom>
          <a:solidFill>
            <a:srgbClr val="86A1C0"/>
          </a:solidFill>
          <a:ln w="0">
            <a:noFill/>
            <a:prstDash/>
          </a:ln>
        </p:spPr>
        <p:txBody>
          <a:bodyPr vert="horz" wrap="square" lIns="89535" tIns="46355" rIns="89535" bIns="46355" anchor="t">
            <a:spAutoFit/>
          </a:bodyPr>
          <a:lstStyle/>
          <a:p>
            <a:pPr marL="0" indent="0" algn="ctr" defTabSz="508000" eaLnBrk="0" fontAlgn="auto" latinLnBrk="0">
              <a:lnSpc>
                <a:spcPct val="100000"/>
              </a:lnSpc>
              <a:spcBef>
                <a:spcPts val="0"/>
              </a:spcBef>
              <a:spcAft>
                <a:spcPts val="0"/>
              </a:spcAft>
              <a:buFontTx/>
              <a:buNone/>
            </a:pPr>
            <a:r>
              <a:rPr lang="zh-CN" altLang="zh-CN" sz="3200" dirty="0">
                <a:effectLst/>
                <a:latin typeface="MS Mincho" panose="02020609040205080304" pitchFamily="49" charset="-128"/>
                <a:ea typeface="MS Mincho" panose="02020609040205080304" pitchFamily="49" charset="-128"/>
                <a:cs typeface="Times New Roman" panose="02020603050405020304" pitchFamily="18" charset="0"/>
              </a:rPr>
              <a:t>祁吉曼</a:t>
            </a:r>
            <a:endParaRPr lang="en-US" altLang="zh-CN" sz="3200" dirty="0">
              <a:effectLst/>
              <a:latin typeface="MS Mincho" panose="02020609040205080304" pitchFamily="49" charset="-128"/>
              <a:ea typeface="MS Mincho" panose="02020609040205080304" pitchFamily="49" charset="-128"/>
              <a:cs typeface="Times New Roman" panose="02020603050405020304" pitchFamily="18" charset="0"/>
            </a:endParaRPr>
          </a:p>
          <a:p>
            <a:pPr marL="0" indent="0" algn="ctr" defTabSz="508000" eaLnBrk="0" fontAlgn="auto" latinLnBrk="0">
              <a:lnSpc>
                <a:spcPct val="100000"/>
              </a:lnSpc>
              <a:spcBef>
                <a:spcPts val="0"/>
              </a:spcBef>
              <a:spcAft>
                <a:spcPts val="0"/>
              </a:spcAft>
              <a:buFontTx/>
              <a:buNone/>
            </a:pPr>
            <a:r>
              <a:rPr lang="ja-JP" altLang="en-US" sz="2800">
                <a:latin typeface="MS Mincho" panose="02020609040205080304" pitchFamily="49" charset="-128"/>
                <a:ea typeface="MS Mincho" panose="02020609040205080304" pitchFamily="49" charset="-128"/>
                <a:cs typeface="Times New Roman" panose="02020603050405020304" pitchFamily="18" charset="0"/>
              </a:rPr>
              <a:t>　</a:t>
            </a:r>
            <a:r>
              <a:rPr lang="en-US" altLang="zh-CN" sz="2800" dirty="0">
                <a:latin typeface="MS Mincho" panose="02020609040205080304" pitchFamily="49" charset="-128"/>
                <a:ea typeface="MS Mincho" panose="02020609040205080304" pitchFamily="49" charset="-128"/>
                <a:cs typeface="Times New Roman" panose="02020603050405020304" pitchFamily="18" charset="0"/>
              </a:rPr>
              <a:t>2024.11.23</a:t>
            </a:r>
            <a:r>
              <a:rPr lang="zh-CN" altLang="en-US" sz="2800" dirty="0">
                <a:latin typeface="MS Mincho" panose="02020609040205080304" pitchFamily="49" charset="-128"/>
                <a:ea typeface="MS Mincho" panose="02020609040205080304" pitchFamily="49" charset="-128"/>
                <a:cs typeface="Times New Roman" panose="02020603050405020304" pitchFamily="18" charset="0"/>
              </a:rPr>
              <a:t>（土）</a:t>
            </a:r>
            <a:r>
              <a:rPr lang="zh-CN" altLang="zh-CN" sz="3200" dirty="0">
                <a:effectLst/>
              </a:rPr>
              <a:t> </a:t>
            </a:r>
            <a:endParaRPr lang="ko-KR" altLang="en-US" sz="3200" cap="none" dirty="0">
              <a:solidFill>
                <a:schemeClr val="bg1"/>
              </a:solidFill>
              <a:latin typeface="MS Mincho" panose="02020609040205080304" pitchFamily="49" charset="-128"/>
              <a:cs typeface="+mn-ea"/>
              <a:sym typeface="字魂59号-创粗黑" pitchFamily="2" charset="-122"/>
            </a:endParaRPr>
          </a:p>
        </p:txBody>
      </p:sp>
      <p:grpSp>
        <p:nvGrpSpPr>
          <p:cNvPr id="28" name="组合 27">
            <a:extLst>
              <a:ext uri="{FF2B5EF4-FFF2-40B4-BE49-F238E27FC236}">
                <a16:creationId xmlns:a16="http://schemas.microsoft.com/office/drawing/2014/main" id="{A21AD628-4F24-43E0-AEB8-AF5504717407}"/>
              </a:ext>
            </a:extLst>
          </p:cNvPr>
          <p:cNvGrpSpPr/>
          <p:nvPr/>
        </p:nvGrpSpPr>
        <p:grpSpPr>
          <a:xfrm>
            <a:off x="2281457" y="3200948"/>
            <a:ext cx="9243278" cy="524503"/>
            <a:chOff x="2281457" y="3200948"/>
            <a:chExt cx="9243278" cy="524503"/>
          </a:xfrm>
        </p:grpSpPr>
        <p:sp>
          <p:nvSpPr>
            <p:cNvPr id="17" name="文本框 16">
              <a:extLst>
                <a:ext uri="{FF2B5EF4-FFF2-40B4-BE49-F238E27FC236}">
                  <a16:creationId xmlns:a16="http://schemas.microsoft.com/office/drawing/2014/main" id="{BA390884-E135-4C44-9914-F1C725DB702B}"/>
                </a:ext>
              </a:extLst>
            </p:cNvPr>
            <p:cNvSpPr txBox="1">
              <a:spLocks/>
            </p:cNvSpPr>
            <p:nvPr/>
          </p:nvSpPr>
          <p:spPr>
            <a:xfrm>
              <a:off x="4914900" y="3200948"/>
              <a:ext cx="3903065" cy="524503"/>
            </a:xfrm>
            <a:prstGeom prst="rect">
              <a:avLst/>
            </a:prstGeom>
            <a:noFill/>
            <a:ln w="0">
              <a:noFill/>
              <a:prstDash/>
            </a:ln>
          </p:spPr>
          <p:txBody>
            <a:bodyPr vert="horz" wrap="square" lIns="89535" tIns="46355" rIns="89535" bIns="46355" anchor="t">
              <a:spAutoFit/>
            </a:bodyPr>
            <a:lstStyle/>
            <a:p>
              <a:pPr marL="0" indent="0" algn="ctr" defTabSz="508000" eaLnBrk="0" fontAlgn="auto" latinLnBrk="0">
                <a:lnSpc>
                  <a:spcPct val="100000"/>
                </a:lnSpc>
                <a:spcBef>
                  <a:spcPts val="0"/>
                </a:spcBef>
                <a:spcAft>
                  <a:spcPts val="0"/>
                </a:spcAft>
                <a:buFontTx/>
                <a:buNone/>
              </a:pPr>
              <a:r>
                <a:rPr lang="ja-JP" altLang="zh-CN" sz="2800">
                  <a:effectLst/>
                  <a:latin typeface="MS Mincho" panose="02020609040205080304" pitchFamily="49" charset="-128"/>
                  <a:ea typeface="MS Mincho" panose="02020609040205080304" pitchFamily="49" charset="-128"/>
                  <a:cs typeface="Times New Roman" panose="02020603050405020304" pitchFamily="18" charset="0"/>
                </a:rPr>
                <a:t>アスペクトの視点から</a:t>
              </a:r>
              <a:r>
                <a:rPr lang="zh-CN" altLang="zh-CN" sz="2800" dirty="0">
                  <a:effectLst/>
                  <a:latin typeface="MS Mincho" panose="02020609040205080304" pitchFamily="49" charset="-128"/>
                  <a:ea typeface="MS Mincho" panose="02020609040205080304" pitchFamily="49" charset="-128"/>
                </a:rPr>
                <a:t> </a:t>
              </a:r>
              <a:endParaRPr lang="ko-KR" altLang="en-US" sz="2800" cap="none" dirty="0">
                <a:solidFill>
                  <a:schemeClr val="bg2">
                    <a:lumMod val="25000"/>
                  </a:schemeClr>
                </a:solidFill>
                <a:latin typeface="MS Mincho" panose="02020609040205080304" pitchFamily="49" charset="-128"/>
                <a:cs typeface="+mn-ea"/>
                <a:sym typeface="字魂59号-创粗黑" pitchFamily="2" charset="-122"/>
              </a:endParaRPr>
            </a:p>
          </p:txBody>
        </p:sp>
        <p:cxnSp>
          <p:nvCxnSpPr>
            <p:cNvPr id="26" name="直接连接符 25">
              <a:extLst>
                <a:ext uri="{FF2B5EF4-FFF2-40B4-BE49-F238E27FC236}">
                  <a16:creationId xmlns:a16="http://schemas.microsoft.com/office/drawing/2014/main" id="{AB03DF86-EF2D-431A-B113-7E5A926F67D4}"/>
                </a:ext>
              </a:extLst>
            </p:cNvPr>
            <p:cNvCxnSpPr>
              <a:cxnSpLocks/>
            </p:cNvCxnSpPr>
            <p:nvPr/>
          </p:nvCxnSpPr>
          <p:spPr>
            <a:xfrm>
              <a:off x="8903970" y="3463200"/>
              <a:ext cx="2620765" cy="0"/>
            </a:xfrm>
            <a:prstGeom prst="line">
              <a:avLst/>
            </a:prstGeom>
            <a:ln w="15875">
              <a:solidFill>
                <a:srgbClr val="86A1C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ACFB3985-5895-4092-AC78-8C047ADFB108}"/>
                </a:ext>
              </a:extLst>
            </p:cNvPr>
            <p:cNvCxnSpPr>
              <a:cxnSpLocks/>
            </p:cNvCxnSpPr>
            <p:nvPr/>
          </p:nvCxnSpPr>
          <p:spPr>
            <a:xfrm>
              <a:off x="2281457" y="3463200"/>
              <a:ext cx="2633443" cy="0"/>
            </a:xfrm>
            <a:prstGeom prst="line">
              <a:avLst/>
            </a:prstGeom>
            <a:ln w="15875">
              <a:solidFill>
                <a:srgbClr val="86A1C0"/>
              </a:solidFill>
            </a:ln>
          </p:spPr>
          <p:style>
            <a:lnRef idx="1">
              <a:schemeClr val="accent1"/>
            </a:lnRef>
            <a:fillRef idx="0">
              <a:schemeClr val="accent1"/>
            </a:fillRef>
            <a:effectRef idx="0">
              <a:schemeClr val="accent1"/>
            </a:effectRef>
            <a:fontRef idx="minor">
              <a:schemeClr val="tx1"/>
            </a:fontRef>
          </p:style>
        </p:cxnSp>
      </p:grpSp>
      <p:sp>
        <p:nvSpPr>
          <p:cNvPr id="8" name="文本框 7">
            <a:extLst>
              <a:ext uri="{FF2B5EF4-FFF2-40B4-BE49-F238E27FC236}">
                <a16:creationId xmlns:a16="http://schemas.microsoft.com/office/drawing/2014/main" id="{83FEFF7D-EF6E-7483-D473-88EFFCC6DA89}"/>
              </a:ext>
            </a:extLst>
          </p:cNvPr>
          <p:cNvSpPr txBox="1"/>
          <p:nvPr/>
        </p:nvSpPr>
        <p:spPr>
          <a:xfrm>
            <a:off x="1544606" y="233016"/>
            <a:ext cx="9913894" cy="830997"/>
          </a:xfrm>
          <a:prstGeom prst="rect">
            <a:avLst/>
          </a:prstGeom>
          <a:noFill/>
        </p:spPr>
        <p:txBody>
          <a:bodyPr wrap="square">
            <a:spAutoFit/>
          </a:bodyPr>
          <a:lstStyle/>
          <a:p>
            <a:r>
              <a:rPr kumimoji="1" lang="zh-CN" altLang="en-US" sz="2400" dirty="0">
                <a:solidFill>
                  <a:schemeClr val="accent1">
                    <a:lumMod val="75000"/>
                  </a:schemeClr>
                </a:solidFill>
                <a:latin typeface="SimHei" panose="02010609060101010101" pitchFamily="49" charset="-122"/>
                <a:ea typeface="SimHei" panose="02010609060101010101" pitchFamily="49" charset="-122"/>
              </a:rPr>
              <a:t>大東文化大学大学院中国言語文化学専攻・外国語学部中国語学科</a:t>
            </a:r>
            <a:r>
              <a:rPr kumimoji="1" lang="ja-JP" altLang="en-US" sz="2400">
                <a:solidFill>
                  <a:schemeClr val="accent1">
                    <a:lumMod val="75000"/>
                  </a:schemeClr>
                </a:solidFill>
                <a:latin typeface="SimHei" panose="02010609060101010101" pitchFamily="49" charset="-122"/>
                <a:ea typeface="SimHei" panose="02010609060101010101" pitchFamily="49" charset="-122"/>
              </a:rPr>
              <a:t>　</a:t>
            </a:r>
            <a:endParaRPr kumimoji="1" lang="en-US" altLang="ja-JP" sz="2400" dirty="0">
              <a:solidFill>
                <a:schemeClr val="accent1">
                  <a:lumMod val="75000"/>
                </a:schemeClr>
              </a:solidFill>
              <a:latin typeface="SimHei" panose="02010609060101010101" pitchFamily="49" charset="-122"/>
              <a:ea typeface="SimHei" panose="02010609060101010101" pitchFamily="49" charset="-122"/>
            </a:endParaRPr>
          </a:p>
          <a:p>
            <a:r>
              <a:rPr kumimoji="1" lang="zh-CN" altLang="en-US" sz="2400" dirty="0">
                <a:solidFill>
                  <a:schemeClr val="accent1">
                    <a:lumMod val="75000"/>
                  </a:schemeClr>
                </a:solidFill>
                <a:latin typeface="SimHei" panose="02010609060101010101" pitchFamily="49" charset="-122"/>
                <a:ea typeface="SimHei" panose="02010609060101010101" pitchFamily="49" charset="-122"/>
              </a:rPr>
              <a:t>外国語学部付置語学教育研究所</a:t>
            </a:r>
            <a:r>
              <a:rPr kumimoji="1" lang="ja-JP" altLang="en-US" sz="2400">
                <a:solidFill>
                  <a:schemeClr val="accent1">
                    <a:lumMod val="75000"/>
                  </a:schemeClr>
                </a:solidFill>
                <a:latin typeface="SimHei" panose="02010609060101010101" pitchFamily="49" charset="-122"/>
                <a:ea typeface="SimHei" panose="02010609060101010101" pitchFamily="49" charset="-122"/>
              </a:rPr>
              <a:t>　</a:t>
            </a:r>
            <a:r>
              <a:rPr kumimoji="1" lang="zh-CN" altLang="en-US" sz="2400" dirty="0">
                <a:solidFill>
                  <a:schemeClr val="accent1">
                    <a:lumMod val="75000"/>
                  </a:schemeClr>
                </a:solidFill>
                <a:latin typeface="SimHei" panose="02010609060101010101" pitchFamily="49" charset="-122"/>
                <a:ea typeface="SimHei" panose="02010609060101010101" pitchFamily="49" charset="-122"/>
              </a:rPr>
              <a:t>共催</a:t>
            </a:r>
          </a:p>
        </p:txBody>
      </p:sp>
      <p:sp>
        <p:nvSpPr>
          <p:cNvPr id="10" name="文本框 9">
            <a:extLst>
              <a:ext uri="{FF2B5EF4-FFF2-40B4-BE49-F238E27FC236}">
                <a16:creationId xmlns:a16="http://schemas.microsoft.com/office/drawing/2014/main" id="{61991945-9AA0-C3F3-72CD-BB92783D6628}"/>
              </a:ext>
            </a:extLst>
          </p:cNvPr>
          <p:cNvSpPr txBox="1"/>
          <p:nvPr/>
        </p:nvSpPr>
        <p:spPr>
          <a:xfrm>
            <a:off x="4414476" y="1580646"/>
            <a:ext cx="6286500" cy="523220"/>
          </a:xfrm>
          <a:prstGeom prst="rect">
            <a:avLst/>
          </a:prstGeom>
          <a:noFill/>
        </p:spPr>
        <p:txBody>
          <a:bodyPr wrap="square">
            <a:spAutoFit/>
          </a:bodyPr>
          <a:lstStyle/>
          <a:p>
            <a:r>
              <a:rPr kumimoji="1" lang="zh-CN" altLang="en-US" sz="2800" dirty="0">
                <a:solidFill>
                  <a:schemeClr val="accent1">
                    <a:lumMod val="75000"/>
                  </a:schemeClr>
                </a:solidFill>
                <a:latin typeface="SimHei" panose="02010609060101010101" pitchFamily="49" charset="-122"/>
                <a:ea typeface="SimHei" panose="02010609060101010101" pitchFamily="49" charset="-122"/>
              </a:rPr>
              <a:t>第</a:t>
            </a:r>
            <a:r>
              <a:rPr kumimoji="1" lang="en-US" altLang="zh-CN" sz="2800" dirty="0">
                <a:solidFill>
                  <a:schemeClr val="accent1">
                    <a:lumMod val="75000"/>
                  </a:schemeClr>
                </a:solidFill>
                <a:latin typeface="SimHei" panose="02010609060101010101" pitchFamily="49" charset="-122"/>
                <a:ea typeface="SimHei" panose="02010609060101010101" pitchFamily="49" charset="-122"/>
              </a:rPr>
              <a:t>28</a:t>
            </a:r>
            <a:r>
              <a:rPr kumimoji="1" lang="zh-CN" altLang="en-US" sz="2800" dirty="0">
                <a:solidFill>
                  <a:schemeClr val="accent1">
                    <a:lumMod val="75000"/>
                  </a:schemeClr>
                </a:solidFill>
                <a:latin typeface="SimHei" panose="02010609060101010101" pitchFamily="49" charset="-122"/>
                <a:ea typeface="SimHei" panose="02010609060101010101" pitchFamily="49" charset="-122"/>
              </a:rPr>
              <a:t>回学術シンポジウム</a:t>
            </a:r>
          </a:p>
        </p:txBody>
      </p:sp>
    </p:spTree>
    <p:extLst>
      <p:ext uri="{BB962C8B-B14F-4D97-AF65-F5344CB8AC3E}">
        <p14:creationId xmlns:p14="http://schemas.microsoft.com/office/powerpoint/2010/main" val="2361363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92236" cy="733529"/>
            <a:chOff x="571954" y="532563"/>
            <a:chExt cx="10092236"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808525"/>
              <a:ext cx="9044338" cy="387286"/>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2</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「なら」文の語義（意味）に関する先行研究</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5" y="1195811"/>
            <a:ext cx="10405789" cy="4442755"/>
          </a:xfrm>
          <a:prstGeom prst="rect">
            <a:avLst/>
          </a:prstGeom>
          <a:noFill/>
        </p:spPr>
        <p:txBody>
          <a:bodyPr wrap="square">
            <a:spAutoFit/>
          </a:bodyPr>
          <a:lstStyle/>
          <a:p>
            <a:pPr indent="133350">
              <a:lnSpc>
                <a:spcPct val="200000"/>
              </a:lnSpc>
            </a:pP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尹聖楽（</a:t>
            </a:r>
            <a:r>
              <a:rPr lang="en-US" altLang="zh-CN"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2023</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）は、</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「るなら」</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は前件の事態と同時または前件事態の成立が見込まれると認識される時点に話し手の視点が置かれる仮想世界を構築し、前件と後件が</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「前提―結論」という認識領域の関係を表す</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ものであるが、</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「たなら」</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は前件の事態が成立したと認識される時点に話し手の視点が置かれる仮想世界を構築し、</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「原因―結果」という事態領域の関係を表す</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ものであると提起している。</a:t>
            </a:r>
            <a:endParaRPr lang="zh-CN" altLang="zh-CN"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indent="133350">
              <a:lnSpc>
                <a:spcPct val="200000"/>
              </a:lnSpc>
            </a:pP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つまり、「なら」条件節の</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ル形</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は</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ナラ</a:t>
            </a:r>
            <a:r>
              <a:rPr lang="en-US" altLang="zh-CN" b="1" dirty="0">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II</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で表示する</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仮定表現</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（ある事態の真偽や実現可能性に関して可能な事態として前件の命題を設定する）</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に近い</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が、その</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タ形</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は</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ナラ</a:t>
            </a:r>
            <a:r>
              <a:rPr lang="en-US" altLang="zh-CN" b="1" dirty="0">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I</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で表す</a:t>
            </a:r>
            <a:r>
              <a:rPr lang="ja-JP" altLang="zh-CN" b="1">
                <a:solidFill>
                  <a:schemeClr val="accent1"/>
                </a:solidFill>
                <a:latin typeface="Times New Roman" panose="02020603050405020304" pitchFamily="18" charset="0"/>
                <a:ea typeface="MS Mincho" panose="02020609040205080304" pitchFamily="49" charset="-128"/>
                <a:cs typeface="Times New Roman" panose="02020603050405020304" pitchFamily="18" charset="0"/>
              </a:rPr>
              <a:t>既然の事実に基づく推論に似ている</a:t>
            </a:r>
            <a:r>
              <a:rPr lang="ja-JP" altLang="zh-CN">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（反事実条件文を除く）。</a:t>
            </a:r>
            <a:endParaRPr lang="zh-CN" altLang="zh-CN"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159325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92236" cy="733529"/>
            <a:chOff x="571954" y="532563"/>
            <a:chExt cx="10092236"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808525"/>
              <a:ext cx="9044338" cy="387286"/>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2</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「なら」文の語義（意味）に関する先行研究</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5" y="1195811"/>
            <a:ext cx="10405789" cy="2775055"/>
          </a:xfrm>
          <a:prstGeom prst="rect">
            <a:avLst/>
          </a:prstGeom>
          <a:noFill/>
        </p:spPr>
        <p:txBody>
          <a:bodyPr wrap="square">
            <a:spAutoFit/>
          </a:bodyPr>
          <a:lstStyle/>
          <a:p>
            <a:pPr indent="133350">
              <a:lnSpc>
                <a:spcPct val="200000"/>
              </a:lnSpc>
            </a:pP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李光赫（</a:t>
            </a:r>
            <a:r>
              <a:rPr lang="en-US" altLang="zh-CN" kern="1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2012</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）はナラ形式にはナラ</a:t>
            </a:r>
            <a:r>
              <a:rPr lang="en-US" altLang="zh-CN" kern="1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I</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とナラ</a:t>
            </a:r>
            <a:r>
              <a:rPr lang="en-US" altLang="zh-CN" kern="1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II</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を区別する標識がないため、日本語を母語にしない場合にはその区別が難しいと述べる。</a:t>
            </a:r>
            <a:endParaRPr lang="en-US" altLang="ja-JP" kern="1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indent="133350">
              <a:lnSpc>
                <a:spcPct val="200000"/>
              </a:lnSpc>
            </a:pP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尹聖楽（</a:t>
            </a:r>
            <a:r>
              <a:rPr lang="en-US" altLang="zh-CN" kern="1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2023</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は、「るなら」は前件事態の状態と成立が見込まれる状況で後件が成立する場合のみならず、前件の事態が成立した状況で後件が成立する場合にも用いられるのに対し、「たなら」は後者の場合のみに用いられると指摘</a:t>
            </a:r>
            <a:r>
              <a:rPr lang="ja-JP" altLang="en-US"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し</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ている。</a:t>
            </a:r>
            <a:endParaRPr lang="en-US" altLang="ja-JP" kern="1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 name="圆角矩形 1">
            <a:extLst>
              <a:ext uri="{FF2B5EF4-FFF2-40B4-BE49-F238E27FC236}">
                <a16:creationId xmlns:a16="http://schemas.microsoft.com/office/drawing/2014/main" id="{DE838F60-534B-9EB1-1DBB-94A445D67B16}"/>
              </a:ext>
            </a:extLst>
          </p:cNvPr>
          <p:cNvSpPr/>
          <p:nvPr/>
        </p:nvSpPr>
        <p:spPr>
          <a:xfrm>
            <a:off x="1257300" y="3874770"/>
            <a:ext cx="10549890" cy="26289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133350">
              <a:lnSpc>
                <a:spcPct val="200000"/>
              </a:lnSpc>
            </a:pP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本稿では、「なら」文の</a:t>
            </a:r>
            <a:r>
              <a:rPr lang="ja-JP" altLang="zh-CN" b="1" kern="10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ナラ</a:t>
            </a:r>
            <a:r>
              <a:rPr lang="en-US" altLang="zh-CN" b="1" kern="100" dirty="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I</a:t>
            </a:r>
            <a:r>
              <a:rPr lang="ja-JP" altLang="zh-CN" b="1" kern="10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の語義は「因果」（前件での既然の事実なので、後件の結果を推論する）に近いが、ナラ</a:t>
            </a:r>
            <a:r>
              <a:rPr lang="en-US" altLang="zh-CN" b="1" kern="100" dirty="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II</a:t>
            </a:r>
            <a:r>
              <a:rPr lang="ja-JP" altLang="zh-CN" b="1" kern="10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の語義は「条件」に近い</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と主張する。また、「なら」文のナラ</a:t>
            </a:r>
            <a:r>
              <a:rPr lang="en-US" altLang="zh-CN" kern="1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I</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とナラ</a:t>
            </a:r>
            <a:r>
              <a:rPr lang="en-US" altLang="zh-CN" kern="1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II</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との間には</a:t>
            </a:r>
            <a:r>
              <a:rPr lang="ja-JP" altLang="zh-CN" b="1" kern="10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明確な境界線がない</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と思われる。そのため、本稿は</a:t>
            </a:r>
            <a:r>
              <a:rPr lang="ja-JP" altLang="zh-CN" b="1" kern="10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広義のアスペクトの視点</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から、</a:t>
            </a:r>
            <a:r>
              <a:rPr lang="ja-JP" altLang="zh-CN" b="1" kern="10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ある出来事の時間的な内部構成と出来事間の時間関係</a:t>
            </a:r>
            <a:r>
              <a:rPr lang="en-US" altLang="zh-CN" b="1" kern="100" dirty="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&lt;</a:t>
            </a:r>
            <a:r>
              <a:rPr lang="ja-JP" altLang="zh-CN" b="1" kern="10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タクシス</a:t>
            </a:r>
            <a:r>
              <a:rPr lang="en-US" altLang="zh-CN" b="1" kern="100" dirty="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&gt;</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を分析しながら、「なら」文の</a:t>
            </a:r>
            <a:r>
              <a:rPr lang="ja-JP" altLang="zh-CN" b="1" kern="10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アスペクト的な語義の連続性を検討</a:t>
            </a:r>
            <a:r>
              <a:rPr lang="ja-JP" altLang="zh-CN"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しようとするものである。</a:t>
            </a:r>
            <a:endParaRPr lang="zh-CN" altLang="zh-CN" kern="1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010885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46214" cy="733529"/>
            <a:chOff x="571954" y="532563"/>
            <a:chExt cx="10046214"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73830" y="845715"/>
              <a:ext cx="9044338" cy="387286"/>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5" y="1195811"/>
            <a:ext cx="10405789" cy="4991751"/>
          </a:xfrm>
          <a:prstGeom prst="rect">
            <a:avLst/>
          </a:prstGeom>
          <a:noFill/>
        </p:spPr>
        <p:txBody>
          <a:bodyPr wrap="square">
            <a:spAutoFit/>
          </a:bodyPr>
          <a:lstStyle/>
          <a:p>
            <a:pPr indent="133350">
              <a:lnSpc>
                <a:spcPct val="200000"/>
              </a:lnSpc>
            </a:pP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「なら」文における動詞の語彙的アスペクトと文法的アスペクト及び焦点のアスペクトという広義のアスペクトの視点から、意味論的な観点に基づいて、</a:t>
            </a:r>
            <a:r>
              <a:rPr lang="ja-JP" altLang="zh-CN" sz="1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前件と後件との時間的順序性</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を分析することを通して、ある出来事の時間的な内部構成と</a:t>
            </a:r>
            <a:r>
              <a:rPr lang="ja-JP" altLang="zh-CN" sz="1800">
                <a:solidFill>
                  <a:srgbClr val="000000"/>
                </a:solidFill>
                <a:effectLst/>
                <a:ea typeface="MS Mincho" panose="02020609040205080304" pitchFamily="49" charset="-128"/>
                <a:cs typeface="Times New Roman" panose="02020603050405020304" pitchFamily="18" charset="0"/>
              </a:rPr>
              <a:t>出来事間の時間関係</a:t>
            </a:r>
            <a:r>
              <a:rPr lang="en-US" altLang="zh-CN" sz="1800" dirty="0">
                <a:solidFill>
                  <a:srgbClr val="000000"/>
                </a:solidFill>
                <a:effectLst/>
                <a:latin typeface="MS Mincho" panose="02020609040205080304" pitchFamily="49" charset="-128"/>
                <a:cs typeface="Times New Roman" panose="02020603050405020304" pitchFamily="18" charset="0"/>
              </a:rPr>
              <a:t>&lt;</a:t>
            </a:r>
            <a:r>
              <a:rPr lang="ja-JP" altLang="zh-CN" sz="1800">
                <a:solidFill>
                  <a:srgbClr val="000000"/>
                </a:solidFill>
                <a:effectLst/>
                <a:ea typeface="MS Mincho" panose="02020609040205080304" pitchFamily="49" charset="-128"/>
                <a:cs typeface="Times New Roman" panose="02020603050405020304" pitchFamily="18" charset="0"/>
              </a:rPr>
              <a:t>タクシス</a:t>
            </a:r>
            <a:r>
              <a:rPr lang="en-US" altLang="zh-CN" sz="1800" dirty="0">
                <a:solidFill>
                  <a:srgbClr val="000000"/>
                </a:solidFill>
                <a:effectLst/>
                <a:latin typeface="MS Mincho" panose="02020609040205080304" pitchFamily="49" charset="-128"/>
                <a:cs typeface="Times New Roman" panose="02020603050405020304" pitchFamily="18" charset="0"/>
              </a:rPr>
              <a:t>&gt;</a:t>
            </a:r>
            <a:r>
              <a:rPr lang="ja-JP" altLang="zh-CN" sz="1800">
                <a:solidFill>
                  <a:srgbClr val="000000"/>
                </a:solidFill>
                <a:effectLst/>
                <a:ea typeface="MS Mincho" panose="02020609040205080304" pitchFamily="49" charset="-128"/>
                <a:cs typeface="Times New Roman" panose="02020603050405020304" pitchFamily="18" charset="0"/>
              </a:rPr>
              <a:t>を検討し、</a:t>
            </a:r>
            <a:r>
              <a:rPr lang="en-US" altLang="zh-CN" sz="1800" dirty="0">
                <a:solidFill>
                  <a:srgbClr val="000000"/>
                </a:solidFill>
                <a:effectLst/>
                <a:latin typeface="MS Mincho" panose="02020609040205080304" pitchFamily="49" charset="-128"/>
                <a:cs typeface="Times New Roman" panose="02020603050405020304" pitchFamily="18" charset="0"/>
              </a:rPr>
              <a:t>[</a:t>
            </a:r>
            <a:r>
              <a:rPr lang="ja-JP" altLang="zh-CN" sz="1800">
                <a:solidFill>
                  <a:srgbClr val="000000"/>
                </a:solidFill>
                <a:effectLst/>
                <a:ea typeface="MS Mincho" panose="02020609040205080304" pitchFamily="49" charset="-128"/>
                <a:cs typeface="Times New Roman" panose="02020603050405020304" pitchFamily="18" charset="0"/>
              </a:rPr>
              <a:t>＋条件</a:t>
            </a:r>
            <a:r>
              <a:rPr lang="en-US" altLang="zh-CN" sz="1800" dirty="0">
                <a:solidFill>
                  <a:srgbClr val="000000"/>
                </a:solidFill>
                <a:effectLst/>
                <a:latin typeface="MS Mincho" panose="02020609040205080304" pitchFamily="49" charset="-128"/>
                <a:cs typeface="Times New Roman" panose="02020603050405020304" pitchFamily="18" charset="0"/>
              </a:rPr>
              <a:t>]</a:t>
            </a:r>
            <a:r>
              <a:rPr lang="ja-JP" altLang="zh-CN" sz="1800">
                <a:solidFill>
                  <a:srgbClr val="000000"/>
                </a:solidFill>
                <a:effectLst/>
                <a:ea typeface="MS Mincho" panose="02020609040205080304" pitchFamily="49" charset="-128"/>
                <a:cs typeface="Times New Roman" panose="02020603050405020304" pitchFamily="18" charset="0"/>
              </a:rPr>
              <a:t>と</a:t>
            </a:r>
            <a:r>
              <a:rPr lang="en-US" altLang="zh-CN" sz="1800" dirty="0">
                <a:solidFill>
                  <a:srgbClr val="000000"/>
                </a:solidFill>
                <a:effectLst/>
                <a:latin typeface="MS Mincho" panose="02020609040205080304" pitchFamily="49" charset="-128"/>
                <a:cs typeface="Times New Roman" panose="02020603050405020304" pitchFamily="18" charset="0"/>
              </a:rPr>
              <a:t>[</a:t>
            </a:r>
            <a:r>
              <a:rPr lang="ja-JP" altLang="zh-CN" sz="1800">
                <a:solidFill>
                  <a:srgbClr val="000000"/>
                </a:solidFill>
                <a:effectLst/>
                <a:ea typeface="MS Mincho" panose="02020609040205080304" pitchFamily="49" charset="-128"/>
                <a:cs typeface="Times New Roman" panose="02020603050405020304" pitchFamily="18" charset="0"/>
              </a:rPr>
              <a:t>＋因果</a:t>
            </a:r>
            <a:r>
              <a:rPr lang="en-US" altLang="zh-CN" sz="1800" dirty="0">
                <a:solidFill>
                  <a:srgbClr val="000000"/>
                </a:solidFill>
                <a:effectLst/>
                <a:latin typeface="MS Mincho" panose="02020609040205080304" pitchFamily="49" charset="-128"/>
                <a:cs typeface="Times New Roman" panose="02020603050405020304" pitchFamily="18" charset="0"/>
              </a:rPr>
              <a:t>]</a:t>
            </a:r>
            <a:r>
              <a:rPr lang="ja-JP" altLang="zh-CN" sz="1800">
                <a:solidFill>
                  <a:srgbClr val="000000"/>
                </a:solidFill>
                <a:effectLst/>
                <a:ea typeface="MS Mincho" panose="02020609040205080304" pitchFamily="49" charset="-128"/>
                <a:cs typeface="Times New Roman" panose="02020603050405020304" pitchFamily="18" charset="0"/>
              </a:rPr>
              <a:t>を表す場合をアスペクト的な意味から解釈することができると考える。</a:t>
            </a:r>
            <a:endParaRPr lang="en-US" altLang="ja-JP" sz="1800" dirty="0">
              <a:solidFill>
                <a:srgbClr val="000000"/>
              </a:solidFill>
              <a:effectLst/>
              <a:ea typeface="MS Mincho" panose="02020609040205080304" pitchFamily="49" charset="-128"/>
              <a:cs typeface="Times New Roman" panose="02020603050405020304" pitchFamily="18" charset="0"/>
            </a:endParaRPr>
          </a:p>
          <a:p>
            <a:pPr indent="133350">
              <a:lnSpc>
                <a:spcPct val="200000"/>
              </a:lnSpc>
            </a:pPr>
            <a:r>
              <a:rPr lang="ja-JP" altLang="en-US" sz="1800" b="1">
                <a:solidFill>
                  <a:srgbClr val="0070C0"/>
                </a:solidFill>
                <a:effectLst/>
                <a:ea typeface="MS Mincho" panose="02020609040205080304" pitchFamily="49" charset="-128"/>
                <a:cs typeface="Times New Roman" panose="02020603050405020304" pitchFamily="18" charset="0"/>
              </a:rPr>
              <a:t>　</a:t>
            </a:r>
            <a:r>
              <a:rPr lang="ja-JP" altLang="zh-CN" sz="1800" b="1">
                <a:solidFill>
                  <a:srgbClr val="0070C0"/>
                </a:solidFill>
                <a:effectLst/>
                <a:ea typeface="MS Mincho" panose="02020609040205080304" pitchFamily="49" charset="-128"/>
                <a:cs typeface="Times New Roman" panose="02020603050405020304" pitchFamily="18" charset="0"/>
              </a:rPr>
              <a:t>時間的順序性</a:t>
            </a:r>
            <a:r>
              <a:rPr lang="ja-JP" altLang="zh-CN" sz="1800">
                <a:solidFill>
                  <a:srgbClr val="000000"/>
                </a:solidFill>
                <a:effectLst/>
                <a:ea typeface="MS Mincho" panose="02020609040205080304" pitchFamily="49" charset="-128"/>
                <a:cs typeface="Times New Roman" panose="02020603050405020304" pitchFamily="18" charset="0"/>
              </a:rPr>
              <a:t>とは、戴浩一（</a:t>
            </a:r>
            <a:r>
              <a:rPr lang="en-US" altLang="zh-CN" sz="1800" dirty="0">
                <a:solidFill>
                  <a:srgbClr val="000000"/>
                </a:solidFill>
                <a:effectLst/>
                <a:latin typeface="MS Mincho" panose="02020609040205080304" pitchFamily="49" charset="-128"/>
                <a:cs typeface="Times New Roman" panose="02020603050405020304" pitchFamily="18" charset="0"/>
              </a:rPr>
              <a:t>1988</a:t>
            </a:r>
            <a:r>
              <a:rPr lang="ja-JP" altLang="zh-CN" sz="1800">
                <a:solidFill>
                  <a:srgbClr val="000000"/>
                </a:solidFill>
                <a:effectLst/>
                <a:ea typeface="MS Mincho" panose="02020609040205080304" pitchFamily="49" charset="-128"/>
                <a:cs typeface="Times New Roman" panose="02020603050405020304" pitchFamily="18" charset="0"/>
              </a:rPr>
              <a:t>）によって、</a:t>
            </a:r>
            <a:r>
              <a:rPr lang="ja-JP" altLang="zh-CN" sz="1800" b="1">
                <a:solidFill>
                  <a:srgbClr val="0070C0"/>
                </a:solidFill>
                <a:effectLst/>
                <a:ea typeface="MS Mincho" panose="02020609040205080304" pitchFamily="49" charset="-128"/>
                <a:cs typeface="Times New Roman" panose="02020603050405020304" pitchFamily="18" charset="0"/>
              </a:rPr>
              <a:t>二つのシンタックス単位の相対的な語順に基づいて、それが表示する概念上の状態の時間順序</a:t>
            </a:r>
            <a:r>
              <a:rPr lang="ja-JP" altLang="zh-CN" sz="1800">
                <a:solidFill>
                  <a:srgbClr val="000000"/>
                </a:solidFill>
                <a:effectLst/>
                <a:ea typeface="MS Mincho" panose="02020609040205080304" pitchFamily="49" charset="-128"/>
                <a:cs typeface="Times New Roman" panose="02020603050405020304" pitchFamily="18" charset="0"/>
              </a:rPr>
              <a:t>である。また、</a:t>
            </a:r>
            <a:r>
              <a:rPr lang="ja-JP" altLang="zh-CN" sz="1800" b="1">
                <a:solidFill>
                  <a:srgbClr val="0070C0"/>
                </a:solidFill>
                <a:effectLst/>
                <a:ea typeface="MS Mincho" panose="02020609040205080304" pitchFamily="49" charset="-128"/>
                <a:cs typeface="Times New Roman" panose="02020603050405020304" pitchFamily="18" charset="0"/>
              </a:rPr>
              <a:t>時間的順序性は客観的概念であり、ヒトの主観的な意志によって変更を加えられない基本概念</a:t>
            </a:r>
            <a:r>
              <a:rPr lang="ja-JP" altLang="zh-CN" sz="1800">
                <a:solidFill>
                  <a:srgbClr val="000000"/>
                </a:solidFill>
                <a:effectLst/>
                <a:ea typeface="MS Mincho" panose="02020609040205080304" pitchFamily="49" charset="-128"/>
                <a:cs typeface="Times New Roman" panose="02020603050405020304" pitchFamily="18" charset="0"/>
              </a:rPr>
              <a:t>である。筆者はこれまで、日本語における一部の並列複文と特殊な反時間順序の場合を除いて、他の複文は時間的順序性の原則に合致するという結論を</a:t>
            </a:r>
            <a:r>
              <a:rPr lang="ja-JP" altLang="zh-CN" sz="1800">
                <a:solidFill>
                  <a:srgbClr val="000000"/>
                </a:solidFill>
                <a:effectLst/>
                <a:latin typeface="Apple Color Emoji" pitchFamily="2" charset="0"/>
                <a:ea typeface="MS Mincho" panose="02020609040205080304" pitchFamily="49" charset="-128"/>
                <a:cs typeface="Apple Color Emoji" pitchFamily="2" charset="0"/>
              </a:rPr>
              <a:t>得</a:t>
            </a:r>
            <a:r>
              <a:rPr lang="ja-JP" altLang="zh-CN" sz="1800">
                <a:solidFill>
                  <a:srgbClr val="000000"/>
                </a:solidFill>
                <a:effectLst/>
                <a:ea typeface="MS Mincho" panose="02020609040205080304" pitchFamily="49" charset="-128"/>
                <a:cs typeface="Times New Roman" panose="02020603050405020304" pitchFamily="18" charset="0"/>
              </a:rPr>
              <a:t>た。</a:t>
            </a:r>
            <a:r>
              <a:rPr lang="zh-CN" altLang="zh-CN" dirty="0">
                <a:effectLst/>
              </a:rPr>
              <a:t>  </a:t>
            </a:r>
            <a:endParaRPr lang="zh-CN" altLang="zh-CN"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88395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46214" cy="733529"/>
            <a:chOff x="571954" y="532563"/>
            <a:chExt cx="10046214"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73830" y="845715"/>
              <a:ext cx="9044338" cy="387286"/>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4" y="1487474"/>
            <a:ext cx="10405789" cy="3883051"/>
          </a:xfrm>
          <a:prstGeom prst="rect">
            <a:avLst/>
          </a:prstGeom>
          <a:noFill/>
        </p:spPr>
        <p:txBody>
          <a:bodyPr wrap="square">
            <a:spAutoFit/>
          </a:bodyPr>
          <a:lstStyle/>
          <a:p>
            <a:pPr algn="l">
              <a:lnSpc>
                <a:spcPct val="200000"/>
              </a:lnSpc>
            </a:pPr>
            <a:r>
              <a:rPr lang="ja-JP" altLang="zh-CN" b="1">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「なら」文は広義の因果関係複文（順接関係複文）に属し、時間的順序性に適用できるもの</a:t>
            </a:r>
            <a:r>
              <a:rPr lang="ja-JP" altLang="zh-CN">
                <a:latin typeface="Times New Roman" panose="02020603050405020304" pitchFamily="18" charset="0"/>
                <a:ea typeface="MS Mincho" panose="02020609040205080304" pitchFamily="49" charset="-128"/>
                <a:cs typeface="Times New Roman" panose="02020603050405020304" pitchFamily="18" charset="0"/>
              </a:rPr>
              <a:t>である。その前件と後件との出来事はまだ</a:t>
            </a:r>
            <a:r>
              <a:rPr lang="ja-JP" altLang="zh-CN" b="1">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生起していなくても、心理空間での思考の順序（＝認知の順序＝事態把握の順序）に合致</a:t>
            </a:r>
            <a:r>
              <a:rPr lang="ja-JP" altLang="zh-CN">
                <a:latin typeface="Times New Roman" panose="02020603050405020304" pitchFamily="18" charset="0"/>
                <a:ea typeface="MS Mincho" panose="02020609040205080304" pitchFamily="49" charset="-128"/>
                <a:cs typeface="Times New Roman" panose="02020603050405020304" pitchFamily="18" charset="0"/>
              </a:rPr>
              <a:t>し、事態把握の順序が事態発生の現実の順序と</a:t>
            </a:r>
            <a:r>
              <a:rPr lang="ja-JP" altLang="zh-CN" b="1">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一致</a:t>
            </a:r>
            <a:r>
              <a:rPr lang="ja-JP" altLang="zh-CN">
                <a:latin typeface="Times New Roman" panose="02020603050405020304" pitchFamily="18" charset="0"/>
                <a:ea typeface="MS Mincho" panose="02020609040205080304" pitchFamily="49" charset="-128"/>
                <a:cs typeface="Times New Roman" panose="02020603050405020304" pitchFamily="18" charset="0"/>
              </a:rPr>
              <a:t>する場合に、</a:t>
            </a:r>
            <a:r>
              <a:rPr lang="ja-JP" altLang="zh-CN" b="1">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時間的順序性</a:t>
            </a:r>
            <a:r>
              <a:rPr lang="ja-JP" altLang="zh-CN">
                <a:latin typeface="Times New Roman" panose="02020603050405020304" pitchFamily="18" charset="0"/>
                <a:ea typeface="MS Mincho" panose="02020609040205080304" pitchFamily="49" charset="-128"/>
                <a:cs typeface="Times New Roman" panose="02020603050405020304" pitchFamily="18" charset="0"/>
              </a:rPr>
              <a:t>に合致するが、</a:t>
            </a:r>
            <a:r>
              <a:rPr lang="ja-JP" altLang="zh-CN" b="1">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一致しない</a:t>
            </a:r>
            <a:r>
              <a:rPr lang="ja-JP" altLang="zh-CN">
                <a:latin typeface="Times New Roman" panose="02020603050405020304" pitchFamily="18" charset="0"/>
                <a:ea typeface="MS Mincho" panose="02020609040205080304" pitchFamily="49" charset="-128"/>
                <a:cs typeface="Times New Roman" panose="02020603050405020304" pitchFamily="18" charset="0"/>
              </a:rPr>
              <a:t>場合に、思考の順序に合致するにもかかわらず、</a:t>
            </a:r>
            <a:r>
              <a:rPr lang="ja-JP" altLang="zh-CN" b="1">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反時間順序</a:t>
            </a:r>
            <a:r>
              <a:rPr lang="ja-JP" altLang="zh-CN">
                <a:latin typeface="Times New Roman" panose="02020603050405020304" pitchFamily="18" charset="0"/>
                <a:ea typeface="MS Mincho" panose="02020609040205080304" pitchFamily="49" charset="-128"/>
                <a:cs typeface="Times New Roman" panose="02020603050405020304" pitchFamily="18" charset="0"/>
              </a:rPr>
              <a:t>に合致する。言い換えれば、</a:t>
            </a:r>
            <a:r>
              <a:rPr lang="ja-JP" altLang="zh-CN" b="1">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思考の順序はより自由で、現実の順序に縛られることがないのは、時間的順序性と反時間順序との二つの場合があるからである。</a:t>
            </a:r>
            <a:r>
              <a:rPr lang="ja-JP" altLang="zh-CN">
                <a:latin typeface="Times New Roman" panose="02020603050405020304" pitchFamily="18" charset="0"/>
                <a:ea typeface="MS Mincho" panose="02020609040205080304" pitchFamily="49" charset="-128"/>
                <a:cs typeface="Times New Roman" panose="02020603050405020304" pitchFamily="18" charset="0"/>
              </a:rPr>
              <a:t>一方で、</a:t>
            </a:r>
            <a:r>
              <a:rPr lang="ja-JP" altLang="zh-CN" b="1">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前件と後件との出来事は実際に生起した場合に、物理空間での行動の順序（＝現実の順序＝事態発生の順序）に合致</a:t>
            </a:r>
            <a:r>
              <a:rPr lang="ja-JP" altLang="zh-CN">
                <a:latin typeface="Times New Roman" panose="02020603050405020304" pitchFamily="18" charset="0"/>
                <a:ea typeface="MS Mincho" panose="02020609040205080304" pitchFamily="49" charset="-128"/>
                <a:cs typeface="Times New Roman" panose="02020603050405020304" pitchFamily="18" charset="0"/>
              </a:rPr>
              <a:t>する。</a:t>
            </a:r>
            <a:endParaRPr lang="zh-CN" altLang="zh-CN"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20788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3.1 [+</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を表す場合：「思考の順序」を中心に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5" y="1743955"/>
            <a:ext cx="10405789" cy="3883051"/>
          </a:xfrm>
          <a:prstGeom prst="rect">
            <a:avLst/>
          </a:prstGeom>
          <a:noFill/>
        </p:spPr>
        <p:txBody>
          <a:bodyPr wrap="square">
            <a:spAutoFit/>
          </a:bodyPr>
          <a:lstStyle/>
          <a:p>
            <a:pPr algn="l">
              <a:lnSpc>
                <a:spcPct val="200000"/>
              </a:lnSpc>
            </a:pPr>
            <a:r>
              <a:rPr lang="ja-JP" altLang="en-US" sz="1800" kern="10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話し手が</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前件を</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＋仮定性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の事態と「未完了」の意味</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として捉えている時に、「なら」文の「条件」の語義が相対的に強いのではないかと考えられる。例えば、</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ct val="200000"/>
              </a:lnSpc>
            </a:pP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　（</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4</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）奈良の三笠山へ登るん</a:t>
            </a:r>
            <a:r>
              <a:rPr lang="ja-JP" altLang="zh-CN" sz="1800" u="sng" kern="100">
                <a:effectLst/>
                <a:latin typeface="DengXian" panose="02010600030101010101" pitchFamily="2" charset="-122"/>
                <a:ea typeface="MS Mincho" panose="02020609040205080304" pitchFamily="49" charset="-128"/>
                <a:cs typeface="Times New Roman" panose="02020603050405020304" pitchFamily="18" charset="0"/>
              </a:rPr>
              <a:t>なら</a:t>
            </a:r>
            <a:r>
              <a:rPr lang="ja-JP" altLang="zh-CN" sz="1800" kern="100">
                <a:effectLst/>
                <a:latin typeface="DengXian" panose="02010600030101010101" pitchFamily="2" charset="-122"/>
                <a:ea typeface="MS Mincho" panose="02020609040205080304" pitchFamily="49" charset="-128"/>
                <a:cs typeface="微软雅黑" panose="020B0503020204020204" pitchFamily="34" charset="-122"/>
              </a:rPr>
              <a:t>､</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考えるだろうが。（井上靖『あした来る人』）</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ct val="200000"/>
              </a:lnSpc>
            </a:pP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　（</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5</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a:t>
            </a:r>
            <a:r>
              <a:rPr lang="ja-JP" altLang="zh-CN" sz="1800" kern="100">
                <a:effectLst/>
                <a:latin typeface="DengXian" panose="02010600030101010101" pitchFamily="2" charset="-122"/>
                <a:ea typeface="MS Mincho" panose="02020609040205080304" pitchFamily="49" charset="-128"/>
                <a:cs typeface="微软雅黑" panose="020B0503020204020204" pitchFamily="34" charset="-122"/>
              </a:rPr>
              <a:t>これで中学の教頭が勤まる</a:t>
            </a:r>
            <a:r>
              <a:rPr lang="ja-JP" altLang="zh-CN" sz="1800" u="sng" kern="100">
                <a:effectLst/>
                <a:latin typeface="DengXian" panose="02010600030101010101" pitchFamily="2" charset="-122"/>
                <a:ea typeface="MS Mincho" panose="02020609040205080304" pitchFamily="49" charset="-128"/>
                <a:cs typeface="微软雅黑" panose="020B0503020204020204" pitchFamily="34" charset="-122"/>
              </a:rPr>
              <a:t>なら</a:t>
            </a:r>
            <a:r>
              <a:rPr lang="ja-JP" altLang="zh-CN" sz="1800" kern="100">
                <a:effectLst/>
                <a:latin typeface="DengXian" panose="02010600030101010101" pitchFamily="2" charset="-122"/>
                <a:ea typeface="MS Mincho" panose="02020609040205080304" pitchFamily="49" charset="-128"/>
                <a:cs typeface="微软雅黑" panose="020B0503020204020204" pitchFamily="34" charset="-122"/>
              </a:rPr>
              <a:t>、おれなんか大学総長がつとまる。（夏目漱石『坊っちゃん』）</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200000"/>
              </a:lnSpc>
            </a:pPr>
            <a:r>
              <a:rPr lang="en-US" altLang="ja-JP" kern="100" dirty="0">
                <a:latin typeface="DengXian" panose="02010600030101010101" pitchFamily="2" charset="-122"/>
                <a:ea typeface="MS Mincho" panose="02020609040205080304" pitchFamily="49" charset="-128"/>
                <a:cs typeface="微软雅黑" panose="020B0503020204020204" pitchFamily="34" charset="-122"/>
              </a:rPr>
              <a:t> </a:t>
            </a:r>
            <a:r>
              <a:rPr lang="ja-JP" altLang="zh-CN" sz="1800" kern="100">
                <a:effectLst/>
                <a:latin typeface="DengXian" panose="02010600030101010101" pitchFamily="2" charset="-122"/>
                <a:ea typeface="MS Mincho" panose="02020609040205080304" pitchFamily="49" charset="-128"/>
                <a:cs typeface="微软雅黑" panose="020B0503020204020204" pitchFamily="34" charset="-122"/>
              </a:rPr>
              <a:t>（</a:t>
            </a:r>
            <a:r>
              <a:rPr lang="en-US" altLang="zh-CN" sz="1800" kern="100" dirty="0">
                <a:effectLst/>
                <a:latin typeface="MS Mincho" panose="02020609040205080304" pitchFamily="49" charset="-128"/>
                <a:ea typeface="DengXian" panose="02010600030101010101" pitchFamily="2" charset="-122"/>
                <a:cs typeface="微软雅黑" panose="020B0503020204020204" pitchFamily="34" charset="-122"/>
              </a:rPr>
              <a:t>6</a:t>
            </a:r>
            <a:r>
              <a:rPr lang="ja-JP" altLang="zh-CN" sz="1800" kern="100">
                <a:effectLst/>
                <a:latin typeface="DengXian" panose="02010600030101010101" pitchFamily="2" charset="-122"/>
                <a:ea typeface="MS Mincho" panose="02020609040205080304" pitchFamily="49" charset="-128"/>
                <a:cs typeface="微软雅黑" panose="020B0503020204020204" pitchFamily="34" charset="-122"/>
              </a:rPr>
              <a:t>）</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同じく将来を進む</a:t>
            </a:r>
            <a:r>
              <a:rPr lang="ja-JP" altLang="zh-CN" sz="1800" u="sng" kern="100">
                <a:effectLst/>
                <a:latin typeface="DengXian" panose="02010600030101010101" pitchFamily="2" charset="-122"/>
                <a:ea typeface="MS Mincho" panose="02020609040205080304" pitchFamily="49" charset="-128"/>
                <a:cs typeface="Times New Roman" panose="02020603050405020304" pitchFamily="18" charset="0"/>
              </a:rPr>
              <a:t>なら</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、共に好む道に携わりたい。（田山花袋『布団』）</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nSpc>
                <a:spcPct val="200000"/>
              </a:lnSpc>
            </a:pPr>
            <a:r>
              <a:rPr lang="en-US" altLang="ja-JP" sz="1800" dirty="0">
                <a:effectLst/>
                <a:ea typeface="MS Mincho" panose="02020609040205080304" pitchFamily="49" charset="-128"/>
                <a:cs typeface="Times New Roman" panose="02020603050405020304" pitchFamily="18" charset="0"/>
              </a:rPr>
              <a:t>     </a:t>
            </a:r>
            <a:r>
              <a:rPr lang="ja-JP" altLang="zh-CN" sz="1800">
                <a:effectLst/>
                <a:ea typeface="MS Mincho" panose="02020609040205080304" pitchFamily="49" charset="-128"/>
                <a:cs typeface="Times New Roman" panose="02020603050405020304" pitchFamily="18" charset="0"/>
              </a:rPr>
              <a:t>例（</a:t>
            </a:r>
            <a:r>
              <a:rPr lang="en-US" altLang="zh-CN" sz="1800" dirty="0">
                <a:effectLst/>
                <a:latin typeface="MS Mincho" panose="02020609040205080304" pitchFamily="49" charset="-128"/>
                <a:cs typeface="Times New Roman" panose="02020603050405020304" pitchFamily="18" charset="0"/>
              </a:rPr>
              <a:t>4</a:t>
            </a:r>
            <a:r>
              <a:rPr lang="ja-JP" altLang="zh-CN" sz="1800">
                <a:effectLst/>
                <a:ea typeface="MS Mincho" panose="02020609040205080304" pitchFamily="49" charset="-128"/>
                <a:cs typeface="Times New Roman" panose="02020603050405020304" pitchFamily="18" charset="0"/>
              </a:rPr>
              <a:t>）〜（</a:t>
            </a:r>
            <a:r>
              <a:rPr lang="en-US" altLang="zh-CN" sz="1800" dirty="0">
                <a:effectLst/>
                <a:latin typeface="MS Mincho" panose="02020609040205080304" pitchFamily="49" charset="-128"/>
                <a:cs typeface="Times New Roman" panose="02020603050405020304" pitchFamily="18" charset="0"/>
              </a:rPr>
              <a:t>6</a:t>
            </a:r>
            <a:r>
              <a:rPr lang="ja-JP" altLang="zh-CN" sz="1800">
                <a:effectLst/>
                <a:ea typeface="MS Mincho" panose="02020609040205080304" pitchFamily="49" charset="-128"/>
                <a:cs typeface="Times New Roman" panose="02020603050405020304" pitchFamily="18" charset="0"/>
              </a:rPr>
              <a:t>）はいずれも「るなら」の形でまだ事態が生起していないことを表す。</a:t>
            </a:r>
            <a:endParaRPr lang="zh-CN" altLang="zh-CN"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06502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3.1 [+</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を表す場合：「思考の順序」を中心に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5" y="1743955"/>
            <a:ext cx="10405789" cy="3883051"/>
          </a:xfrm>
          <a:prstGeom prst="rect">
            <a:avLst/>
          </a:prstGeom>
          <a:noFill/>
        </p:spPr>
        <p:txBody>
          <a:bodyPr wrap="square">
            <a:spAutoFit/>
          </a:bodyPr>
          <a:lstStyle/>
          <a:p>
            <a:pPr algn="l">
              <a:lnSpc>
                <a:spcPct val="200000"/>
              </a:lnSpc>
            </a:pPr>
            <a:r>
              <a:rPr lang="ja-JP" altLang="en-US" sz="1800" kern="10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a:effectLst/>
                <a:ea typeface="MS Mincho" panose="02020609040205080304" pitchFamily="49" charset="-128"/>
                <a:cs typeface="Times New Roman" panose="02020603050405020304" pitchFamily="18" charset="0"/>
              </a:rPr>
              <a:t>例（</a:t>
            </a:r>
            <a:r>
              <a:rPr lang="en-US" altLang="zh-CN" sz="1800" dirty="0">
                <a:effectLst/>
                <a:latin typeface="MS Mincho" panose="02020609040205080304" pitchFamily="49" charset="-128"/>
                <a:cs typeface="Times New Roman" panose="02020603050405020304" pitchFamily="18" charset="0"/>
              </a:rPr>
              <a:t>4</a:t>
            </a:r>
            <a:r>
              <a:rPr lang="ja-JP" altLang="zh-CN" sz="1800">
                <a:effectLst/>
                <a:ea typeface="MS Mincho" panose="02020609040205080304" pitchFamily="49" charset="-128"/>
                <a:cs typeface="Times New Roman" panose="02020603050405020304" pitchFamily="18" charset="0"/>
              </a:rPr>
              <a:t>）の「登る」は継続動詞に属し、語彙的アスペクトから見ると、活動の特性を持つものである。「奈良の三笠山へ登る」という動作には</a:t>
            </a:r>
            <a:r>
              <a:rPr lang="ja-JP" altLang="zh-CN" sz="1800" b="1">
                <a:solidFill>
                  <a:schemeClr val="accent1"/>
                </a:solidFill>
                <a:effectLst/>
                <a:ea typeface="MS Mincho" panose="02020609040205080304" pitchFamily="49" charset="-128"/>
                <a:cs typeface="Times New Roman" panose="02020603050405020304" pitchFamily="18" charset="0"/>
              </a:rPr>
              <a:t>一定の持続時間</a:t>
            </a:r>
            <a:r>
              <a:rPr lang="ja-JP" altLang="zh-CN" sz="1800">
                <a:effectLst/>
                <a:ea typeface="MS Mincho" panose="02020609040205080304" pitchFamily="49" charset="-128"/>
                <a:cs typeface="Times New Roman" panose="02020603050405020304" pitchFamily="18" charset="0"/>
              </a:rPr>
              <a:t>があり、また、「登る」という行為は行為者としての話し手が</a:t>
            </a:r>
            <a:r>
              <a:rPr lang="ja-JP" altLang="zh-CN" sz="1800" b="1">
                <a:solidFill>
                  <a:schemeClr val="accent1"/>
                </a:solidFill>
                <a:effectLst/>
                <a:ea typeface="MS Mincho" panose="02020609040205080304" pitchFamily="49" charset="-128"/>
                <a:cs typeface="Times New Roman" panose="02020603050405020304" pitchFamily="18" charset="0"/>
              </a:rPr>
              <a:t>確定な終結点（三笠山の山頂あるいは他の山腰）がない場合に登り終えようと考えられる時点まで継続する</a:t>
            </a:r>
            <a:r>
              <a:rPr lang="ja-JP" altLang="zh-CN" sz="1800">
                <a:effectLst/>
                <a:ea typeface="MS Mincho" panose="02020609040205080304" pitchFamily="49" charset="-128"/>
                <a:cs typeface="Times New Roman" panose="02020603050405020304" pitchFamily="18" charset="0"/>
              </a:rPr>
              <a:t>ので、まだ</a:t>
            </a:r>
            <a:r>
              <a:rPr lang="ja-JP" altLang="zh-CN" sz="1800" b="1">
                <a:solidFill>
                  <a:schemeClr val="accent1"/>
                </a:solidFill>
                <a:effectLst/>
                <a:ea typeface="MS Mincho" panose="02020609040205080304" pitchFamily="49" charset="-128"/>
                <a:cs typeface="Times New Roman" panose="02020603050405020304" pitchFamily="18" charset="0"/>
              </a:rPr>
              <a:t>完結していない</a:t>
            </a:r>
            <a:r>
              <a:rPr lang="ja-JP" altLang="zh-CN" sz="1800">
                <a:effectLst/>
                <a:ea typeface="MS Mincho" panose="02020609040205080304" pitchFamily="49" charset="-128"/>
                <a:cs typeface="Times New Roman" panose="02020603050405020304" pitchFamily="18" charset="0"/>
              </a:rPr>
              <a:t>という意味が含まれる。</a:t>
            </a:r>
            <a:endParaRPr lang="en-US" altLang="ja-JP" sz="1800" dirty="0">
              <a:effectLst/>
              <a:ea typeface="MS Mincho" panose="02020609040205080304" pitchFamily="49" charset="-128"/>
              <a:cs typeface="Times New Roman" panose="02020603050405020304" pitchFamily="18" charset="0"/>
            </a:endParaRPr>
          </a:p>
          <a:p>
            <a:pPr algn="l">
              <a:lnSpc>
                <a:spcPct val="200000"/>
              </a:lnSpc>
            </a:pPr>
            <a:r>
              <a:rPr lang="ja-JP" altLang="en-US" sz="1800">
                <a:effectLst/>
                <a:ea typeface="MS Mincho" panose="02020609040205080304" pitchFamily="49" charset="-128"/>
                <a:cs typeface="Times New Roman" panose="02020603050405020304" pitchFamily="18" charset="0"/>
              </a:rPr>
              <a:t>　</a:t>
            </a:r>
            <a:r>
              <a:rPr lang="ja-JP" altLang="zh-CN" sz="1800">
                <a:effectLst/>
                <a:ea typeface="MS Mincho" panose="02020609040205080304" pitchFamily="49" charset="-128"/>
                <a:cs typeface="Times New Roman" panose="02020603050405020304" pitchFamily="18" charset="0"/>
              </a:rPr>
              <a:t>例（</a:t>
            </a:r>
            <a:r>
              <a:rPr lang="en-US" altLang="zh-CN" sz="1800" dirty="0">
                <a:effectLst/>
                <a:latin typeface="MS Mincho" panose="02020609040205080304" pitchFamily="49" charset="-128"/>
                <a:cs typeface="Times New Roman" panose="02020603050405020304" pitchFamily="18" charset="0"/>
              </a:rPr>
              <a:t>5</a:t>
            </a:r>
            <a:r>
              <a:rPr lang="ja-JP" altLang="zh-CN" sz="1800">
                <a:effectLst/>
                <a:ea typeface="MS Mincho" panose="02020609040205080304" pitchFamily="49" charset="-128"/>
                <a:cs typeface="Times New Roman" panose="02020603050405020304" pitchFamily="18" charset="0"/>
              </a:rPr>
              <a:t>）の「勤まる」と例（</a:t>
            </a:r>
            <a:r>
              <a:rPr lang="en-US" altLang="zh-CN" sz="1800" dirty="0">
                <a:effectLst/>
                <a:latin typeface="MS Mincho" panose="02020609040205080304" pitchFamily="49" charset="-128"/>
                <a:cs typeface="Times New Roman" panose="02020603050405020304" pitchFamily="18" charset="0"/>
              </a:rPr>
              <a:t>6</a:t>
            </a:r>
            <a:r>
              <a:rPr lang="ja-JP" altLang="zh-CN" sz="1800">
                <a:effectLst/>
                <a:ea typeface="MS Mincho" panose="02020609040205080304" pitchFamily="49" charset="-128"/>
                <a:cs typeface="Times New Roman" panose="02020603050405020304" pitchFamily="18" charset="0"/>
              </a:rPr>
              <a:t>）の「進む」は</a:t>
            </a:r>
            <a:r>
              <a:rPr lang="ja-JP" altLang="zh-CN" sz="1800" b="1">
                <a:solidFill>
                  <a:schemeClr val="accent1"/>
                </a:solidFill>
                <a:effectLst/>
                <a:ea typeface="MS Mincho" panose="02020609040205080304" pitchFamily="49" charset="-128"/>
                <a:cs typeface="Times New Roman" panose="02020603050405020304" pitchFamily="18" charset="0"/>
              </a:rPr>
              <a:t>同様に</a:t>
            </a:r>
            <a:r>
              <a:rPr lang="ja-JP" altLang="zh-CN" sz="1800">
                <a:effectLst/>
                <a:ea typeface="MS Mincho" panose="02020609040205080304" pitchFamily="49" charset="-128"/>
                <a:cs typeface="Times New Roman" panose="02020603050405020304" pitchFamily="18" charset="0"/>
              </a:rPr>
              <a:t>継続動詞に属し、活動の特性を持つものである。それらが表示する行為は</a:t>
            </a:r>
            <a:r>
              <a:rPr lang="ja-JP" altLang="zh-CN" sz="1800" b="1">
                <a:solidFill>
                  <a:schemeClr val="accent1"/>
                </a:solidFill>
                <a:effectLst/>
                <a:ea typeface="MS Mincho" panose="02020609040205080304" pitchFamily="49" charset="-128"/>
                <a:cs typeface="Times New Roman" panose="02020603050405020304" pitchFamily="18" charset="0"/>
              </a:rPr>
              <a:t>一定の持続時間が必要</a:t>
            </a:r>
            <a:r>
              <a:rPr lang="ja-JP" altLang="zh-CN" sz="1800">
                <a:effectLst/>
                <a:ea typeface="MS Mincho" panose="02020609040205080304" pitchFamily="49" charset="-128"/>
                <a:cs typeface="Times New Roman" panose="02020603050405020304" pitchFamily="18" charset="0"/>
              </a:rPr>
              <a:t>であるが、</a:t>
            </a:r>
            <a:r>
              <a:rPr lang="ja-JP" altLang="zh-CN" sz="1800" b="1">
                <a:solidFill>
                  <a:schemeClr val="accent1"/>
                </a:solidFill>
                <a:effectLst/>
                <a:ea typeface="MS Mincho" panose="02020609040205080304" pitchFamily="49" charset="-128"/>
                <a:cs typeface="Times New Roman" panose="02020603050405020304" pitchFamily="18" charset="0"/>
              </a:rPr>
              <a:t>認められる終結点がない</a:t>
            </a:r>
            <a:r>
              <a:rPr lang="ja-JP" altLang="zh-CN" sz="1800">
                <a:effectLst/>
                <a:ea typeface="MS Mincho" panose="02020609040205080304" pitchFamily="49" charset="-128"/>
                <a:cs typeface="Times New Roman" panose="02020603050405020304" pitchFamily="18" charset="0"/>
              </a:rPr>
              <a:t>ので、行為者がやめようと思われる時点まで</a:t>
            </a:r>
            <a:r>
              <a:rPr lang="ja-JP" altLang="zh-CN" sz="1800" b="1">
                <a:solidFill>
                  <a:schemeClr val="accent1"/>
                </a:solidFill>
                <a:effectLst/>
                <a:ea typeface="MS Mincho" panose="02020609040205080304" pitchFamily="49" charset="-128"/>
                <a:cs typeface="Times New Roman" panose="02020603050405020304" pitchFamily="18" charset="0"/>
              </a:rPr>
              <a:t>継続する</a:t>
            </a:r>
            <a:r>
              <a:rPr lang="ja-JP" altLang="zh-CN" sz="1800">
                <a:effectLst/>
                <a:ea typeface="MS Mincho" panose="02020609040205080304" pitchFamily="49" charset="-128"/>
                <a:cs typeface="Times New Roman" panose="02020603050405020304" pitchFamily="18" charset="0"/>
              </a:rPr>
              <a:t>が、</a:t>
            </a:r>
            <a:r>
              <a:rPr lang="ja-JP" altLang="zh-CN" sz="1800" b="1">
                <a:solidFill>
                  <a:schemeClr val="accent1"/>
                </a:solidFill>
                <a:effectLst/>
                <a:ea typeface="MS Mincho" panose="02020609040205080304" pitchFamily="49" charset="-128"/>
                <a:cs typeface="Times New Roman" panose="02020603050405020304" pitchFamily="18" charset="0"/>
              </a:rPr>
              <a:t>その行為が完結しているとは言えない</a:t>
            </a:r>
            <a:r>
              <a:rPr lang="ja-JP" altLang="zh-CN" sz="1800">
                <a:effectLst/>
                <a:ea typeface="MS Mincho" panose="02020609040205080304" pitchFamily="49" charset="-128"/>
                <a:cs typeface="Times New Roman" panose="02020603050405020304" pitchFamily="18" charset="0"/>
              </a:rPr>
              <a:t>。</a:t>
            </a:r>
            <a:r>
              <a:rPr lang="zh-CN" altLang="zh-CN" dirty="0">
                <a:effectLst/>
              </a:rPr>
              <a:t> </a:t>
            </a:r>
            <a:endParaRPr lang="zh-CN" altLang="zh-CN"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4779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3.1 [+</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を表す場合：「思考の順序」を中心に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5" y="1505023"/>
            <a:ext cx="10405789" cy="1286891"/>
          </a:xfrm>
          <a:prstGeom prst="rect">
            <a:avLst/>
          </a:prstGeom>
          <a:noFill/>
        </p:spPr>
        <p:txBody>
          <a:bodyPr wrap="square">
            <a:spAutoFit/>
          </a:bodyPr>
          <a:lstStyle/>
          <a:p>
            <a:pPr algn="l">
              <a:lnSpc>
                <a:spcPct val="150000"/>
              </a:lnSpc>
            </a:pPr>
            <a:r>
              <a:rPr lang="ja-JP" altLang="en-US" sz="1800" kern="10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a:effectLst/>
                <a:ea typeface="MS Mincho" panose="02020609040205080304" pitchFamily="49" charset="-128"/>
                <a:cs typeface="Times New Roman" panose="02020603050405020304" pitchFamily="18" charset="0"/>
              </a:rPr>
              <a:t>以上の分析により、例（</a:t>
            </a:r>
            <a:r>
              <a:rPr lang="en-US" altLang="zh-CN" sz="1800" dirty="0">
                <a:effectLst/>
                <a:latin typeface="MS Mincho" panose="02020609040205080304" pitchFamily="49" charset="-128"/>
                <a:cs typeface="Times New Roman" panose="02020603050405020304" pitchFamily="18" charset="0"/>
              </a:rPr>
              <a:t>4</a:t>
            </a:r>
            <a:r>
              <a:rPr lang="ja-JP" altLang="zh-CN" sz="1800">
                <a:effectLst/>
                <a:ea typeface="MS Mincho" panose="02020609040205080304" pitchFamily="49" charset="-128"/>
                <a:cs typeface="Times New Roman" panose="02020603050405020304" pitchFamily="18" charset="0"/>
              </a:rPr>
              <a:t>）〜（</a:t>
            </a:r>
            <a:r>
              <a:rPr lang="en-US" altLang="zh-CN" sz="1800" dirty="0">
                <a:effectLst/>
                <a:latin typeface="MS Mincho" panose="02020609040205080304" pitchFamily="49" charset="-128"/>
                <a:cs typeface="Times New Roman" panose="02020603050405020304" pitchFamily="18" charset="0"/>
              </a:rPr>
              <a:t>6</a:t>
            </a:r>
            <a:r>
              <a:rPr lang="ja-JP" altLang="zh-CN" sz="1800">
                <a:effectLst/>
                <a:ea typeface="MS Mincho" panose="02020609040205080304" pitchFamily="49" charset="-128"/>
                <a:cs typeface="Times New Roman" panose="02020603050405020304" pitchFamily="18" charset="0"/>
              </a:rPr>
              <a:t>）は</a:t>
            </a:r>
            <a:r>
              <a:rPr lang="ja-JP" altLang="zh-CN" sz="1800" b="1">
                <a:solidFill>
                  <a:schemeClr val="accent1"/>
                </a:solidFill>
                <a:effectLst/>
                <a:ea typeface="MS Mincho" panose="02020609040205080304" pitchFamily="49" charset="-128"/>
                <a:cs typeface="Times New Roman" panose="02020603050405020304" pitchFamily="18" charset="0"/>
              </a:rPr>
              <a:t>「未完了」のアスペクト的な意味があり、その前件が未来に成立し、また、前件事態の成立が見込まれる状況で後件が成立する場合に属するので、思考の順序に合致</a:t>
            </a:r>
            <a:r>
              <a:rPr lang="ja-JP" altLang="zh-CN" sz="1800">
                <a:effectLst/>
                <a:ea typeface="MS Mincho" panose="02020609040205080304" pitchFamily="49" charset="-128"/>
                <a:cs typeface="Times New Roman" panose="02020603050405020304" pitchFamily="18" charset="0"/>
              </a:rPr>
              <a:t>するものである</a:t>
            </a:r>
            <a:r>
              <a:rPr lang="zh-CN" altLang="zh-CN" dirty="0">
                <a:effectLst/>
              </a:rPr>
              <a:t> </a:t>
            </a:r>
            <a:r>
              <a:rPr lang="zh-CN" altLang="en-US" dirty="0">
                <a:effectLst/>
              </a:rPr>
              <a:t>。</a:t>
            </a:r>
            <a:endParaRPr lang="zh-CN" altLang="zh-CN" dirty="0">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2" name="图片 1" descr="日程表&#10;&#10;中度可信度描述已自动生成">
            <a:extLst>
              <a:ext uri="{FF2B5EF4-FFF2-40B4-BE49-F238E27FC236}">
                <a16:creationId xmlns:a16="http://schemas.microsoft.com/office/drawing/2014/main" id="{DA35DA47-A642-C812-130C-CB30AC005A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104" y="2791913"/>
            <a:ext cx="8548076" cy="3677467"/>
          </a:xfrm>
          <a:prstGeom prst="rect">
            <a:avLst/>
          </a:prstGeom>
          <a:ln>
            <a:solidFill>
              <a:schemeClr val="accent2"/>
            </a:solidFill>
          </a:ln>
          <a:effectLst>
            <a:outerShdw blurRad="292100" dist="139700" dir="2700000" algn="tl" rotWithShape="0">
              <a:srgbClr val="333333">
                <a:alpha val="65000"/>
              </a:srgbClr>
            </a:outerShdw>
          </a:effectLst>
        </p:spPr>
      </p:pic>
      <p:sp>
        <p:nvSpPr>
          <p:cNvPr id="5" name="文本框 4">
            <a:extLst>
              <a:ext uri="{FF2B5EF4-FFF2-40B4-BE49-F238E27FC236}">
                <a16:creationId xmlns:a16="http://schemas.microsoft.com/office/drawing/2014/main" id="{0F9B3AA2-8F4F-A438-AF50-DB9653388E82}"/>
              </a:ext>
            </a:extLst>
          </p:cNvPr>
          <p:cNvSpPr txBox="1"/>
          <p:nvPr/>
        </p:nvSpPr>
        <p:spPr>
          <a:xfrm>
            <a:off x="9555649" y="3257550"/>
            <a:ext cx="1977221" cy="2122889"/>
          </a:xfrm>
          <a:prstGeom prst="rect">
            <a:avLst/>
          </a:prstGeom>
          <a:noFill/>
        </p:spPr>
        <p:txBody>
          <a:bodyPr wrap="square" lIns="90000" anchor="t" anchorCtr="1">
            <a:spAutoFit/>
          </a:bodyPr>
          <a:lstStyle/>
          <a:p>
            <a:pPr indent="600075">
              <a:lnSpc>
                <a:spcPct val="150000"/>
              </a:lnSpc>
            </a:pP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図１：</a:t>
            </a:r>
            <a:r>
              <a:rPr lang="en-US" altLang="zh-CN" sz="1800" kern="100" dirty="0">
                <a:effectLst/>
                <a:latin typeface="黑体" panose="02010609060101010101" pitchFamily="49" charset="-122"/>
                <a:ea typeface="DengXian" panose="02010600030101010101" pitchFamily="2" charset="-122"/>
                <a:cs typeface="Times New Roman" panose="02020603050405020304" pitchFamily="18" charset="0"/>
              </a:rPr>
              <a:t>[+</a:t>
            </a: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条件</a:t>
            </a:r>
            <a:r>
              <a:rPr lang="en-US" altLang="zh-CN" sz="1800" kern="100" dirty="0">
                <a:effectLst/>
                <a:latin typeface="黑体" panose="02010609060101010101" pitchFamily="49" charset="-122"/>
                <a:ea typeface="DengXian" panose="02010600030101010101" pitchFamily="2" charset="-122"/>
                <a:cs typeface="Times New Roman" panose="02020603050405020304" pitchFamily="18" charset="0"/>
              </a:rPr>
              <a:t>]</a:t>
            </a: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の場合：「るなら」文のアスペクト的な意味解釈</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66892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3.1 [+</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を表す場合：「思考の順序」を中心に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491491" y="1743955"/>
            <a:ext cx="11235690" cy="1707390"/>
          </a:xfrm>
          <a:prstGeom prst="rect">
            <a:avLst/>
          </a:prstGeom>
          <a:noFill/>
        </p:spPr>
        <p:txBody>
          <a:bodyPr wrap="square">
            <a:spAutoFit/>
          </a:bodyPr>
          <a:lstStyle/>
          <a:p>
            <a:pPr indent="133350" algn="l">
              <a:lnSpc>
                <a:spcPct val="150000"/>
              </a:lnSpc>
            </a:pP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 （</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7</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）同じ人間だということを知らなかった</a:t>
            </a:r>
            <a:r>
              <a:rPr lang="ja-JP" altLang="zh-CN" sz="1800" u="sng" kern="100">
                <a:effectLst/>
                <a:latin typeface="DengXian" panose="02010600030101010101" pitchFamily="2" charset="-122"/>
                <a:ea typeface="MS Mincho" panose="02020609040205080304" pitchFamily="49" charset="-128"/>
                <a:cs typeface="Times New Roman" panose="02020603050405020304" pitchFamily="18" charset="0"/>
              </a:rPr>
              <a:t>なら</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、甘んじて世の軽蔑を受けてもいられたろうものを。（島崎藤村『破戒』）</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150000"/>
              </a:lnSpc>
            </a:pP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8</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）野山を駆け歩く獣の仲間でもあった</a:t>
            </a:r>
            <a:r>
              <a:rPr lang="ja-JP" altLang="zh-CN" sz="1800" u="sng" kern="100">
                <a:effectLst/>
                <a:latin typeface="DengXian" panose="02010600030101010101" pitchFamily="2" charset="-122"/>
                <a:ea typeface="MS Mincho" panose="02020609040205080304" pitchFamily="49" charset="-128"/>
                <a:cs typeface="Times New Roman" panose="02020603050405020304" pitchFamily="18" charset="0"/>
              </a:rPr>
              <a:t>なら</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、一生何の苦痛も知らずに過されたろうものを。（島崎藤村『破戒』）</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4010ADAD-B0B7-D7E5-1DDC-535C853C8C92}"/>
              </a:ext>
            </a:extLst>
          </p:cNvPr>
          <p:cNvSpPr txBox="1"/>
          <p:nvPr/>
        </p:nvSpPr>
        <p:spPr>
          <a:xfrm>
            <a:off x="571954" y="3451345"/>
            <a:ext cx="10389415" cy="2775760"/>
          </a:xfrm>
          <a:prstGeom prst="rect">
            <a:avLst/>
          </a:prstGeom>
          <a:noFill/>
        </p:spPr>
        <p:txBody>
          <a:bodyPr wrap="square">
            <a:spAutoFit/>
          </a:bodyPr>
          <a:lstStyle/>
          <a:p>
            <a:pPr>
              <a:lnSpc>
                <a:spcPct val="200000"/>
              </a:lnSpc>
            </a:pPr>
            <a:r>
              <a:rPr lang="ja-JP" altLang="en-US" sz="1800">
                <a:effectLst/>
                <a:ea typeface="MS Mincho" panose="02020609040205080304" pitchFamily="49" charset="-128"/>
                <a:cs typeface="Times New Roman" panose="02020603050405020304" pitchFamily="18" charset="0"/>
              </a:rPr>
              <a:t>　</a:t>
            </a:r>
            <a:r>
              <a:rPr lang="ja-JP" altLang="zh-CN" sz="1800">
                <a:effectLst/>
                <a:ea typeface="MS Mincho" panose="02020609040205080304" pitchFamily="49" charset="-128"/>
                <a:cs typeface="Times New Roman" panose="02020603050405020304" pitchFamily="18" charset="0"/>
              </a:rPr>
              <a:t>例（</a:t>
            </a:r>
            <a:r>
              <a:rPr lang="en-US" altLang="zh-CN" sz="1800" dirty="0">
                <a:effectLst/>
                <a:latin typeface="MS Mincho" panose="02020609040205080304" pitchFamily="49" charset="-128"/>
                <a:cs typeface="Times New Roman" panose="02020603050405020304" pitchFamily="18" charset="0"/>
              </a:rPr>
              <a:t>7</a:t>
            </a:r>
            <a:r>
              <a:rPr lang="ja-JP" altLang="zh-CN" sz="1800">
                <a:effectLst/>
                <a:ea typeface="MS Mincho" panose="02020609040205080304" pitchFamily="49" charset="-128"/>
                <a:cs typeface="Times New Roman" panose="02020603050405020304" pitchFamily="18" charset="0"/>
              </a:rPr>
              <a:t>）〜（</a:t>
            </a:r>
            <a:r>
              <a:rPr lang="en-US" altLang="zh-CN" sz="1800" dirty="0">
                <a:effectLst/>
                <a:latin typeface="MS Mincho" panose="02020609040205080304" pitchFamily="49" charset="-128"/>
                <a:cs typeface="Times New Roman" panose="02020603050405020304" pitchFamily="18" charset="0"/>
              </a:rPr>
              <a:t>8</a:t>
            </a:r>
            <a:r>
              <a:rPr lang="ja-JP" altLang="zh-CN" sz="1800">
                <a:effectLst/>
                <a:ea typeface="MS Mincho" panose="02020609040205080304" pitchFamily="49" charset="-128"/>
                <a:cs typeface="Times New Roman" panose="02020603050405020304" pitchFamily="18" charset="0"/>
              </a:rPr>
              <a:t>）は</a:t>
            </a:r>
            <a:r>
              <a:rPr lang="ja-JP" altLang="zh-CN" sz="1800" b="1">
                <a:solidFill>
                  <a:schemeClr val="accent1"/>
                </a:solidFill>
                <a:effectLst/>
                <a:ea typeface="MS Mincho" panose="02020609040205080304" pitchFamily="49" charset="-128"/>
                <a:cs typeface="Times New Roman" panose="02020603050405020304" pitchFamily="18" charset="0"/>
              </a:rPr>
              <a:t>「たなら」形で反事実の条件</a:t>
            </a:r>
            <a:r>
              <a:rPr lang="ja-JP" altLang="zh-CN" sz="1800">
                <a:effectLst/>
                <a:ea typeface="MS Mincho" panose="02020609040205080304" pitchFamily="49" charset="-128"/>
                <a:cs typeface="Times New Roman" panose="02020603050405020304" pitchFamily="18" charset="0"/>
              </a:rPr>
              <a:t>を表すものである。前件に関しては、実際はそれぞれ「同じ人間だということを知った」と「野山を駆け歩く獣の仲間でもあわなかった」ということである。上掲例は「た」形の「なら」文であるが、</a:t>
            </a:r>
            <a:r>
              <a:rPr lang="ja-JP" altLang="zh-CN" sz="1800" b="1">
                <a:solidFill>
                  <a:schemeClr val="accent1"/>
                </a:solidFill>
                <a:effectLst/>
                <a:ea typeface="MS Mincho" panose="02020609040205080304" pitchFamily="49" charset="-128"/>
                <a:cs typeface="Times New Roman" panose="02020603050405020304" pitchFamily="18" charset="0"/>
              </a:rPr>
              <a:t>動作が完成したこと（＜完成相＞）を表すにもかかわらず、仮定を前提にして完成した場合のみに成立するもの</a:t>
            </a:r>
            <a:r>
              <a:rPr lang="ja-JP" altLang="zh-CN" sz="1800">
                <a:effectLst/>
                <a:ea typeface="MS Mincho" panose="02020609040205080304" pitchFamily="49" charset="-128"/>
                <a:cs typeface="Times New Roman" panose="02020603050405020304" pitchFamily="18" charset="0"/>
              </a:rPr>
              <a:t>である。よって、</a:t>
            </a:r>
            <a:r>
              <a:rPr lang="ja-JP" altLang="zh-CN" sz="1800" b="1">
                <a:solidFill>
                  <a:schemeClr val="accent1"/>
                </a:solidFill>
                <a:effectLst/>
                <a:ea typeface="MS Mincho" panose="02020609040205080304" pitchFamily="49" charset="-128"/>
                <a:cs typeface="Times New Roman" panose="02020603050405020304" pitchFamily="18" charset="0"/>
              </a:rPr>
              <a:t>反事実の事態を仮定する場合に、その前件と後件は思考の順序に合致する</a:t>
            </a:r>
            <a:r>
              <a:rPr lang="ja-JP" altLang="en-US" sz="1800" b="1">
                <a:solidFill>
                  <a:schemeClr val="accent1"/>
                </a:solidFill>
                <a:effectLst/>
                <a:ea typeface="MS Mincho" panose="02020609040205080304" pitchFamily="49" charset="-128"/>
                <a:cs typeface="Times New Roman" panose="02020603050405020304" pitchFamily="18" charset="0"/>
              </a:rPr>
              <a:t>。</a:t>
            </a:r>
            <a:r>
              <a:rPr lang="zh-CN" altLang="zh-CN" dirty="0">
                <a:effectLst/>
              </a:rPr>
              <a:t> </a:t>
            </a:r>
            <a:endParaRPr lang="zh-CN" altLang="en-US" dirty="0"/>
          </a:p>
        </p:txBody>
      </p:sp>
      <p:sp>
        <p:nvSpPr>
          <p:cNvPr id="5" name="矩形 4">
            <a:extLst>
              <a:ext uri="{FF2B5EF4-FFF2-40B4-BE49-F238E27FC236}">
                <a16:creationId xmlns:a16="http://schemas.microsoft.com/office/drawing/2014/main" id="{2C078D57-5946-202B-E7C6-098F2D13E951}"/>
              </a:ext>
            </a:extLst>
          </p:cNvPr>
          <p:cNvSpPr/>
          <p:nvPr/>
        </p:nvSpPr>
        <p:spPr>
          <a:xfrm>
            <a:off x="2117057" y="1743955"/>
            <a:ext cx="8135653" cy="42339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p>
        </p:txBody>
      </p:sp>
      <p:pic>
        <p:nvPicPr>
          <p:cNvPr id="6" name="图片 5" descr="日程表&#10;&#10;描述已自动生成">
            <a:extLst>
              <a:ext uri="{FF2B5EF4-FFF2-40B4-BE49-F238E27FC236}">
                <a16:creationId xmlns:a16="http://schemas.microsoft.com/office/drawing/2014/main" id="{E3E3BA9C-2E68-9814-5BC7-DA3AE9E7BB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7470" y="1931670"/>
            <a:ext cx="6777989" cy="3417570"/>
          </a:xfrm>
          <a:prstGeom prst="rect">
            <a:avLst/>
          </a:prstGeom>
          <a:ln>
            <a:solidFill>
              <a:srgbClr val="7030A0"/>
            </a:solidFill>
          </a:ln>
          <a:effectLst>
            <a:outerShdw blurRad="292100" dist="139700" dir="2700000" algn="tl" rotWithShape="0">
              <a:srgbClr val="333333">
                <a:alpha val="65000"/>
              </a:srgbClr>
            </a:outerShdw>
          </a:effectLst>
        </p:spPr>
      </p:pic>
      <p:sp>
        <p:nvSpPr>
          <p:cNvPr id="8" name="文本框 7">
            <a:extLst>
              <a:ext uri="{FF2B5EF4-FFF2-40B4-BE49-F238E27FC236}">
                <a16:creationId xmlns:a16="http://schemas.microsoft.com/office/drawing/2014/main" id="{85237965-7B64-3D46-F3BE-8E82F3888014}"/>
              </a:ext>
            </a:extLst>
          </p:cNvPr>
          <p:cNvSpPr txBox="1"/>
          <p:nvPr/>
        </p:nvSpPr>
        <p:spPr>
          <a:xfrm>
            <a:off x="2480310" y="5349240"/>
            <a:ext cx="7189470" cy="369332"/>
          </a:xfrm>
          <a:prstGeom prst="rect">
            <a:avLst/>
          </a:prstGeom>
          <a:noFill/>
        </p:spPr>
        <p:txBody>
          <a:bodyPr wrap="square">
            <a:spAutoFit/>
          </a:bodyPr>
          <a:lstStyle/>
          <a:p>
            <a:r>
              <a:rPr lang="ja-JP" altLang="zh-CN" sz="1800">
                <a:effectLst/>
                <a:ea typeface="黑体" panose="02010609060101010101" pitchFamily="49" charset="-122"/>
                <a:cs typeface="Times New Roman" panose="02020603050405020304" pitchFamily="18" charset="0"/>
              </a:rPr>
              <a:t>図</a:t>
            </a:r>
            <a:r>
              <a:rPr lang="en-US" altLang="zh-CN" sz="1800" dirty="0">
                <a:effectLst/>
                <a:latin typeface="黑体" panose="02010609060101010101" pitchFamily="49" charset="-122"/>
                <a:cs typeface="Times New Roman" panose="02020603050405020304" pitchFamily="18" charset="0"/>
              </a:rPr>
              <a:t>2</a:t>
            </a:r>
            <a:r>
              <a:rPr lang="ja-JP" altLang="zh-CN" sz="1800">
                <a:effectLst/>
                <a:ea typeface="黑体" panose="02010609060101010101" pitchFamily="49" charset="-122"/>
                <a:cs typeface="Times New Roman" panose="02020603050405020304" pitchFamily="18" charset="0"/>
              </a:rPr>
              <a:t>：</a:t>
            </a:r>
            <a:r>
              <a:rPr lang="en-US" altLang="zh-CN" sz="1800" dirty="0">
                <a:effectLst/>
                <a:latin typeface="黑体" panose="02010609060101010101" pitchFamily="49" charset="-122"/>
                <a:cs typeface="Times New Roman" panose="02020603050405020304" pitchFamily="18" charset="0"/>
              </a:rPr>
              <a:t>[+</a:t>
            </a:r>
            <a:r>
              <a:rPr lang="ja-JP" altLang="zh-CN" sz="1800">
                <a:effectLst/>
                <a:ea typeface="黑体" panose="02010609060101010101" pitchFamily="49" charset="-122"/>
                <a:cs typeface="Times New Roman" panose="02020603050405020304" pitchFamily="18" charset="0"/>
              </a:rPr>
              <a:t>条件</a:t>
            </a:r>
            <a:r>
              <a:rPr lang="en-US" altLang="zh-CN" sz="1800" dirty="0">
                <a:effectLst/>
                <a:latin typeface="黑体" panose="02010609060101010101" pitchFamily="49" charset="-122"/>
                <a:cs typeface="Times New Roman" panose="02020603050405020304" pitchFamily="18" charset="0"/>
              </a:rPr>
              <a:t>]</a:t>
            </a:r>
            <a:r>
              <a:rPr lang="ja-JP" altLang="zh-CN" sz="1800">
                <a:effectLst/>
                <a:ea typeface="黑体" panose="02010609060101010101" pitchFamily="49" charset="-122"/>
                <a:cs typeface="Times New Roman" panose="02020603050405020304" pitchFamily="18" charset="0"/>
              </a:rPr>
              <a:t>の場合：「たなら」文のアスペクト的な意味解釈</a:t>
            </a:r>
            <a:r>
              <a:rPr lang="zh-CN" altLang="zh-CN" dirty="0">
                <a:effectLst/>
              </a:rPr>
              <a:t> </a:t>
            </a:r>
            <a:endParaRPr lang="zh-CN" altLang="en-US" dirty="0"/>
          </a:p>
        </p:txBody>
      </p:sp>
    </p:spTree>
    <p:extLst>
      <p:ext uri="{BB962C8B-B14F-4D97-AF65-F5344CB8AC3E}">
        <p14:creationId xmlns:p14="http://schemas.microsoft.com/office/powerpoint/2010/main" val="2152884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3.1 [+</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を表す場合：「思考の順序」を中心に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5" y="1743955"/>
            <a:ext cx="10696915" cy="3883755"/>
          </a:xfrm>
          <a:prstGeom prst="rect">
            <a:avLst/>
          </a:prstGeom>
          <a:noFill/>
        </p:spPr>
        <p:txBody>
          <a:bodyPr wrap="square">
            <a:spAutoFit/>
          </a:bodyPr>
          <a:lstStyle/>
          <a:p>
            <a:pPr indent="133350" algn="l">
              <a:lnSpc>
                <a:spcPct val="200000"/>
              </a:lnSpc>
            </a:pPr>
            <a:r>
              <a:rPr lang="en-US" altLang="ja-JP" sz="1800"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9</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）向うが内心他の人に愛の眼を注いでいる</a:t>
            </a:r>
            <a:r>
              <a:rPr lang="ja-JP" altLang="zh-CN" sz="1800" u="sng" kern="100">
                <a:effectLst/>
                <a:latin typeface="DengXian" panose="02010600030101010101" pitchFamily="2" charset="-122"/>
                <a:ea typeface="MS Mincho" panose="02020609040205080304" pitchFamily="49" charset="-128"/>
                <a:cs typeface="Times New Roman" panose="02020603050405020304" pitchFamily="18" charset="0"/>
              </a:rPr>
              <a:t>ならば</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、私はそんな女と一所になるのは厭なのです。（夏目漱石『こころ』）</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ct val="200000"/>
              </a:lnSpc>
            </a:pP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　（</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10</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）もしＫと私がたった二人曠野の真中にでも立っていた</a:t>
            </a:r>
            <a:r>
              <a:rPr lang="ja-JP" altLang="zh-CN" sz="1800" u="sng" kern="100">
                <a:effectLst/>
                <a:latin typeface="DengXian" panose="02010600030101010101" pitchFamily="2" charset="-122"/>
                <a:ea typeface="MS Mincho" panose="02020609040205080304" pitchFamily="49" charset="-128"/>
                <a:cs typeface="Times New Roman" panose="02020603050405020304" pitchFamily="18" charset="0"/>
              </a:rPr>
              <a:t>ならば</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、私はきっと良心の命令に従って、その場で彼に謝罪したろうと思います。（夏目漱石『こころ』）</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ct val="200000"/>
              </a:lnSpc>
            </a:pP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　（</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11</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）もし誰かが本当に搾取されている</a:t>
            </a:r>
            <a:r>
              <a:rPr lang="ja-JP" altLang="zh-CN" sz="1800" u="sng" kern="100">
                <a:effectLst/>
                <a:latin typeface="DengXian" panose="02010600030101010101" pitchFamily="2" charset="-122"/>
                <a:ea typeface="MS Mincho" panose="02020609040205080304" pitchFamily="49" charset="-128"/>
                <a:cs typeface="Times New Roman" panose="02020603050405020304" pitchFamily="18" charset="0"/>
              </a:rPr>
              <a:t>のなら</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それはやめさせなくちゃいけないと思うわよ。（村上春樹『ノルウェイの森』）</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nSpc>
                <a:spcPct val="200000"/>
              </a:lnSpc>
            </a:pPr>
            <a:r>
              <a:rPr lang="ja-JP" altLang="zh-CN" sz="1800">
                <a:effectLst/>
                <a:ea typeface="MS Mincho" panose="02020609040205080304" pitchFamily="49" charset="-128"/>
                <a:cs typeface="Times New Roman" panose="02020603050405020304" pitchFamily="18" charset="0"/>
              </a:rPr>
              <a:t>　</a:t>
            </a:r>
            <a:r>
              <a:rPr lang="en-US" altLang="ja-JP" sz="1800" dirty="0">
                <a:effectLst/>
                <a:ea typeface="MS Mincho" panose="02020609040205080304" pitchFamily="49" charset="-128"/>
                <a:cs typeface="Times New Roman" panose="02020603050405020304" pitchFamily="18" charset="0"/>
              </a:rPr>
              <a:t> </a:t>
            </a:r>
            <a:r>
              <a:rPr lang="ja-JP" altLang="zh-CN" sz="1800">
                <a:effectLst/>
                <a:ea typeface="MS Mincho" panose="02020609040205080304" pitchFamily="49" charset="-128"/>
                <a:cs typeface="Times New Roman" panose="02020603050405020304" pitchFamily="18" charset="0"/>
              </a:rPr>
              <a:t>例（</a:t>
            </a:r>
            <a:r>
              <a:rPr lang="en-US" altLang="zh-CN" sz="1800" dirty="0">
                <a:effectLst/>
                <a:latin typeface="MS Mincho" panose="02020609040205080304" pitchFamily="49" charset="-128"/>
                <a:cs typeface="Times New Roman" panose="02020603050405020304" pitchFamily="18" charset="0"/>
              </a:rPr>
              <a:t>9</a:t>
            </a:r>
            <a:r>
              <a:rPr lang="ja-JP" altLang="zh-CN" sz="1800">
                <a:effectLst/>
                <a:ea typeface="MS Mincho" panose="02020609040205080304" pitchFamily="49" charset="-128"/>
                <a:cs typeface="Times New Roman" panose="02020603050405020304" pitchFamily="18" charset="0"/>
              </a:rPr>
              <a:t>）（</a:t>
            </a:r>
            <a:r>
              <a:rPr lang="en-US" altLang="zh-CN" sz="1800" dirty="0">
                <a:effectLst/>
                <a:latin typeface="MS Mincho" panose="02020609040205080304" pitchFamily="49" charset="-128"/>
                <a:cs typeface="Times New Roman" panose="02020603050405020304" pitchFamily="18" charset="0"/>
              </a:rPr>
              <a:t>11</a:t>
            </a:r>
            <a:r>
              <a:rPr lang="ja-JP" altLang="zh-CN" sz="1800">
                <a:effectLst/>
                <a:ea typeface="MS Mincho" panose="02020609040205080304" pitchFamily="49" charset="-128"/>
                <a:cs typeface="Times New Roman" panose="02020603050405020304" pitchFamily="18" charset="0"/>
              </a:rPr>
              <a:t>）は「ている」形の「なら」文であり、例（</a:t>
            </a:r>
            <a:r>
              <a:rPr lang="en-US" altLang="zh-CN" sz="1800" dirty="0">
                <a:effectLst/>
                <a:latin typeface="MS Mincho" panose="02020609040205080304" pitchFamily="49" charset="-128"/>
                <a:cs typeface="Times New Roman" panose="02020603050405020304" pitchFamily="18" charset="0"/>
              </a:rPr>
              <a:t>10</a:t>
            </a:r>
            <a:r>
              <a:rPr lang="ja-JP" altLang="zh-CN" sz="1800">
                <a:effectLst/>
                <a:ea typeface="MS Mincho" panose="02020609040205080304" pitchFamily="49" charset="-128"/>
                <a:cs typeface="Times New Roman" panose="02020603050405020304" pitchFamily="18" charset="0"/>
              </a:rPr>
              <a:t>）は「ていた」形の「なら」文である。</a:t>
            </a:r>
            <a:r>
              <a:rPr lang="zh-CN" altLang="zh-CN" dirty="0">
                <a:effectLst/>
              </a:rPr>
              <a:t> </a:t>
            </a:r>
            <a:endParaRPr lang="zh-CN" altLang="zh-CN"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920671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3.1 [+</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を表す場合：「思考の順序」を中心に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767495" y="1446775"/>
            <a:ext cx="10696915" cy="4610173"/>
          </a:xfrm>
          <a:prstGeom prst="rect">
            <a:avLst/>
          </a:prstGeom>
          <a:noFill/>
        </p:spPr>
        <p:txBody>
          <a:bodyPr wrap="square">
            <a:spAutoFit/>
          </a:bodyPr>
          <a:lstStyle/>
          <a:p>
            <a:pPr indent="133350" algn="l">
              <a:lnSpc>
                <a:spcPct val="150000"/>
              </a:lnSpc>
            </a:pPr>
            <a:r>
              <a:rPr lang="ja-JP" altLang="zh-CN" sz="1800">
                <a:effectLst/>
                <a:ea typeface="MS Mincho" panose="02020609040205080304" pitchFamily="49" charset="-128"/>
                <a:cs typeface="Times New Roman" panose="02020603050405020304" pitchFamily="18" charset="0"/>
              </a:rPr>
              <a:t>例（</a:t>
            </a:r>
            <a:r>
              <a:rPr lang="en-US" altLang="zh-CN" sz="1800" dirty="0">
                <a:effectLst/>
                <a:latin typeface="MS Mincho" panose="02020609040205080304" pitchFamily="49" charset="-128"/>
                <a:cs typeface="Times New Roman" panose="02020603050405020304" pitchFamily="18" charset="0"/>
              </a:rPr>
              <a:t>9</a:t>
            </a:r>
            <a:r>
              <a:rPr lang="ja-JP" altLang="zh-CN" sz="1800">
                <a:effectLst/>
                <a:ea typeface="MS Mincho" panose="02020609040205080304" pitchFamily="49" charset="-128"/>
                <a:cs typeface="Times New Roman" panose="02020603050405020304" pitchFamily="18" charset="0"/>
              </a:rPr>
              <a:t>）の「注ぐ」は継続動詞に属し、活動の特性を持つものである。</a:t>
            </a:r>
            <a:r>
              <a:rPr lang="ja-JP" altLang="zh-CN" sz="1800" b="1">
                <a:solidFill>
                  <a:schemeClr val="accent1"/>
                </a:solidFill>
                <a:effectLst/>
                <a:ea typeface="MS Mincho" panose="02020609040205080304" pitchFamily="49" charset="-128"/>
                <a:cs typeface="Times New Roman" panose="02020603050405020304" pitchFamily="18" charset="0"/>
              </a:rPr>
              <a:t>「ている」と共起した場合に、それが表す事態は進行中（＜進行相＞（＝＜不完成相＞））</a:t>
            </a:r>
            <a:r>
              <a:rPr lang="ja-JP" altLang="zh-CN" sz="1800">
                <a:effectLst/>
                <a:ea typeface="MS Mincho" panose="02020609040205080304" pitchFamily="49" charset="-128"/>
                <a:cs typeface="Times New Roman" panose="02020603050405020304" pitchFamily="18" charset="0"/>
              </a:rPr>
              <a:t>であり、焦点のアスペクトから見ると、現在時を中心とした時間軸の一部に焦点が当てられるので、</a:t>
            </a:r>
            <a:r>
              <a:rPr lang="ja-JP" altLang="zh-CN" sz="1800" b="1">
                <a:solidFill>
                  <a:schemeClr val="accent1"/>
                </a:solidFill>
                <a:effectLst/>
                <a:ea typeface="MS Mincho" panose="02020609040205080304" pitchFamily="49" charset="-128"/>
                <a:cs typeface="Times New Roman" panose="02020603050405020304" pitchFamily="18" charset="0"/>
              </a:rPr>
              <a:t>「未完了」の意味</a:t>
            </a:r>
            <a:r>
              <a:rPr lang="ja-JP" altLang="zh-CN" sz="1800">
                <a:effectLst/>
                <a:ea typeface="MS Mincho" panose="02020609040205080304" pitchFamily="49" charset="-128"/>
                <a:cs typeface="Times New Roman" panose="02020603050405020304" pitchFamily="18" charset="0"/>
              </a:rPr>
              <a:t>が含まれる（上述の例（</a:t>
            </a:r>
            <a:r>
              <a:rPr lang="en-US" altLang="zh-CN" sz="1800" dirty="0">
                <a:effectLst/>
                <a:latin typeface="MS Mincho" panose="02020609040205080304" pitchFamily="49" charset="-128"/>
                <a:cs typeface="Times New Roman" panose="02020603050405020304" pitchFamily="18" charset="0"/>
              </a:rPr>
              <a:t>3</a:t>
            </a:r>
            <a:r>
              <a:rPr lang="ja-JP" altLang="zh-CN" sz="1800">
                <a:effectLst/>
                <a:ea typeface="MS Mincho" panose="02020609040205080304" pitchFamily="49" charset="-128"/>
                <a:cs typeface="Times New Roman" panose="02020603050405020304" pitchFamily="18" charset="0"/>
              </a:rPr>
              <a:t>）も同様である）。</a:t>
            </a:r>
            <a:endParaRPr lang="en-US" altLang="ja-JP" sz="1800" dirty="0">
              <a:effectLst/>
              <a:ea typeface="MS Mincho" panose="02020609040205080304" pitchFamily="49" charset="-128"/>
              <a:cs typeface="Times New Roman" panose="02020603050405020304" pitchFamily="18" charset="0"/>
            </a:endParaRPr>
          </a:p>
          <a:p>
            <a:pPr indent="133350" algn="l">
              <a:lnSpc>
                <a:spcPct val="150000"/>
              </a:lnSpc>
            </a:pPr>
            <a:r>
              <a:rPr lang="ja-JP" altLang="zh-CN" sz="1800">
                <a:effectLst/>
                <a:ea typeface="MS Mincho" panose="02020609040205080304" pitchFamily="49" charset="-128"/>
                <a:cs typeface="Times New Roman" panose="02020603050405020304" pitchFamily="18" charset="0"/>
              </a:rPr>
              <a:t>例（</a:t>
            </a:r>
            <a:r>
              <a:rPr lang="en-US" altLang="zh-CN" sz="1800" dirty="0">
                <a:effectLst/>
                <a:latin typeface="MS Mincho" panose="02020609040205080304" pitchFamily="49" charset="-128"/>
                <a:cs typeface="Times New Roman" panose="02020603050405020304" pitchFamily="18" charset="0"/>
              </a:rPr>
              <a:t>9</a:t>
            </a:r>
            <a:r>
              <a:rPr lang="ja-JP" altLang="zh-CN" sz="1800">
                <a:effectLst/>
                <a:ea typeface="MS Mincho" panose="02020609040205080304" pitchFamily="49" charset="-128"/>
                <a:cs typeface="Times New Roman" panose="02020603050405020304" pitchFamily="18" charset="0"/>
              </a:rPr>
              <a:t>）と反対するのは例（</a:t>
            </a:r>
            <a:r>
              <a:rPr lang="en-US" altLang="zh-CN" sz="1800" dirty="0">
                <a:effectLst/>
                <a:latin typeface="MS Mincho" panose="02020609040205080304" pitchFamily="49" charset="-128"/>
                <a:cs typeface="Times New Roman" panose="02020603050405020304" pitchFamily="18" charset="0"/>
              </a:rPr>
              <a:t>10</a:t>
            </a:r>
            <a:r>
              <a:rPr lang="ja-JP" altLang="zh-CN" sz="1800">
                <a:effectLst/>
                <a:ea typeface="MS Mincho" panose="02020609040205080304" pitchFamily="49" charset="-128"/>
                <a:cs typeface="Times New Roman" panose="02020603050405020304" pitchFamily="18" charset="0"/>
              </a:rPr>
              <a:t>）である。「立つ」も継続動詞に属し、活動の特性を持つものであるが、</a:t>
            </a:r>
            <a:r>
              <a:rPr lang="ja-JP" altLang="zh-CN" sz="1800" b="1">
                <a:solidFill>
                  <a:schemeClr val="accent1"/>
                </a:solidFill>
                <a:effectLst/>
                <a:ea typeface="MS Mincho" panose="02020609040205080304" pitchFamily="49" charset="-128"/>
                <a:cs typeface="Times New Roman" panose="02020603050405020304" pitchFamily="18" charset="0"/>
              </a:rPr>
              <a:t>「ていた」と共起した場合に、</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過去のある一時点で「立つ」という行為が進行していること（</a:t>
            </a:r>
            <a:r>
              <a:rPr lang="ja-JP" altLang="zh-CN" sz="1800" b="1">
                <a:solidFill>
                  <a:schemeClr val="accent1"/>
                </a:solidFill>
                <a:effectLst/>
                <a:ea typeface="MS Mincho" panose="02020609040205080304" pitchFamily="49" charset="-128"/>
                <a:cs typeface="Times New Roman" panose="02020603050405020304" pitchFamily="18" charset="0"/>
              </a:rPr>
              <a:t>＜進行相＞（＝＜不完成相＞）の事態）</a:t>
            </a:r>
            <a:r>
              <a:rPr lang="ja-JP" altLang="zh-CN" sz="1800">
                <a:effectLst/>
                <a:ea typeface="MS Mincho" panose="02020609040205080304" pitchFamily="49" charset="-128"/>
                <a:cs typeface="Times New Roman" panose="02020603050405020304" pitchFamily="18" charset="0"/>
              </a:rPr>
              <a:t>を示しており、過去時を中心とした時間軸の一部分に焦点が当てられており、</a:t>
            </a:r>
            <a:r>
              <a:rPr lang="ja-JP" altLang="zh-CN" sz="1800" b="1">
                <a:solidFill>
                  <a:schemeClr val="accent1"/>
                </a:solidFill>
                <a:effectLst/>
                <a:ea typeface="MS Mincho" panose="02020609040205080304" pitchFamily="49" charset="-128"/>
                <a:cs typeface="Times New Roman" panose="02020603050405020304" pitchFamily="18" charset="0"/>
              </a:rPr>
              <a:t>「未完了」の意味</a:t>
            </a:r>
            <a:r>
              <a:rPr lang="ja-JP" altLang="zh-CN" sz="1800">
                <a:effectLst/>
                <a:ea typeface="MS Mincho" panose="02020609040205080304" pitchFamily="49" charset="-128"/>
                <a:cs typeface="Times New Roman" panose="02020603050405020304" pitchFamily="18" charset="0"/>
              </a:rPr>
              <a:t>をも表している。例（</a:t>
            </a:r>
            <a:r>
              <a:rPr lang="en-US" altLang="zh-CN" sz="1800" dirty="0">
                <a:effectLst/>
                <a:latin typeface="MS Mincho" panose="02020609040205080304" pitchFamily="49" charset="-128"/>
                <a:cs typeface="Times New Roman" panose="02020603050405020304" pitchFamily="18" charset="0"/>
              </a:rPr>
              <a:t>11</a:t>
            </a:r>
            <a:r>
              <a:rPr lang="ja-JP" altLang="zh-CN" sz="1800">
                <a:effectLst/>
                <a:ea typeface="MS Mincho" panose="02020609040205080304" pitchFamily="49" charset="-128"/>
                <a:cs typeface="Times New Roman" panose="02020603050405020304" pitchFamily="18" charset="0"/>
              </a:rPr>
              <a:t>）の「搾取（される）」は瞬間動詞に属し、一時性の特徴を持つものである。それが「ている」と共起すると、現在時を中心とした時間軸の一部分に焦点が当てられており、</a:t>
            </a:r>
            <a:r>
              <a:rPr lang="ja-JP" altLang="zh-CN" sz="1800" b="1">
                <a:solidFill>
                  <a:schemeClr val="accent1"/>
                </a:solidFill>
                <a:effectLst/>
                <a:ea typeface="MS Mincho" panose="02020609040205080304" pitchFamily="49" charset="-128"/>
                <a:cs typeface="Times New Roman" panose="02020603050405020304" pitchFamily="18" charset="0"/>
              </a:rPr>
              <a:t>「搾取」という出来事を繰り返すこと（</a:t>
            </a:r>
            <a:r>
              <a:rPr lang="en-US" altLang="zh-CN" sz="1800" b="1" dirty="0">
                <a:solidFill>
                  <a:schemeClr val="accent1"/>
                </a:solidFill>
                <a:effectLst/>
                <a:latin typeface="MS Mincho" panose="02020609040205080304" pitchFamily="49" charset="-128"/>
                <a:cs typeface="Times New Roman" panose="02020603050405020304" pitchFamily="18" charset="0"/>
              </a:rPr>
              <a:t>&lt;</a:t>
            </a:r>
            <a:r>
              <a:rPr lang="ja-JP" altLang="zh-CN" sz="1800" b="1">
                <a:solidFill>
                  <a:schemeClr val="accent1"/>
                </a:solidFill>
                <a:effectLst/>
                <a:ea typeface="MS Mincho" panose="02020609040205080304" pitchFamily="49" charset="-128"/>
                <a:cs typeface="Times New Roman" panose="02020603050405020304" pitchFamily="18" charset="0"/>
              </a:rPr>
              <a:t>継続相</a:t>
            </a:r>
            <a:r>
              <a:rPr lang="en-US" altLang="zh-CN" sz="1800" b="1" dirty="0">
                <a:solidFill>
                  <a:schemeClr val="accent1"/>
                </a:solidFill>
                <a:effectLst/>
                <a:latin typeface="MS Mincho" panose="02020609040205080304" pitchFamily="49" charset="-128"/>
                <a:cs typeface="Times New Roman" panose="02020603050405020304" pitchFamily="18" charset="0"/>
              </a:rPr>
              <a:t>&gt;</a:t>
            </a:r>
            <a:r>
              <a:rPr lang="ja-JP" altLang="zh-CN" sz="1800" b="1">
                <a:solidFill>
                  <a:schemeClr val="accent1"/>
                </a:solidFill>
                <a:effectLst/>
                <a:ea typeface="MS Mincho" panose="02020609040205080304" pitchFamily="49" charset="-128"/>
                <a:cs typeface="Times New Roman" panose="02020603050405020304" pitchFamily="18" charset="0"/>
              </a:rPr>
              <a:t>（＝＜不完成相＞））を示し、「未完了」の意味</a:t>
            </a:r>
            <a:r>
              <a:rPr lang="ja-JP" altLang="zh-CN" sz="1800">
                <a:effectLst/>
                <a:ea typeface="MS Mincho" panose="02020609040205080304" pitchFamily="49" charset="-128"/>
                <a:cs typeface="Times New Roman" panose="02020603050405020304" pitchFamily="18" charset="0"/>
              </a:rPr>
              <a:t>を表している。つまり、</a:t>
            </a:r>
            <a:r>
              <a:rPr lang="zh-CN" altLang="en-US" sz="1800" dirty="0">
                <a:effectLst/>
                <a:ea typeface="MS Mincho" panose="02020609040205080304" pitchFamily="49" charset="-128"/>
                <a:cs typeface="Times New Roman" panose="02020603050405020304" pitchFamily="18" charset="0"/>
              </a:rPr>
              <a:t>上掲</a:t>
            </a:r>
            <a:r>
              <a:rPr lang="ja-JP" altLang="zh-CN" sz="1800">
                <a:effectLst/>
                <a:ea typeface="MS Mincho" panose="02020609040205080304" pitchFamily="49" charset="-128"/>
                <a:cs typeface="Times New Roman" panose="02020603050405020304" pitchFamily="18" charset="0"/>
              </a:rPr>
              <a:t>例はいずれも</a:t>
            </a:r>
            <a:r>
              <a:rPr lang="ja-JP" altLang="zh-CN" sz="1800" b="1">
                <a:solidFill>
                  <a:schemeClr val="accent1"/>
                </a:solidFill>
                <a:effectLst/>
                <a:ea typeface="MS Mincho" panose="02020609040205080304" pitchFamily="49" charset="-128"/>
                <a:cs typeface="Times New Roman" panose="02020603050405020304" pitchFamily="18" charset="0"/>
              </a:rPr>
              <a:t>思考の順序に合致</a:t>
            </a:r>
            <a:r>
              <a:rPr lang="ja-JP" altLang="zh-CN" sz="1800">
                <a:effectLst/>
                <a:ea typeface="MS Mincho" panose="02020609040205080304" pitchFamily="49" charset="-128"/>
                <a:cs typeface="Times New Roman" panose="02020603050405020304" pitchFamily="18" charset="0"/>
              </a:rPr>
              <a:t>する</a:t>
            </a:r>
            <a:r>
              <a:rPr lang="ja-JP" altLang="en-US">
                <a:ea typeface="MS Mincho" panose="02020609040205080304" pitchFamily="49" charset="-128"/>
                <a:cs typeface="Times New Roman" panose="02020603050405020304" pitchFamily="18" charset="0"/>
              </a:rPr>
              <a:t>。</a:t>
            </a:r>
            <a:endParaRPr lang="zh-CN" altLang="zh-CN"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24275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0D2C4DF-9681-4FAD-B94E-A79842C40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id="{32437128-51FF-4490-89F1-284358BDCF40}"/>
              </a:ext>
            </a:extLst>
          </p:cNvPr>
          <p:cNvGrpSpPr/>
          <p:nvPr/>
        </p:nvGrpSpPr>
        <p:grpSpPr>
          <a:xfrm>
            <a:off x="486287" y="901326"/>
            <a:ext cx="10621108" cy="5556738"/>
            <a:chOff x="803868" y="713433"/>
            <a:chExt cx="10621108" cy="5556738"/>
          </a:xfrm>
        </p:grpSpPr>
        <p:sp>
          <p:nvSpPr>
            <p:cNvPr id="2" name="矩形 1">
              <a:extLst>
                <a:ext uri="{FF2B5EF4-FFF2-40B4-BE49-F238E27FC236}">
                  <a16:creationId xmlns:a16="http://schemas.microsoft.com/office/drawing/2014/main" id="{9D8E3770-A80A-4AAB-A9FA-1AABDE80B6EE}"/>
                </a:ext>
              </a:extLst>
            </p:cNvPr>
            <p:cNvSpPr/>
            <p:nvPr/>
          </p:nvSpPr>
          <p:spPr>
            <a:xfrm>
              <a:off x="803868" y="713433"/>
              <a:ext cx="10621108" cy="5556738"/>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1号-御守锦书" panose="00000500000000000000" pitchFamily="2" charset="-122"/>
                <a:ea typeface="字魂71号-御守锦书" panose="00000500000000000000" pitchFamily="2" charset="-122"/>
                <a:cs typeface="+mn-ea"/>
                <a:sym typeface="字魂59号-创粗黑" pitchFamily="2" charset="-122"/>
              </a:endParaRPr>
            </a:p>
          </p:txBody>
        </p:sp>
        <p:sp>
          <p:nvSpPr>
            <p:cNvPr id="18" name="矩形 17">
              <a:extLst>
                <a:ext uri="{FF2B5EF4-FFF2-40B4-BE49-F238E27FC236}">
                  <a16:creationId xmlns:a16="http://schemas.microsoft.com/office/drawing/2014/main" id="{E85FD740-78B7-4E8A-9BFC-43BBD0DBB6EC}"/>
                </a:ext>
              </a:extLst>
            </p:cNvPr>
            <p:cNvSpPr/>
            <p:nvPr/>
          </p:nvSpPr>
          <p:spPr>
            <a:xfrm>
              <a:off x="934496" y="813917"/>
              <a:ext cx="10369900" cy="5330650"/>
            </a:xfrm>
            <a:prstGeom prst="rect">
              <a:avLst/>
            </a:prstGeom>
            <a:noFill/>
            <a:ln w="28575">
              <a:solidFill>
                <a:srgbClr val="86A1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1号-御守锦书" panose="00000500000000000000" pitchFamily="2" charset="-122"/>
                <a:ea typeface="字魂71号-御守锦书" panose="00000500000000000000" pitchFamily="2" charset="-122"/>
                <a:cs typeface="+mn-ea"/>
                <a:sym typeface="字魂59号-创粗黑" pitchFamily="2" charset="-122"/>
              </a:endParaRPr>
            </a:p>
          </p:txBody>
        </p:sp>
      </p:grpSp>
      <p:pic>
        <p:nvPicPr>
          <p:cNvPr id="13" name="图片 12">
            <a:extLst>
              <a:ext uri="{FF2B5EF4-FFF2-40B4-BE49-F238E27FC236}">
                <a16:creationId xmlns:a16="http://schemas.microsoft.com/office/drawing/2014/main" id="{4040531A-5C83-4290-A19E-A3BDC905DE47}"/>
              </a:ext>
            </a:extLst>
          </p:cNvPr>
          <p:cNvPicPr>
            <a:picLocks noChangeAspect="1"/>
          </p:cNvPicPr>
          <p:nvPr/>
        </p:nvPicPr>
        <p:blipFill rotWithShape="1">
          <a:blip r:embed="rId3">
            <a:extLst>
              <a:ext uri="{28A0092B-C50C-407E-A947-70E740481C1C}">
                <a14:useLocalDpi xmlns:a14="http://schemas.microsoft.com/office/drawing/2010/main" val="0"/>
              </a:ext>
            </a:extLst>
          </a:blip>
          <a:srcRect b="76703"/>
          <a:stretch/>
        </p:blipFill>
        <p:spPr>
          <a:xfrm>
            <a:off x="0" y="-10956"/>
            <a:ext cx="12192000" cy="1597688"/>
          </a:xfrm>
          <a:prstGeom prst="rect">
            <a:avLst/>
          </a:prstGeom>
        </p:spPr>
      </p:pic>
      <p:pic>
        <p:nvPicPr>
          <p:cNvPr id="8" name="图片 7">
            <a:extLst>
              <a:ext uri="{FF2B5EF4-FFF2-40B4-BE49-F238E27FC236}">
                <a16:creationId xmlns:a16="http://schemas.microsoft.com/office/drawing/2014/main" id="{C7068859-7F8F-4B66-81CD-9676917E2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72" y="5210108"/>
            <a:ext cx="8547800" cy="1773496"/>
          </a:xfrm>
          <a:prstGeom prst="rect">
            <a:avLst/>
          </a:prstGeom>
        </p:spPr>
      </p:pic>
      <p:pic>
        <p:nvPicPr>
          <p:cNvPr id="29" name="图片 28">
            <a:extLst>
              <a:ext uri="{FF2B5EF4-FFF2-40B4-BE49-F238E27FC236}">
                <a16:creationId xmlns:a16="http://schemas.microsoft.com/office/drawing/2014/main" id="{B8AA438B-E1D3-41C9-B3F0-C9A4B48B864A}"/>
              </a:ext>
            </a:extLst>
          </p:cNvPr>
          <p:cNvPicPr>
            <a:picLocks noChangeAspect="1"/>
          </p:cNvPicPr>
          <p:nvPr/>
        </p:nvPicPr>
        <p:blipFill rotWithShape="1">
          <a:blip r:embed="rId3">
            <a:extLst>
              <a:ext uri="{28A0092B-C50C-407E-A947-70E740481C1C}">
                <a14:useLocalDpi xmlns:a14="http://schemas.microsoft.com/office/drawing/2010/main" val="0"/>
              </a:ext>
            </a:extLst>
          </a:blip>
          <a:srcRect t="33920" b="34358"/>
          <a:stretch/>
        </p:blipFill>
        <p:spPr>
          <a:xfrm>
            <a:off x="0" y="4682532"/>
            <a:ext cx="12192000" cy="2175468"/>
          </a:xfrm>
          <a:prstGeom prst="rect">
            <a:avLst/>
          </a:prstGeom>
        </p:spPr>
      </p:pic>
      <p:grpSp>
        <p:nvGrpSpPr>
          <p:cNvPr id="9" name="组合 8">
            <a:extLst>
              <a:ext uri="{FF2B5EF4-FFF2-40B4-BE49-F238E27FC236}">
                <a16:creationId xmlns:a16="http://schemas.microsoft.com/office/drawing/2014/main" id="{88AF44C8-2E50-44C1-9920-D8DD3CE304EE}"/>
              </a:ext>
            </a:extLst>
          </p:cNvPr>
          <p:cNvGrpSpPr/>
          <p:nvPr/>
        </p:nvGrpSpPr>
        <p:grpSpPr>
          <a:xfrm>
            <a:off x="4005707" y="1650332"/>
            <a:ext cx="869465" cy="2655091"/>
            <a:chOff x="3700658" y="1610138"/>
            <a:chExt cx="869465" cy="2655091"/>
          </a:xfrm>
        </p:grpSpPr>
        <p:sp>
          <p:nvSpPr>
            <p:cNvPr id="35" name="椭圆 34">
              <a:extLst>
                <a:ext uri="{FF2B5EF4-FFF2-40B4-BE49-F238E27FC236}">
                  <a16:creationId xmlns:a16="http://schemas.microsoft.com/office/drawing/2014/main" id="{0CF759CA-E499-45AF-9C41-880F80825E01}"/>
                </a:ext>
              </a:extLst>
            </p:cNvPr>
            <p:cNvSpPr/>
            <p:nvPr/>
          </p:nvSpPr>
          <p:spPr>
            <a:xfrm>
              <a:off x="3700658" y="1610138"/>
              <a:ext cx="822152" cy="810864"/>
            </a:xfrm>
            <a:prstGeom prst="ellipse">
              <a:avLst/>
            </a:prstGeom>
            <a:noFill/>
            <a:ln w="22225">
              <a:solidFill>
                <a:srgbClr val="86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rPr>
                <a:t>1</a:t>
              </a:r>
              <a:endParaRPr lang="zh-CN" altLang="en-US"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endParaRPr>
            </a:p>
          </p:txBody>
        </p:sp>
        <p:sp>
          <p:nvSpPr>
            <p:cNvPr id="36" name="文本框 35">
              <a:extLst>
                <a:ext uri="{FF2B5EF4-FFF2-40B4-BE49-F238E27FC236}">
                  <a16:creationId xmlns:a16="http://schemas.microsoft.com/office/drawing/2014/main" id="{B8CB4468-6E23-402A-B101-F811FF831F44}"/>
                </a:ext>
              </a:extLst>
            </p:cNvPr>
            <p:cNvSpPr txBox="1">
              <a:spLocks/>
            </p:cNvSpPr>
            <p:nvPr/>
          </p:nvSpPr>
          <p:spPr>
            <a:xfrm>
              <a:off x="3847292" y="2448065"/>
              <a:ext cx="722831" cy="1817164"/>
            </a:xfrm>
            <a:prstGeom prst="rect">
              <a:avLst/>
            </a:prstGeom>
            <a:noFill/>
            <a:ln w="0">
              <a:noFill/>
              <a:prstDash/>
            </a:ln>
          </p:spPr>
          <p:txBody>
            <a:bodyPr vert="horz" wrap="square" lIns="89535" tIns="46355" rIns="89535" bIns="46355" anchor="t">
              <a:spAutoFit/>
            </a:bodyPr>
            <a:lstStyle/>
            <a:p>
              <a:pPr marL="0" indent="0" algn="l" defTabSz="508000" eaLnBrk="0" fontAlgn="auto" latinLnBrk="0">
                <a:lnSpc>
                  <a:spcPct val="100000"/>
                </a:lnSpc>
                <a:spcBef>
                  <a:spcPts val="0"/>
                </a:spcBef>
                <a:spcAft>
                  <a:spcPts val="0"/>
                </a:spcAft>
                <a:buFontTx/>
                <a:buNone/>
              </a:pPr>
              <a:r>
                <a:rPr lang="zh-CN" altLang="en-US" sz="28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rPr>
                <a:t>はじめに</a:t>
              </a:r>
              <a:endParaRPr lang="ko-KR" altLang="en-US" sz="2800" b="1" cap="none" dirty="0">
                <a:solidFill>
                  <a:schemeClr val="tx1">
                    <a:lumMod val="75000"/>
                    <a:lumOff val="25000"/>
                  </a:schemeClr>
                </a:solidFill>
                <a:latin typeface="MS Mincho" panose="02020609040205080304" pitchFamily="49" charset="-128"/>
                <a:cs typeface="+mn-ea"/>
                <a:sym typeface="字魂59号-创粗黑" pitchFamily="2" charset="-122"/>
              </a:endParaRPr>
            </a:p>
          </p:txBody>
        </p:sp>
      </p:grpSp>
      <p:grpSp>
        <p:nvGrpSpPr>
          <p:cNvPr id="10" name="组合 9">
            <a:extLst>
              <a:ext uri="{FF2B5EF4-FFF2-40B4-BE49-F238E27FC236}">
                <a16:creationId xmlns:a16="http://schemas.microsoft.com/office/drawing/2014/main" id="{8BE2A65A-732C-4E0D-B44C-4A35CCA17ECB}"/>
              </a:ext>
            </a:extLst>
          </p:cNvPr>
          <p:cNvGrpSpPr/>
          <p:nvPr/>
        </p:nvGrpSpPr>
        <p:grpSpPr>
          <a:xfrm>
            <a:off x="5442333" y="1626305"/>
            <a:ext cx="1077339" cy="1347583"/>
            <a:chOff x="5137284" y="1586111"/>
            <a:chExt cx="1077339" cy="1347583"/>
          </a:xfrm>
        </p:grpSpPr>
        <p:sp>
          <p:nvSpPr>
            <p:cNvPr id="39" name="椭圆 38">
              <a:extLst>
                <a:ext uri="{FF2B5EF4-FFF2-40B4-BE49-F238E27FC236}">
                  <a16:creationId xmlns:a16="http://schemas.microsoft.com/office/drawing/2014/main" id="{BF08F3CE-0F1D-4F9E-AE68-A2879EF14608}"/>
                </a:ext>
              </a:extLst>
            </p:cNvPr>
            <p:cNvSpPr/>
            <p:nvPr/>
          </p:nvSpPr>
          <p:spPr>
            <a:xfrm>
              <a:off x="5137284" y="1586111"/>
              <a:ext cx="822152" cy="810864"/>
            </a:xfrm>
            <a:prstGeom prst="ellipse">
              <a:avLst/>
            </a:prstGeom>
            <a:noFill/>
            <a:ln w="22225">
              <a:solidFill>
                <a:srgbClr val="86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rPr>
                <a:t>2</a:t>
              </a:r>
              <a:endParaRPr lang="zh-CN" altLang="en-US"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endParaRPr>
            </a:p>
          </p:txBody>
        </p:sp>
        <p:sp>
          <p:nvSpPr>
            <p:cNvPr id="40" name="文本框 39">
              <a:extLst>
                <a:ext uri="{FF2B5EF4-FFF2-40B4-BE49-F238E27FC236}">
                  <a16:creationId xmlns:a16="http://schemas.microsoft.com/office/drawing/2014/main" id="{2612677C-5D36-4DE2-8830-8581DDD4769E}"/>
                </a:ext>
              </a:extLst>
            </p:cNvPr>
            <p:cNvSpPr txBox="1">
              <a:spLocks/>
            </p:cNvSpPr>
            <p:nvPr/>
          </p:nvSpPr>
          <p:spPr>
            <a:xfrm>
              <a:off x="5491792" y="2409191"/>
              <a:ext cx="722831" cy="524503"/>
            </a:xfrm>
            <a:prstGeom prst="rect">
              <a:avLst/>
            </a:prstGeom>
            <a:noFill/>
            <a:ln w="0">
              <a:noFill/>
              <a:prstDash/>
            </a:ln>
          </p:spPr>
          <p:txBody>
            <a:bodyPr vert="horz" wrap="square" lIns="89535" tIns="46355" rIns="89535" bIns="46355" anchor="t">
              <a:spAutoFit/>
            </a:bodyPr>
            <a:lstStyle/>
            <a:p>
              <a:pPr marL="0" indent="0" algn="l" defTabSz="508000" eaLnBrk="0" fontAlgn="auto" latinLnBrk="0">
                <a:lnSpc>
                  <a:spcPct val="100000"/>
                </a:lnSpc>
                <a:spcBef>
                  <a:spcPts val="0"/>
                </a:spcBef>
                <a:spcAft>
                  <a:spcPts val="0"/>
                </a:spcAft>
                <a:buFontTx/>
                <a:buNone/>
              </a:pPr>
              <a:endParaRPr lang="ko-KR" altLang="en-US" sz="2800" cap="none" dirty="0">
                <a:solidFill>
                  <a:schemeClr val="tx1">
                    <a:lumMod val="75000"/>
                    <a:lumOff val="25000"/>
                  </a:schemeClr>
                </a:solidFill>
                <a:latin typeface="字魂71号-御守锦书" panose="00000500000000000000" pitchFamily="2" charset="-122"/>
                <a:cs typeface="+mn-ea"/>
                <a:sym typeface="字魂59号-创粗黑" pitchFamily="2" charset="-122"/>
              </a:endParaRPr>
            </a:p>
          </p:txBody>
        </p:sp>
      </p:grpSp>
      <p:grpSp>
        <p:nvGrpSpPr>
          <p:cNvPr id="12" name="组合 11">
            <a:extLst>
              <a:ext uri="{FF2B5EF4-FFF2-40B4-BE49-F238E27FC236}">
                <a16:creationId xmlns:a16="http://schemas.microsoft.com/office/drawing/2014/main" id="{1D69DE8E-67B4-4558-B5DA-EB5DAC821CEE}"/>
              </a:ext>
            </a:extLst>
          </p:cNvPr>
          <p:cNvGrpSpPr/>
          <p:nvPr/>
        </p:nvGrpSpPr>
        <p:grpSpPr>
          <a:xfrm>
            <a:off x="6938951" y="1638521"/>
            <a:ext cx="1341459" cy="1335367"/>
            <a:chOff x="6633902" y="1598327"/>
            <a:chExt cx="1341459" cy="1335367"/>
          </a:xfrm>
        </p:grpSpPr>
        <p:sp>
          <p:nvSpPr>
            <p:cNvPr id="43" name="椭圆 42">
              <a:extLst>
                <a:ext uri="{FF2B5EF4-FFF2-40B4-BE49-F238E27FC236}">
                  <a16:creationId xmlns:a16="http://schemas.microsoft.com/office/drawing/2014/main" id="{8D1AB447-6864-4DFE-AF48-8AAB04486968}"/>
                </a:ext>
              </a:extLst>
            </p:cNvPr>
            <p:cNvSpPr/>
            <p:nvPr/>
          </p:nvSpPr>
          <p:spPr>
            <a:xfrm>
              <a:off x="6633902" y="1598327"/>
              <a:ext cx="822152" cy="810864"/>
            </a:xfrm>
            <a:prstGeom prst="ellipse">
              <a:avLst/>
            </a:prstGeom>
            <a:noFill/>
            <a:ln w="22225">
              <a:solidFill>
                <a:srgbClr val="86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rPr>
                <a:t>3</a:t>
              </a:r>
              <a:endParaRPr lang="zh-CN" altLang="en-US"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endParaRPr>
            </a:p>
          </p:txBody>
        </p:sp>
        <p:sp>
          <p:nvSpPr>
            <p:cNvPr id="44" name="文本框 43">
              <a:extLst>
                <a:ext uri="{FF2B5EF4-FFF2-40B4-BE49-F238E27FC236}">
                  <a16:creationId xmlns:a16="http://schemas.microsoft.com/office/drawing/2014/main" id="{550C86F8-3FC1-4729-A973-AF2101712F30}"/>
                </a:ext>
              </a:extLst>
            </p:cNvPr>
            <p:cNvSpPr txBox="1">
              <a:spLocks/>
            </p:cNvSpPr>
            <p:nvPr/>
          </p:nvSpPr>
          <p:spPr>
            <a:xfrm>
              <a:off x="7252530" y="2409191"/>
              <a:ext cx="722831" cy="524503"/>
            </a:xfrm>
            <a:prstGeom prst="rect">
              <a:avLst/>
            </a:prstGeom>
            <a:noFill/>
            <a:ln w="0">
              <a:noFill/>
              <a:prstDash/>
            </a:ln>
          </p:spPr>
          <p:txBody>
            <a:bodyPr vert="horz" wrap="square" lIns="89535" tIns="46355" rIns="89535" bIns="46355" anchor="t">
              <a:spAutoFit/>
            </a:bodyPr>
            <a:lstStyle/>
            <a:p>
              <a:pPr marL="0" indent="0" algn="l" defTabSz="508000" eaLnBrk="0" fontAlgn="auto" latinLnBrk="0">
                <a:lnSpc>
                  <a:spcPct val="100000"/>
                </a:lnSpc>
                <a:spcBef>
                  <a:spcPts val="0"/>
                </a:spcBef>
                <a:spcAft>
                  <a:spcPts val="0"/>
                </a:spcAft>
                <a:buFontTx/>
                <a:buNone/>
              </a:pPr>
              <a:endParaRPr lang="ko-KR" altLang="en-US" sz="2800" cap="none" dirty="0">
                <a:solidFill>
                  <a:schemeClr val="tx1">
                    <a:lumMod val="75000"/>
                    <a:lumOff val="25000"/>
                  </a:schemeClr>
                </a:solidFill>
                <a:latin typeface="字魂71号-御守锦书" panose="00000500000000000000" pitchFamily="2" charset="-122"/>
                <a:cs typeface="+mn-ea"/>
                <a:sym typeface="字魂59号-创粗黑" pitchFamily="2" charset="-122"/>
              </a:endParaRPr>
            </a:p>
          </p:txBody>
        </p:sp>
      </p:grpSp>
      <p:grpSp>
        <p:nvGrpSpPr>
          <p:cNvPr id="14" name="组合 13">
            <a:extLst>
              <a:ext uri="{FF2B5EF4-FFF2-40B4-BE49-F238E27FC236}">
                <a16:creationId xmlns:a16="http://schemas.microsoft.com/office/drawing/2014/main" id="{89D9854F-A7B2-463E-9743-7180E8A80B33}"/>
              </a:ext>
            </a:extLst>
          </p:cNvPr>
          <p:cNvGrpSpPr/>
          <p:nvPr/>
        </p:nvGrpSpPr>
        <p:grpSpPr>
          <a:xfrm>
            <a:off x="8431570" y="1650333"/>
            <a:ext cx="1042593" cy="3709504"/>
            <a:chOff x="8126521" y="1610139"/>
            <a:chExt cx="1042593" cy="3148988"/>
          </a:xfrm>
        </p:grpSpPr>
        <p:sp>
          <p:nvSpPr>
            <p:cNvPr id="47" name="椭圆 46">
              <a:extLst>
                <a:ext uri="{FF2B5EF4-FFF2-40B4-BE49-F238E27FC236}">
                  <a16:creationId xmlns:a16="http://schemas.microsoft.com/office/drawing/2014/main" id="{20AB8DDF-4733-41C9-B326-2751AF91B318}"/>
                </a:ext>
              </a:extLst>
            </p:cNvPr>
            <p:cNvSpPr/>
            <p:nvPr/>
          </p:nvSpPr>
          <p:spPr>
            <a:xfrm>
              <a:off x="8247684" y="1610139"/>
              <a:ext cx="822153" cy="667943"/>
            </a:xfrm>
            <a:prstGeom prst="ellipse">
              <a:avLst/>
            </a:prstGeom>
            <a:noFill/>
            <a:ln w="22225">
              <a:solidFill>
                <a:srgbClr val="86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rPr>
                <a:t>4</a:t>
              </a:r>
              <a:endParaRPr lang="zh-CN" altLang="en-US"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endParaRPr>
            </a:p>
          </p:txBody>
        </p:sp>
        <p:sp>
          <p:nvSpPr>
            <p:cNvPr id="48" name="文本框 47">
              <a:extLst>
                <a:ext uri="{FF2B5EF4-FFF2-40B4-BE49-F238E27FC236}">
                  <a16:creationId xmlns:a16="http://schemas.microsoft.com/office/drawing/2014/main" id="{D261C0C3-AEB8-42E7-B36E-74F41EDA1CE9}"/>
                </a:ext>
              </a:extLst>
            </p:cNvPr>
            <p:cNvSpPr txBox="1">
              <a:spLocks/>
            </p:cNvSpPr>
            <p:nvPr/>
          </p:nvSpPr>
          <p:spPr>
            <a:xfrm>
              <a:off x="8126521" y="2511076"/>
              <a:ext cx="1042593" cy="2248051"/>
            </a:xfrm>
            <a:prstGeom prst="rect">
              <a:avLst/>
            </a:prstGeom>
            <a:noFill/>
            <a:ln w="0">
              <a:noFill/>
              <a:prstDash/>
            </a:ln>
          </p:spPr>
          <p:txBody>
            <a:bodyPr vert="eaVert" wrap="square" lIns="89535" tIns="46355" rIns="89535" bIns="46355" anchor="t">
              <a:spAutoFit/>
            </a:bodyPr>
            <a:lstStyle/>
            <a:p>
              <a:pPr marL="0" indent="0" defTabSz="508000" eaLnBrk="0" fontAlgn="auto" latinLnBrk="0">
                <a:lnSpc>
                  <a:spcPct val="100000"/>
                </a:lnSpc>
                <a:spcBef>
                  <a:spcPts val="0"/>
                </a:spcBef>
                <a:spcAft>
                  <a:spcPts val="0"/>
                </a:spcAft>
                <a:buFontTx/>
                <a:buNone/>
              </a:pPr>
              <a:r>
                <a:rPr lang="ja-JP" altLang="zh-CN" sz="2800" b="1">
                  <a:effectLst/>
                  <a:latin typeface="MS Mincho" panose="02020609040205080304" pitchFamily="49" charset="-128"/>
                  <a:ea typeface="MS Mincho" panose="02020609040205080304" pitchFamily="49" charset="-128"/>
                  <a:cs typeface="Times New Roman" panose="02020603050405020304" pitchFamily="18" charset="0"/>
                </a:rPr>
                <a:t>アスペクト的な語義の連続性</a:t>
              </a:r>
              <a:r>
                <a:rPr lang="zh-CN" altLang="zh-CN" sz="2800" b="1" dirty="0">
                  <a:effectLst/>
                  <a:latin typeface="MS Mincho" panose="02020609040205080304" pitchFamily="49" charset="-128"/>
                  <a:ea typeface="MS Mincho" panose="02020609040205080304" pitchFamily="49" charset="-128"/>
                </a:rPr>
                <a:t> </a:t>
              </a:r>
              <a:endParaRPr lang="ko-KR" altLang="en-US" sz="2800" b="1" cap="none" dirty="0">
                <a:solidFill>
                  <a:schemeClr val="tx1">
                    <a:lumMod val="75000"/>
                    <a:lumOff val="25000"/>
                  </a:schemeClr>
                </a:solidFill>
                <a:latin typeface="MS Mincho" panose="02020609040205080304" pitchFamily="49" charset="-128"/>
                <a:cs typeface="+mn-ea"/>
                <a:sym typeface="字魂59号-创粗黑" pitchFamily="2" charset="-122"/>
              </a:endParaRPr>
            </a:p>
          </p:txBody>
        </p:sp>
      </p:grpSp>
      <p:sp>
        <p:nvSpPr>
          <p:cNvPr id="50" name="文本框 49">
            <a:extLst>
              <a:ext uri="{FF2B5EF4-FFF2-40B4-BE49-F238E27FC236}">
                <a16:creationId xmlns:a16="http://schemas.microsoft.com/office/drawing/2014/main" id="{BD2DDCD9-4425-4843-AB3F-472779F50D04}"/>
              </a:ext>
            </a:extLst>
          </p:cNvPr>
          <p:cNvSpPr txBox="1">
            <a:spLocks/>
          </p:cNvSpPr>
          <p:nvPr/>
        </p:nvSpPr>
        <p:spPr>
          <a:xfrm rot="5400000">
            <a:off x="1542992" y="2434267"/>
            <a:ext cx="2637409" cy="584775"/>
          </a:xfrm>
          <a:prstGeom prst="rect">
            <a:avLst/>
          </a:prstGeom>
          <a:noFill/>
        </p:spPr>
        <p:txBody>
          <a:bodyPr vert="horz" wrap="square" lIns="0" tIns="45720" rIns="0" bIns="45720" numCol="1" anchor="t">
            <a:spAutoFit/>
          </a:bodyPr>
          <a:lstStyle/>
          <a:p>
            <a:pPr marL="0" indent="0" algn="dist" defTabSz="914400" eaLnBrk="0" fontAlgn="auto" latinLnBrk="0">
              <a:lnSpc>
                <a:spcPct val="100000"/>
              </a:lnSpc>
              <a:spcBef>
                <a:spcPts val="0"/>
              </a:spcBef>
              <a:spcAft>
                <a:spcPts val="0"/>
              </a:spcAft>
              <a:buFontTx/>
              <a:buNone/>
            </a:pPr>
            <a:r>
              <a:rPr lang="en-US" altLang="ko-KR" sz="3200" cap="none" dirty="0">
                <a:ln w="6350" cap="flat" cmpd="sng">
                  <a:noFill/>
                  <a:prstDash/>
                </a:ln>
                <a:solidFill>
                  <a:schemeClr val="tx1">
                    <a:lumMod val="65000"/>
                    <a:lumOff val="35000"/>
                  </a:schemeClr>
                </a:solidFill>
                <a:latin typeface="字魂71号-御守锦书" panose="00000500000000000000" pitchFamily="2" charset="-122"/>
                <a:ea typeface="字魂71号-御守锦书" panose="00000500000000000000" pitchFamily="2" charset="-122"/>
                <a:cs typeface="+mn-ea"/>
                <a:sym typeface="字魂59号-创粗黑" pitchFamily="2" charset="-122"/>
              </a:rPr>
              <a:t>CONTENTS</a:t>
            </a:r>
            <a:endParaRPr lang="ko-KR" altLang="en-US" sz="3200" cap="none" dirty="0">
              <a:ln w="6350" cap="flat" cmpd="sng">
                <a:noFill/>
                <a:prstDash/>
              </a:ln>
              <a:solidFill>
                <a:schemeClr val="tx1">
                  <a:lumMod val="65000"/>
                  <a:lumOff val="35000"/>
                </a:schemeClr>
              </a:solidFill>
              <a:latin typeface="字魂71号-御守锦书" panose="00000500000000000000" pitchFamily="2" charset="-122"/>
              <a:cs typeface="+mn-ea"/>
              <a:sym typeface="字魂59号-创粗黑" pitchFamily="2" charset="-122"/>
            </a:endParaRPr>
          </a:p>
        </p:txBody>
      </p:sp>
      <p:sp>
        <p:nvSpPr>
          <p:cNvPr id="51" name="文本框 50">
            <a:extLst>
              <a:ext uri="{FF2B5EF4-FFF2-40B4-BE49-F238E27FC236}">
                <a16:creationId xmlns:a16="http://schemas.microsoft.com/office/drawing/2014/main" id="{92F8E0C0-96F9-4B97-A31E-98D17B5AE465}"/>
              </a:ext>
            </a:extLst>
          </p:cNvPr>
          <p:cNvSpPr txBox="1">
            <a:spLocks/>
          </p:cNvSpPr>
          <p:nvPr/>
        </p:nvSpPr>
        <p:spPr>
          <a:xfrm>
            <a:off x="1649764" y="1247459"/>
            <a:ext cx="1038860" cy="1755609"/>
          </a:xfrm>
          <a:prstGeom prst="rect">
            <a:avLst/>
          </a:prstGeom>
          <a:noFill/>
          <a:ln w="0">
            <a:noFill/>
            <a:prstDash/>
          </a:ln>
        </p:spPr>
        <p:txBody>
          <a:bodyPr vert="horz" wrap="square" lIns="89535" tIns="46355" rIns="89535" bIns="46355" anchor="t">
            <a:spAutoFit/>
          </a:bodyPr>
          <a:lstStyle/>
          <a:p>
            <a:pPr marL="0" indent="0" algn="l" defTabSz="508000" eaLnBrk="0" fontAlgn="auto" latinLnBrk="0">
              <a:lnSpc>
                <a:spcPct val="100000"/>
              </a:lnSpc>
              <a:spcBef>
                <a:spcPts val="0"/>
              </a:spcBef>
              <a:spcAft>
                <a:spcPts val="0"/>
              </a:spcAft>
              <a:buFontTx/>
              <a:buNone/>
            </a:pPr>
            <a:r>
              <a:rPr lang="zh-CN" altLang="en-US" sz="5400" cap="none" dirty="0">
                <a:solidFill>
                  <a:schemeClr val="tx1">
                    <a:lumMod val="65000"/>
                    <a:lumOff val="35000"/>
                  </a:schemeClr>
                </a:solidFill>
                <a:latin typeface="MS Mincho" panose="02020609040205080304" pitchFamily="49" charset="-128"/>
                <a:ea typeface="MS Mincho" panose="02020609040205080304" pitchFamily="49" charset="-128"/>
                <a:cs typeface="+mn-ea"/>
                <a:sym typeface="字魂59号-创粗黑" pitchFamily="2" charset="-122"/>
              </a:rPr>
              <a:t>目次</a:t>
            </a:r>
            <a:endParaRPr lang="ko-KR" altLang="en-US" sz="5400" cap="none" dirty="0">
              <a:solidFill>
                <a:schemeClr val="tx1">
                  <a:lumMod val="65000"/>
                  <a:lumOff val="35000"/>
                </a:schemeClr>
              </a:solidFill>
              <a:latin typeface="MS Mincho" panose="02020609040205080304" pitchFamily="49" charset="-128"/>
              <a:cs typeface="+mn-ea"/>
              <a:sym typeface="字魂59号-创粗黑" pitchFamily="2" charset="-122"/>
            </a:endParaRPr>
          </a:p>
        </p:txBody>
      </p:sp>
      <p:pic>
        <p:nvPicPr>
          <p:cNvPr id="52" name="图片 51">
            <a:extLst>
              <a:ext uri="{FF2B5EF4-FFF2-40B4-BE49-F238E27FC236}">
                <a16:creationId xmlns:a16="http://schemas.microsoft.com/office/drawing/2014/main" id="{3443BE1F-851F-4116-98C7-80DE1F9C8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5140" y="4310743"/>
            <a:ext cx="750278" cy="730704"/>
          </a:xfrm>
          <a:prstGeom prst="rect">
            <a:avLst/>
          </a:prstGeom>
        </p:spPr>
      </p:pic>
      <p:pic>
        <p:nvPicPr>
          <p:cNvPr id="53" name="图片 52">
            <a:extLst>
              <a:ext uri="{FF2B5EF4-FFF2-40B4-BE49-F238E27FC236}">
                <a16:creationId xmlns:a16="http://schemas.microsoft.com/office/drawing/2014/main" id="{4DB33763-0B7E-4DE7-BD73-6C926B482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3328" y="1181513"/>
            <a:ext cx="885825" cy="428625"/>
          </a:xfrm>
          <a:prstGeom prst="rect">
            <a:avLst/>
          </a:prstGeom>
        </p:spPr>
      </p:pic>
      <p:sp>
        <p:nvSpPr>
          <p:cNvPr id="4" name="文本框 3">
            <a:extLst>
              <a:ext uri="{FF2B5EF4-FFF2-40B4-BE49-F238E27FC236}">
                <a16:creationId xmlns:a16="http://schemas.microsoft.com/office/drawing/2014/main" id="{94BA907C-F6B7-A401-CC92-69D0C231A005}"/>
              </a:ext>
            </a:extLst>
          </p:cNvPr>
          <p:cNvSpPr txBox="1"/>
          <p:nvPr/>
        </p:nvSpPr>
        <p:spPr>
          <a:xfrm>
            <a:off x="5063081" y="2488059"/>
            <a:ext cx="1477328" cy="3261232"/>
          </a:xfrm>
          <a:prstGeom prst="rect">
            <a:avLst/>
          </a:prstGeom>
          <a:noFill/>
        </p:spPr>
        <p:txBody>
          <a:bodyPr vert="eaVert" wrap="square" rtlCol="0">
            <a:spAutoFit/>
          </a:bodyPr>
          <a:lstStyle/>
          <a:p>
            <a:pPr defTabSz="508000" eaLnBrk="0"/>
            <a:r>
              <a:rPr lang="ja-JP" altLang="zh-CN" sz="2800" b="1">
                <a:latin typeface="MS Mincho" panose="02020609040205080304" pitchFamily="49" charset="-128"/>
                <a:ea typeface="MS Mincho" panose="02020609040205080304" pitchFamily="49" charset="-128"/>
              </a:rPr>
              <a:t>「なら」文の語義</a:t>
            </a:r>
            <a:r>
              <a:rPr lang="ja-JP" altLang="en-US" sz="2800" b="1">
                <a:latin typeface="MS Mincho" panose="02020609040205080304" pitchFamily="49" charset="-128"/>
                <a:ea typeface="MS Mincho" panose="02020609040205080304" pitchFamily="49" charset="-128"/>
              </a:rPr>
              <a:t>（</a:t>
            </a:r>
            <a:r>
              <a:rPr lang="zh-CN" altLang="en-US" sz="2800" b="1" dirty="0">
                <a:latin typeface="MS Mincho" panose="02020609040205080304" pitchFamily="49" charset="-128"/>
                <a:ea typeface="MS Mincho" panose="02020609040205080304" pitchFamily="49" charset="-128"/>
              </a:rPr>
              <a:t>意味</a:t>
            </a:r>
            <a:r>
              <a:rPr lang="ja-JP" altLang="en-US" sz="2800" b="1">
                <a:latin typeface="MS Mincho" panose="02020609040205080304" pitchFamily="49" charset="-128"/>
                <a:ea typeface="MS Mincho" panose="02020609040205080304" pitchFamily="49" charset="-128"/>
              </a:rPr>
              <a:t>）</a:t>
            </a:r>
            <a:r>
              <a:rPr lang="ja-JP" altLang="zh-CN" sz="2800" b="1">
                <a:latin typeface="MS Mincho" panose="02020609040205080304" pitchFamily="49" charset="-128"/>
                <a:ea typeface="MS Mincho" panose="02020609040205080304" pitchFamily="49" charset="-128"/>
              </a:rPr>
              <a:t>に関する先行研究</a:t>
            </a:r>
            <a:r>
              <a:rPr lang="zh-CN" altLang="zh-CN" sz="2800" dirty="0">
                <a:latin typeface="MS Mincho" panose="02020609040205080304" pitchFamily="49" charset="-128"/>
                <a:ea typeface="MS Mincho" panose="02020609040205080304" pitchFamily="49" charset="-128"/>
              </a:rPr>
              <a:t> </a:t>
            </a:r>
            <a:endParaRPr lang="zh-CN" altLang="en-US" sz="2800" dirty="0">
              <a:solidFill>
                <a:schemeClr val="tx1">
                  <a:lumMod val="75000"/>
                  <a:lumOff val="25000"/>
                </a:schemeClr>
              </a:solidFill>
              <a:latin typeface="MS Mincho" panose="02020609040205080304" pitchFamily="49" charset="-128"/>
              <a:ea typeface="MS Mincho" panose="02020609040205080304" pitchFamily="49" charset="-128"/>
              <a:cs typeface="+mn-ea"/>
            </a:endParaRPr>
          </a:p>
        </p:txBody>
      </p:sp>
      <p:sp>
        <p:nvSpPr>
          <p:cNvPr id="6" name="文本框 5">
            <a:extLst>
              <a:ext uri="{FF2B5EF4-FFF2-40B4-BE49-F238E27FC236}">
                <a16:creationId xmlns:a16="http://schemas.microsoft.com/office/drawing/2014/main" id="{BDA720DD-1F8A-1610-1C54-58FDCD415D3C}"/>
              </a:ext>
            </a:extLst>
          </p:cNvPr>
          <p:cNvSpPr txBox="1"/>
          <p:nvPr/>
        </p:nvSpPr>
        <p:spPr>
          <a:xfrm>
            <a:off x="6821440" y="2501174"/>
            <a:ext cx="1046440" cy="3406805"/>
          </a:xfrm>
          <a:prstGeom prst="rect">
            <a:avLst/>
          </a:prstGeom>
          <a:noFill/>
        </p:spPr>
        <p:txBody>
          <a:bodyPr vert="eaVert" wrap="square" rtlCol="0">
            <a:spAutoFit/>
          </a:bodyPr>
          <a:lstStyle/>
          <a:p>
            <a:r>
              <a:rPr lang="ja-JP" altLang="zh-CN" sz="2800" b="1">
                <a:latin typeface="MS Mincho" panose="02020609040205080304" pitchFamily="49" charset="-128"/>
                <a:ea typeface="MS Mincho" panose="02020609040205080304" pitchFamily="49" charset="-128"/>
              </a:rPr>
              <a:t>「なら」文のアスペクト</a:t>
            </a:r>
            <a:r>
              <a:rPr lang="zh-CN" altLang="en-US" sz="2800" b="1" dirty="0">
                <a:latin typeface="MS Mincho" panose="02020609040205080304" pitchFamily="49" charset="-128"/>
                <a:ea typeface="MS Mincho" panose="02020609040205080304" pitchFamily="49" charset="-128"/>
              </a:rPr>
              <a:t>的な</a:t>
            </a:r>
            <a:r>
              <a:rPr lang="ja-JP" altLang="zh-CN" sz="2800" b="1">
                <a:latin typeface="MS Mincho" panose="02020609040205080304" pitchFamily="49" charset="-128"/>
                <a:ea typeface="MS Mincho" panose="02020609040205080304" pitchFamily="49" charset="-128"/>
              </a:rPr>
              <a:t>意味解釈</a:t>
            </a:r>
            <a:r>
              <a:rPr lang="zh-CN" altLang="zh-CN" sz="2800" dirty="0">
                <a:latin typeface="MS Mincho" panose="02020609040205080304" pitchFamily="49" charset="-128"/>
                <a:ea typeface="MS Mincho" panose="02020609040205080304" pitchFamily="49" charset="-128"/>
              </a:rPr>
              <a:t> </a:t>
            </a:r>
            <a:endParaRPr kumimoji="1" lang="zh-CN" altLang="en-US" sz="2800" dirty="0">
              <a:latin typeface="MS Mincho" panose="02020609040205080304" pitchFamily="49" charset="-128"/>
              <a:ea typeface="MS Mincho" panose="02020609040205080304" pitchFamily="49" charset="-128"/>
            </a:endParaRPr>
          </a:p>
        </p:txBody>
      </p:sp>
      <p:sp>
        <p:nvSpPr>
          <p:cNvPr id="11" name="椭圆 10">
            <a:extLst>
              <a:ext uri="{FF2B5EF4-FFF2-40B4-BE49-F238E27FC236}">
                <a16:creationId xmlns:a16="http://schemas.microsoft.com/office/drawing/2014/main" id="{686D6738-5079-5203-B855-12AB5F4069F9}"/>
              </a:ext>
            </a:extLst>
          </p:cNvPr>
          <p:cNvSpPr/>
          <p:nvPr/>
        </p:nvSpPr>
        <p:spPr>
          <a:xfrm>
            <a:off x="9930386" y="1677194"/>
            <a:ext cx="822152" cy="810864"/>
          </a:xfrm>
          <a:prstGeom prst="ellipse">
            <a:avLst/>
          </a:prstGeom>
          <a:noFill/>
          <a:ln w="22225">
            <a:solidFill>
              <a:srgbClr val="86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rPr>
              <a:t>5</a:t>
            </a:r>
            <a:endParaRPr lang="zh-CN" altLang="en-US" sz="3200" b="1" dirty="0">
              <a:solidFill>
                <a:schemeClr val="tx1">
                  <a:lumMod val="75000"/>
                  <a:lumOff val="25000"/>
                </a:schemeClr>
              </a:solidFill>
              <a:latin typeface="MS Mincho" panose="02020609040205080304" pitchFamily="49" charset="-128"/>
              <a:ea typeface="MS Mincho" panose="02020609040205080304" pitchFamily="49" charset="-128"/>
              <a:cs typeface="+mn-ea"/>
              <a:sym typeface="字魂59号-创粗黑" pitchFamily="2" charset="-122"/>
            </a:endParaRPr>
          </a:p>
        </p:txBody>
      </p:sp>
      <p:sp>
        <p:nvSpPr>
          <p:cNvPr id="16" name="文本框 15">
            <a:extLst>
              <a:ext uri="{FF2B5EF4-FFF2-40B4-BE49-F238E27FC236}">
                <a16:creationId xmlns:a16="http://schemas.microsoft.com/office/drawing/2014/main" id="{E596062F-35EA-BDB1-C4D2-008464362EC7}"/>
              </a:ext>
            </a:extLst>
          </p:cNvPr>
          <p:cNvSpPr txBox="1"/>
          <p:nvPr/>
        </p:nvSpPr>
        <p:spPr>
          <a:xfrm>
            <a:off x="10069172" y="2681567"/>
            <a:ext cx="615553" cy="2971910"/>
          </a:xfrm>
          <a:prstGeom prst="rect">
            <a:avLst/>
          </a:prstGeom>
          <a:noFill/>
        </p:spPr>
        <p:txBody>
          <a:bodyPr vert="eaVert" wrap="square" rtlCol="0">
            <a:spAutoFit/>
          </a:bodyPr>
          <a:lstStyle/>
          <a:p>
            <a:pPr defTabSz="508000" eaLnBrk="0"/>
            <a:r>
              <a:rPr lang="zh-CN" altLang="en-US" sz="2800" b="1" dirty="0">
                <a:solidFill>
                  <a:schemeClr val="tx1">
                    <a:lumMod val="75000"/>
                    <a:lumOff val="25000"/>
                  </a:schemeClr>
                </a:solidFill>
                <a:latin typeface="MS Mincho" panose="02020609040205080304" pitchFamily="49" charset="-128"/>
                <a:ea typeface="MS Mincho" panose="02020609040205080304" pitchFamily="49" charset="-128"/>
                <a:cs typeface="+mn-ea"/>
              </a:rPr>
              <a:t>おわりに</a:t>
            </a:r>
          </a:p>
        </p:txBody>
      </p:sp>
    </p:spTree>
    <p:extLst>
      <p:ext uri="{BB962C8B-B14F-4D97-AF65-F5344CB8AC3E}">
        <p14:creationId xmlns:p14="http://schemas.microsoft.com/office/powerpoint/2010/main" val="2925193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3.1 [+</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を表す場合：「思考の順序」を中心に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pic>
        <p:nvPicPr>
          <p:cNvPr id="2" name="图片 1" descr="图示, 日程表&#10;&#10;描述已自动生成">
            <a:extLst>
              <a:ext uri="{FF2B5EF4-FFF2-40B4-BE49-F238E27FC236}">
                <a16:creationId xmlns:a16="http://schemas.microsoft.com/office/drawing/2014/main" id="{8146B150-7D0D-78AD-717A-17ED42115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 y="1634490"/>
            <a:ext cx="7098029" cy="4195076"/>
          </a:xfrm>
          <a:prstGeom prst="rect">
            <a:avLst/>
          </a:prstGeom>
          <a:ln>
            <a:solidFill>
              <a:srgbClr val="00B050"/>
            </a:solidFill>
          </a:ln>
          <a:effectLst>
            <a:outerShdw blurRad="292100" dist="139700" dir="2700000" algn="tl" rotWithShape="0">
              <a:srgbClr val="333333">
                <a:alpha val="65000"/>
              </a:srgbClr>
            </a:outerShdw>
          </a:effectLst>
        </p:spPr>
      </p:pic>
      <p:sp>
        <p:nvSpPr>
          <p:cNvPr id="5" name="文本框 4">
            <a:extLst>
              <a:ext uri="{FF2B5EF4-FFF2-40B4-BE49-F238E27FC236}">
                <a16:creationId xmlns:a16="http://schemas.microsoft.com/office/drawing/2014/main" id="{45C8BB6C-19A8-CB4A-22AB-B4DF5AE8D31E}"/>
              </a:ext>
            </a:extLst>
          </p:cNvPr>
          <p:cNvSpPr txBox="1"/>
          <p:nvPr/>
        </p:nvSpPr>
        <p:spPr>
          <a:xfrm>
            <a:off x="385763" y="5829566"/>
            <a:ext cx="7192326" cy="605294"/>
          </a:xfrm>
          <a:prstGeom prst="rect">
            <a:avLst/>
          </a:prstGeom>
          <a:noFill/>
        </p:spPr>
        <p:txBody>
          <a:bodyPr wrap="square">
            <a:spAutoFit/>
          </a:bodyPr>
          <a:lstStyle/>
          <a:p>
            <a:pPr indent="400050" algn="l">
              <a:lnSpc>
                <a:spcPts val="2000"/>
              </a:lnSpc>
            </a:pP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図</a:t>
            </a:r>
            <a:r>
              <a:rPr lang="en-US" altLang="zh-CN" sz="1800" kern="100" dirty="0">
                <a:effectLst/>
                <a:latin typeface="黑体" panose="02010609060101010101" pitchFamily="49" charset="-122"/>
                <a:ea typeface="DengXian" panose="02010600030101010101" pitchFamily="2" charset="-122"/>
                <a:cs typeface="Times New Roman" panose="02020603050405020304" pitchFamily="18" charset="0"/>
              </a:rPr>
              <a:t>3</a:t>
            </a: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a:t>
            </a:r>
            <a:r>
              <a:rPr lang="en-US" altLang="zh-CN" sz="1800" kern="100" dirty="0">
                <a:effectLst/>
                <a:latin typeface="黑体" panose="02010609060101010101" pitchFamily="49" charset="-122"/>
                <a:ea typeface="DengXian" panose="02010600030101010101" pitchFamily="2" charset="-122"/>
                <a:cs typeface="Times New Roman" panose="02020603050405020304" pitchFamily="18" charset="0"/>
              </a:rPr>
              <a:t>[+</a:t>
            </a: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条件</a:t>
            </a:r>
            <a:r>
              <a:rPr lang="en-US" altLang="zh-CN" sz="1800" kern="100" dirty="0">
                <a:effectLst/>
                <a:latin typeface="黑体" panose="02010609060101010101" pitchFamily="49" charset="-122"/>
                <a:ea typeface="DengXian" panose="02010600030101010101" pitchFamily="2" charset="-122"/>
                <a:cs typeface="Times New Roman" panose="02020603050405020304" pitchFamily="18" charset="0"/>
              </a:rPr>
              <a:t>]</a:t>
            </a: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の場合：「ている（た）なら」文のアスペクト的な意味解釈</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C2EF9749-467F-548A-B79C-2FD8B189693C}"/>
              </a:ext>
            </a:extLst>
          </p:cNvPr>
          <p:cNvSpPr txBox="1"/>
          <p:nvPr/>
        </p:nvSpPr>
        <p:spPr>
          <a:xfrm>
            <a:off x="7672386" y="1541304"/>
            <a:ext cx="3987566" cy="4442755"/>
          </a:xfrm>
          <a:prstGeom prst="rect">
            <a:avLst/>
          </a:prstGeom>
          <a:noFill/>
        </p:spPr>
        <p:txBody>
          <a:bodyPr wrap="square">
            <a:spAutoFit/>
          </a:bodyPr>
          <a:lstStyle/>
          <a:p>
            <a:pPr algn="l">
              <a:lnSpc>
                <a:spcPct val="200000"/>
              </a:lnSpc>
            </a:pPr>
            <a:r>
              <a:rPr lang="ja-JP" altLang="en-US" sz="1800" kern="10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以上の例（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4</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11</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）はいずれも文法的アスペクト（「る・た」あるいは「ている・ていた」）に属することであるが、語彙的アスペクトと焦点のアスペクトから見た</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アスペクト的な意味が「未完了」なので、思考の順序に合致しており、「条件」の語義が相対的に強い</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と考えられる。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29451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3.2 [+</a:t>
              </a:r>
              <a:r>
                <a:rPr lang="zh-CN" altLang="en-US" sz="2800" b="1"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a:t>
              </a:r>
              <a:r>
                <a:rPr lang="zh-CN" altLang="en-US" sz="2800" b="1" dirty="0">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行動</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767495" y="1446775"/>
            <a:ext cx="10696915" cy="4996752"/>
          </a:xfrm>
          <a:prstGeom prst="rect">
            <a:avLst/>
          </a:prstGeom>
          <a:noFill/>
        </p:spPr>
        <p:txBody>
          <a:bodyPr wrap="square">
            <a:spAutoFit/>
          </a:bodyPr>
          <a:lstStyle/>
          <a:p>
            <a:pPr indent="133350" algn="l">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話し手が</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前件を</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Apple Color Emoji" pitchFamily="2" charset="0"/>
                <a:ea typeface="MS Mincho" panose="02020609040205080304" pitchFamily="49" charset="-128"/>
                <a:cs typeface="Apple Color Emoji" pitchFamily="2"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仮定性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の事態と「完了」の意味</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として捉えている時に、「なら」文の「因果」の語義が相対的に強いのではないかと考えられる。例えば、</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15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12</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））その忍耐に見合うだけの、何か別の価値がある</a:t>
            </a:r>
            <a:r>
              <a:rPr lang="ja-JP" altLang="zh-CN" sz="1800" u="sng" kern="100">
                <a:effectLst/>
                <a:latin typeface="Times New Roman" panose="02020603050405020304" pitchFamily="18" charset="0"/>
                <a:ea typeface="MS Mincho" panose="02020609040205080304" pitchFamily="49" charset="-128"/>
                <a:cs typeface="Times New Roman" panose="02020603050405020304" pitchFamily="18" charset="0"/>
              </a:rPr>
              <a:t>ならば</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、その結婚に耐えて行かなくてはならない。（村上春樹『ノルウェイの森』）</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15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13</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昨夜曾根が一時ごろ父を訪ねると言っていたので</a:t>
            </a:r>
            <a:r>
              <a:rPr lang="ja-JP" altLang="zh-CN" sz="1800" kern="100">
                <a:effectLst/>
                <a:latin typeface="DengXian" panose="02010600030101010101" pitchFamily="2" charset="-122"/>
                <a:ea typeface="MS Mincho" panose="02020609040205080304" pitchFamily="49" charset="-128"/>
                <a:cs typeface="微软雅黑" panose="020B0503020204020204" pitchFamily="34" charset="-122"/>
              </a:rPr>
              <a:t>､</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どうせ行く</a:t>
            </a:r>
            <a:r>
              <a:rPr lang="ja-JP" altLang="zh-CN" sz="1800" u="sng" kern="100">
                <a:effectLst/>
                <a:latin typeface="DengXian" panose="02010600030101010101" pitchFamily="2" charset="-122"/>
                <a:ea typeface="MS Mincho" panose="02020609040205080304" pitchFamily="49" charset="-128"/>
                <a:cs typeface="Times New Roman" panose="02020603050405020304" pitchFamily="18" charset="0"/>
              </a:rPr>
              <a:t>なら</a:t>
            </a:r>
            <a:r>
              <a:rPr lang="ja-JP" altLang="zh-CN" sz="1800" kern="100">
                <a:effectLst/>
                <a:latin typeface="DengXian" panose="02010600030101010101" pitchFamily="2" charset="-122"/>
                <a:ea typeface="MS Mincho" panose="02020609040205080304" pitchFamily="49" charset="-128"/>
                <a:cs typeface="微软雅黑" panose="020B0503020204020204" pitchFamily="34" charset="-122"/>
              </a:rPr>
              <a:t>､</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彼の行くいっしよの時刻を選ぼうと思った</a:t>
            </a:r>
            <a:r>
              <a:rPr lang="ja-JP" altLang="zh-CN" sz="1800" kern="100">
                <a:effectLst/>
                <a:latin typeface="DengXian" panose="02010600030101010101" pitchFamily="2" charset="-122"/>
                <a:ea typeface="MS Mincho" panose="02020609040205080304" pitchFamily="49" charset="-128"/>
                <a:cs typeface="微软雅黑" panose="020B0503020204020204" pitchFamily="34" charset="-122"/>
              </a:rPr>
              <a:t>｡</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井上靖『あした来る人』</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15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14</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2</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））汽車に乗って来た</a:t>
            </a:r>
            <a:r>
              <a:rPr lang="ja-JP" altLang="zh-CN" sz="1800" u="sng" kern="100">
                <a:effectLst/>
                <a:latin typeface="Times New Roman" panose="02020603050405020304" pitchFamily="18" charset="0"/>
                <a:ea typeface="MS Mincho" panose="02020609040205080304" pitchFamily="49" charset="-128"/>
                <a:cs typeface="Times New Roman" panose="02020603050405020304" pitchFamily="18" charset="0"/>
              </a:rPr>
              <a:t>のなら</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､ひと風呂浴びて､さっぱりした方がいい｡（井上靖『あした来る人』）</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15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15</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）どうせ洋服を新調する</a:t>
            </a:r>
            <a:r>
              <a:rPr lang="ja-JP" altLang="zh-CN" sz="1800" u="sng" kern="100">
                <a:effectLst/>
                <a:latin typeface="Times New Roman" panose="02020603050405020304" pitchFamily="18" charset="0"/>
                <a:ea typeface="MS Mincho" panose="02020609040205080304" pitchFamily="49" charset="-128"/>
                <a:cs typeface="Times New Roman" panose="02020603050405020304" pitchFamily="18" charset="0"/>
              </a:rPr>
              <a:t>のなら</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、思い切って上等なものを作ってやろうと思う。</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井上靖『あした来る人』</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15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16</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）食べた</a:t>
            </a:r>
            <a:r>
              <a:rPr lang="ja-JP" altLang="zh-CN" sz="1800" u="sng" kern="100">
                <a:effectLst/>
                <a:latin typeface="Times New Roman" panose="02020603050405020304" pitchFamily="18" charset="0"/>
                <a:ea typeface="MS Mincho" panose="02020609040205080304" pitchFamily="49" charset="-128"/>
                <a:cs typeface="Times New Roman" panose="02020603050405020304" pitchFamily="18" charset="0"/>
              </a:rPr>
              <a:t>なら</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、憶えているはずである。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大岡</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昇平『野火』</a:t>
            </a:r>
            <a:r>
              <a:rPr lang="en-US" altLang="zh-CN" sz="1800" kern="100" dirty="0">
                <a:effectLst/>
                <a:latin typeface="MS Mincho" panose="02020609040205080304" pitchFamily="49" charset="-128"/>
                <a:ea typeface="DengXian" panose="02010600030101010101" pitchFamily="2" charset="-122"/>
                <a:cs typeface="Times New Roman" panose="02020603050405020304" pitchFamily="18" charset="0"/>
              </a:rPr>
              <a:t>)</a:t>
            </a:r>
            <a:r>
              <a:rPr lang="ja-JP" altLang="zh-CN" sz="1800" kern="100">
                <a:effectLst/>
                <a:latin typeface="DengXian" panose="02010600030101010101" pitchFamily="2" charset="-122"/>
                <a:ea typeface="DengXian" panose="02010600030101010101" pitchFamily="2" charset="-122"/>
                <a:cs typeface="Times New Roman" panose="02020603050405020304" pitchFamily="18" charset="0"/>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81549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3.2 [+</a:t>
              </a:r>
              <a:r>
                <a:rPr lang="zh-CN" altLang="en-US" sz="2800" b="1"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a:t>
              </a:r>
              <a:r>
                <a:rPr lang="zh-CN" altLang="en-US" sz="2800" b="1" dirty="0">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行動</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747542" y="1790348"/>
            <a:ext cx="10696915" cy="3888757"/>
          </a:xfrm>
          <a:prstGeom prst="rect">
            <a:avLst/>
          </a:prstGeom>
          <a:noFill/>
        </p:spPr>
        <p:txBody>
          <a:bodyPr wrap="square">
            <a:spAutoFit/>
          </a:bodyPr>
          <a:lstStyle/>
          <a:p>
            <a:pPr indent="133350" algn="l">
              <a:lnSpc>
                <a:spcPct val="200000"/>
              </a:lnSpc>
            </a:pPr>
            <a:r>
              <a:rPr lang="ja-JP" altLang="en-US">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1800" dirty="0">
                <a:effectLst/>
                <a:latin typeface="Times New Roman" panose="02020603050405020304" pitchFamily="18" charset="0"/>
                <a:ea typeface="MS Mincho" panose="02020609040205080304" pitchFamily="49" charset="-128"/>
              </a:rPr>
              <a:t>12</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）の「ある」は</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状態動詞であり、「ている」形と共起できない</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（金田一春</a:t>
            </a:r>
            <a:r>
              <a:rPr lang="ja-JP" altLang="zh-CN" sz="1800">
                <a:effectLst/>
                <a:latin typeface="Cambria" panose="02040503050406030204" pitchFamily="18" charset="0"/>
                <a:ea typeface="MS Mincho" panose="02020609040205080304" pitchFamily="49" charset="-128"/>
                <a:cs typeface="Cambria" panose="02040503050406030204" pitchFamily="18" charset="0"/>
              </a:rPr>
              <a:t>彦</a:t>
            </a:r>
            <a:r>
              <a:rPr lang="en-US" altLang="zh-CN" sz="1800" dirty="0">
                <a:effectLst/>
                <a:latin typeface="Cambria" panose="02040503050406030204" pitchFamily="18" charset="0"/>
                <a:ea typeface="MS Mincho" panose="02020609040205080304" pitchFamily="49" charset="-128"/>
                <a:cs typeface="Cambria" panose="02040503050406030204" pitchFamily="18" charset="0"/>
              </a:rPr>
              <a:t>,1976</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）。それは一般にある状態が</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存在</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することを示すので、</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「完了」の意味</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が含まれる。</a:t>
            </a:r>
            <a:endParaRPr lang="en-US" altLang="ja-JP"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gn="l">
              <a:lnSpc>
                <a:spcPct val="200000"/>
              </a:lnSpc>
            </a:pPr>
            <a:r>
              <a:rPr lang="ja-JP" altLang="en-US">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1800" dirty="0">
                <a:effectLst/>
                <a:latin typeface="Times New Roman" panose="02020603050405020304" pitchFamily="18" charset="0"/>
                <a:ea typeface="MS Mincho" panose="02020609040205080304" pitchFamily="49" charset="-128"/>
              </a:rPr>
              <a:t>13</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）の「行く」と例（</a:t>
            </a:r>
            <a:r>
              <a:rPr lang="en-US" altLang="zh-CN" sz="1800" dirty="0">
                <a:effectLst/>
                <a:latin typeface="Times New Roman" panose="02020603050405020304" pitchFamily="18" charset="0"/>
                <a:ea typeface="MS Mincho" panose="02020609040205080304" pitchFamily="49" charset="-128"/>
              </a:rPr>
              <a:t>14</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）の「来る」は瞬間動詞に属し、達成の特性を持つものである。例（</a:t>
            </a:r>
            <a:r>
              <a:rPr lang="en-US" altLang="zh-CN" sz="1800" dirty="0">
                <a:effectLst/>
                <a:latin typeface="Times New Roman" panose="02020603050405020304" pitchFamily="18" charset="0"/>
                <a:ea typeface="MS Mincho" panose="02020609040205080304" pitchFamily="49" charset="-128"/>
              </a:rPr>
              <a:t>13</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）のような「るなら」形の場合に、語彙的アスペクトから見れば、</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ある出来事が一瞬変わると、ある結果が完結していることを示すので、「完了」の意味を表す</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altLang="ja-JP" dirty="0">
              <a:latin typeface="Times New Roman" panose="02020603050405020304" pitchFamily="18" charset="0"/>
              <a:ea typeface="MS Mincho" panose="02020609040205080304" pitchFamily="49" charset="-128"/>
              <a:cs typeface="Times New Roman" panose="02020603050405020304" pitchFamily="18" charset="0"/>
            </a:endParaRPr>
          </a:p>
          <a:p>
            <a:pPr indent="133350" algn="l">
              <a:lnSpc>
                <a:spcPct val="200000"/>
              </a:lnSpc>
            </a:pP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また、例（</a:t>
            </a:r>
            <a:r>
              <a:rPr lang="en-US" altLang="zh-CN" sz="1800" dirty="0">
                <a:effectLst/>
                <a:latin typeface="Times New Roman" panose="02020603050405020304" pitchFamily="18" charset="0"/>
                <a:ea typeface="MS Mincho" panose="02020609040205080304" pitchFamily="49" charset="-128"/>
              </a:rPr>
              <a:t>14</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）のような「たなら」形の場合に、文法的アスペクトから見ると、</a:t>
            </a:r>
            <a:r>
              <a:rPr lang="ja-JP" altLang="zh-CN" sz="18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ある出来事が過去のある一時点で「来る」という動作が完成したこと（</a:t>
            </a:r>
            <a:r>
              <a:rPr lang="en-US" altLang="zh-CN" sz="1800" dirty="0">
                <a:solidFill>
                  <a:schemeClr val="accent1"/>
                </a:solidFill>
                <a:effectLst/>
                <a:latin typeface="Times New Roman" panose="02020603050405020304" pitchFamily="18" charset="0"/>
                <a:ea typeface="MS Mincho" panose="02020609040205080304" pitchFamily="49" charset="-128"/>
              </a:rPr>
              <a:t>&lt;</a:t>
            </a:r>
            <a:r>
              <a:rPr lang="ja-JP" altLang="zh-CN" sz="18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完成相</a:t>
            </a:r>
            <a:r>
              <a:rPr lang="en-US" altLang="zh-CN" sz="1800" dirty="0">
                <a:solidFill>
                  <a:schemeClr val="accent1"/>
                </a:solidFill>
                <a:effectLst/>
                <a:latin typeface="Times New Roman" panose="02020603050405020304" pitchFamily="18" charset="0"/>
                <a:ea typeface="MS Mincho" panose="02020609040205080304" pitchFamily="49" charset="-128"/>
              </a:rPr>
              <a:t>&gt;</a:t>
            </a:r>
            <a:r>
              <a:rPr lang="ja-JP" altLang="zh-CN" sz="18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を示すので、</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「完了」の意味</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をも表す。</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9181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3.2 [+</a:t>
              </a:r>
              <a:r>
                <a:rPr lang="zh-CN" altLang="en-US" sz="2800" b="1"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a:t>
              </a:r>
              <a:r>
                <a:rPr lang="zh-CN" altLang="en-US" sz="2800" b="1" dirty="0">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行動</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747542" y="1790348"/>
            <a:ext cx="10696915" cy="4442755"/>
          </a:xfrm>
          <a:prstGeom prst="rect">
            <a:avLst/>
          </a:prstGeom>
          <a:noFill/>
        </p:spPr>
        <p:txBody>
          <a:bodyPr wrap="square">
            <a:spAutoFit/>
          </a:bodyPr>
          <a:lstStyle/>
          <a:p>
            <a:pPr indent="133350" algn="l">
              <a:lnSpc>
                <a:spcPct val="200000"/>
              </a:lnSpc>
            </a:pP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1800" dirty="0">
                <a:effectLst/>
                <a:latin typeface="Times New Roman" panose="02020603050405020304" pitchFamily="18" charset="0"/>
                <a:ea typeface="MS Mincho" panose="02020609040205080304" pitchFamily="49" charset="-128"/>
              </a:rPr>
              <a:t>15</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）の「新調（する）」と例（</a:t>
            </a:r>
            <a:r>
              <a:rPr lang="en-US" altLang="zh-CN" sz="1800" dirty="0">
                <a:effectLst/>
                <a:latin typeface="Times New Roman" panose="02020603050405020304" pitchFamily="18" charset="0"/>
                <a:ea typeface="MS Mincho" panose="02020609040205080304" pitchFamily="49" charset="-128"/>
              </a:rPr>
              <a:t>16</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）の「食べる」は瞬間動詞に属するが、完成の特性を持つものである。例（</a:t>
            </a:r>
            <a:r>
              <a:rPr lang="en-US" altLang="zh-CN" sz="1800" dirty="0">
                <a:effectLst/>
                <a:latin typeface="Times New Roman" panose="02020603050405020304" pitchFamily="18" charset="0"/>
                <a:ea typeface="MS Mincho" panose="02020609040205080304" pitchFamily="49" charset="-128"/>
              </a:rPr>
              <a:t>15</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）のような「るなら」形の場合には、語彙的アスペクトから見れば、「洋服を新調し始める」という始点と「洋服を新調し終える」という</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終結点が明確</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なので、</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その動作が一旦始まったら、完成する可能性が高いのではないか</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と考えられる。従って、</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「完了」の意味</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として捉えられる。</a:t>
            </a:r>
            <a:endParaRPr lang="en-US" altLang="ja-JP"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gn="l">
              <a:lnSpc>
                <a:spcPct val="150000"/>
              </a:lnSpc>
            </a:pPr>
            <a:endParaRPr lang="en-US" altLang="ja-JP"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gn="l">
              <a:lnSpc>
                <a:spcPct val="200000"/>
              </a:lnSpc>
            </a:pP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しかしながら、例（</a:t>
            </a:r>
            <a:r>
              <a:rPr lang="en-US" altLang="zh-CN" sz="1800" dirty="0">
                <a:effectLst/>
                <a:latin typeface="Times New Roman" panose="02020603050405020304" pitchFamily="18" charset="0"/>
                <a:ea typeface="MS Mincho" panose="02020609040205080304" pitchFamily="49" charset="-128"/>
              </a:rPr>
              <a:t>16</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）のような「たなら」形の場合には、</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「食べた」は反事実なので（実際は「食べなかった」である）、</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＋仮定性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の事態</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として捉えられるべきである。その前件を</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＋仮定性</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の事態として捉えられるので、思考の順序に合致する。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89188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1211392"/>
            <a:chOff x="571954" y="532563"/>
            <a:chExt cx="10066168" cy="1211392"/>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1164999"/>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「なら」文のアスペクト的な</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意味解釈</a:t>
              </a: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en-US" altLang="ja-JP" sz="3200" b="1"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r>
                <a:rPr lang="ja-JP" altLang="en-US" sz="1800" b="1">
                  <a:effectLst/>
                  <a:latin typeface="Times New Roman" panose="02020603050405020304" pitchFamily="18" charset="0"/>
                  <a:ea typeface="MS Mincho" panose="02020609040205080304" pitchFamily="49" charset="-128"/>
                </a:rPr>
                <a:t>　　</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3.2 [+</a:t>
              </a:r>
              <a:r>
                <a:rPr lang="zh-CN" altLang="en-US" sz="2800" b="1"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2800" b="1" dirty="0">
                  <a:solidFill>
                    <a:schemeClr val="accent4">
                      <a:lumMod val="50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を表す場合：「</a:t>
              </a:r>
              <a:r>
                <a:rPr lang="zh-CN" altLang="en-US" sz="2800" b="1" dirty="0">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行動</a:t>
              </a:r>
              <a:r>
                <a:rPr lang="ja-JP" altLang="zh-CN" sz="2800" b="1">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の順序」を中心に</a:t>
              </a:r>
              <a:endParaRPr lang="en-US" altLang="ja-JP" sz="2800" b="1" kern="100"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767495" y="1312485"/>
            <a:ext cx="10696915" cy="1291892"/>
          </a:xfrm>
          <a:prstGeom prst="rect">
            <a:avLst/>
          </a:prstGeom>
          <a:noFill/>
        </p:spPr>
        <p:txBody>
          <a:bodyPr wrap="square">
            <a:spAutoFit/>
          </a:bodyPr>
          <a:lstStyle/>
          <a:p>
            <a:pPr indent="133350" algn="l">
              <a:lnSpc>
                <a:spcPct val="150000"/>
              </a:lnSpc>
            </a:pP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以上の分析により、例（</a:t>
            </a:r>
            <a:r>
              <a:rPr lang="en-US" altLang="zh-CN" sz="1800" dirty="0">
                <a:effectLst/>
                <a:latin typeface="Times New Roman" panose="02020603050405020304" pitchFamily="18" charset="0"/>
                <a:ea typeface="MS Mincho" panose="02020609040205080304" pitchFamily="49" charset="-128"/>
              </a:rPr>
              <a:t>12</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dirty="0">
                <a:effectLst/>
                <a:latin typeface="Times New Roman" panose="02020603050405020304" pitchFamily="18" charset="0"/>
                <a:ea typeface="MS Mincho" panose="02020609040205080304" pitchFamily="49" charset="-128"/>
              </a:rPr>
              <a:t>15</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）は語彙的アスペクトと文法的アスペクト（「る・た」）から見ると、「完了」の意味を表し、その前件と後件は行動の順序に合致するので</a:t>
            </a:r>
            <a:r>
              <a:rPr lang="ja-JP" altLang="en-US" sz="180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その「因果」の語義が相対的に強いと思われる。</a:t>
            </a:r>
            <a:r>
              <a:rPr lang="zh-CN" altLang="zh-CN" dirty="0">
                <a:effectLst/>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FDDF1241-C520-8F42-7799-710BA9998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1245" y="2345114"/>
            <a:ext cx="7853165" cy="4059659"/>
          </a:xfrm>
          <a:prstGeom prst="rect">
            <a:avLst/>
          </a:prstGeom>
          <a:ln>
            <a:solidFill>
              <a:schemeClr val="accent4">
                <a:lumMod val="50000"/>
              </a:schemeClr>
            </a:solidFill>
          </a:ln>
          <a:effectLst>
            <a:outerShdw blurRad="292100" dist="139700" dir="2700000" algn="tl" rotWithShape="0">
              <a:srgbClr val="333333">
                <a:alpha val="65000"/>
              </a:srgbClr>
            </a:outerShdw>
          </a:effectLst>
        </p:spPr>
      </p:pic>
      <p:sp>
        <p:nvSpPr>
          <p:cNvPr id="5" name="文本框 4">
            <a:extLst>
              <a:ext uri="{FF2B5EF4-FFF2-40B4-BE49-F238E27FC236}">
                <a16:creationId xmlns:a16="http://schemas.microsoft.com/office/drawing/2014/main" id="{13C3CDFB-DE0D-F586-721A-3DCE3A93D391}"/>
              </a:ext>
            </a:extLst>
          </p:cNvPr>
          <p:cNvSpPr txBox="1"/>
          <p:nvPr/>
        </p:nvSpPr>
        <p:spPr>
          <a:xfrm>
            <a:off x="857251" y="3017520"/>
            <a:ext cx="2753994" cy="1707390"/>
          </a:xfrm>
          <a:prstGeom prst="rect">
            <a:avLst/>
          </a:prstGeom>
          <a:noFill/>
        </p:spPr>
        <p:txBody>
          <a:bodyPr wrap="square">
            <a:spAutoFit/>
          </a:bodyPr>
          <a:lstStyle/>
          <a:p>
            <a:pPr indent="600075" algn="l">
              <a:lnSpc>
                <a:spcPct val="150000"/>
              </a:lnSpc>
            </a:pP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図</a:t>
            </a:r>
            <a:r>
              <a:rPr lang="en-US" altLang="zh-CN" sz="1800" kern="100" dirty="0">
                <a:effectLst/>
                <a:latin typeface="黑体" panose="02010609060101010101" pitchFamily="49" charset="-122"/>
                <a:ea typeface="DengXian" panose="02010600030101010101" pitchFamily="2" charset="-122"/>
                <a:cs typeface="Times New Roman" panose="02020603050405020304" pitchFamily="18" charset="0"/>
              </a:rPr>
              <a:t>4</a:t>
            </a: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a:t>
            </a:r>
            <a:r>
              <a:rPr lang="en-US" altLang="zh-CN" sz="1800" kern="100" dirty="0">
                <a:effectLst/>
                <a:latin typeface="黑体" panose="02010609060101010101" pitchFamily="49" charset="-122"/>
                <a:ea typeface="DengXian" panose="02010600030101010101" pitchFamily="2" charset="-122"/>
                <a:cs typeface="Times New Roman" panose="02020603050405020304" pitchFamily="18" charset="0"/>
              </a:rPr>
              <a:t>[+</a:t>
            </a: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因果</a:t>
            </a:r>
            <a:r>
              <a:rPr lang="en-US" altLang="zh-CN" sz="1800" kern="100" dirty="0">
                <a:effectLst/>
                <a:latin typeface="黑体" panose="02010609060101010101" pitchFamily="49" charset="-122"/>
                <a:ea typeface="DengXian" panose="02010600030101010101" pitchFamily="2" charset="-122"/>
                <a:cs typeface="Times New Roman" panose="02020603050405020304" pitchFamily="18" charset="0"/>
              </a:rPr>
              <a:t>]</a:t>
            </a: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の場合：「る（た）なら」文のアスペクト的な意味解釈</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6922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733529"/>
            <a:chOff x="571954" y="532563"/>
            <a:chExt cx="10066168"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652038"/>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4  </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アスペクト的な語義の連続性</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889635" y="1484621"/>
            <a:ext cx="10412730" cy="3888757"/>
          </a:xfrm>
          <a:prstGeom prst="rect">
            <a:avLst/>
          </a:prstGeom>
          <a:noFill/>
        </p:spPr>
        <p:txBody>
          <a:bodyPr wrap="square">
            <a:spAutoFit/>
          </a:bodyPr>
          <a:lstStyle/>
          <a:p>
            <a:pPr indent="133350" algn="l">
              <a:lnSpc>
                <a:spcPct val="200000"/>
              </a:lnSpc>
            </a:pP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節では、語彙的アスペクトと文法的アスペクト及び焦点のアスペクトの視点から、それぞれ思考の順序と行動の順序を中心にして、「なら」文の</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を表す場合にそのアスペクト的な意味解釈を検討した。</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「なら」文の</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を表す場合には、そのアスペクト的な意味は「未完了」であるが、</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を表す場合には、そのアスペクト的な意味は「完了」である</a:t>
            </a:r>
            <a:r>
              <a:rPr lang="ja-JP" altLang="zh-CN" sz="1800" b="1" kern="10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800" b="1"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以下に、</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節での「なら」文のアスペクト的な意味解釈をもとに、</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を表す場合に、</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「なら」文の動詞のアスペクト形式の意味を分析し、意義素によってアスペクト的な観点からその語義連続性を示す</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4559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733529"/>
            <a:chOff x="571954" y="532563"/>
            <a:chExt cx="10066168"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652038"/>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4  </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アスペクト的な語義の連続性</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889635" y="1484621"/>
            <a:ext cx="10412730" cy="4442755"/>
          </a:xfrm>
          <a:prstGeom prst="rect">
            <a:avLst/>
          </a:prstGeom>
          <a:noFill/>
        </p:spPr>
        <p:txBody>
          <a:bodyPr wrap="square">
            <a:spAutoFit/>
          </a:bodyPr>
          <a:lstStyle/>
          <a:p>
            <a:pPr indent="133350">
              <a:lnSpc>
                <a:spcPct val="200000"/>
              </a:lnSpc>
            </a:pP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3.1</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節で明らかになったのは、「なら」文が</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を表すと、その動詞のアスペクト形式の意味は</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未完了</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という意義素性を持つことである。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200000"/>
              </a:lnSpc>
            </a:pP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まず、上述のように、例（</a:t>
            </a:r>
            <a:r>
              <a:rPr lang="en-US" altLang="zh-CN" sz="1800" dirty="0">
                <a:effectLst/>
                <a:latin typeface="Times New Roman" panose="02020603050405020304" pitchFamily="18" charset="0"/>
                <a:ea typeface="MS Mincho" panose="02020609040205080304" pitchFamily="49" charset="-128"/>
              </a:rPr>
              <a:t>4</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dirty="0">
                <a:effectLst/>
                <a:latin typeface="Times New Roman" panose="02020603050405020304" pitchFamily="18" charset="0"/>
                <a:ea typeface="MS Mincho" panose="02020609040205080304" pitchFamily="49" charset="-128"/>
              </a:rPr>
              <a:t>5</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dirty="0">
                <a:effectLst/>
                <a:latin typeface="Times New Roman" panose="02020603050405020304" pitchFamily="18" charset="0"/>
                <a:ea typeface="MS Mincho" panose="02020609040205080304" pitchFamily="49" charset="-128"/>
              </a:rPr>
              <a:t>6</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）のような「るなら」形の場合に、語彙的アスペクトから見ると、その動詞はいずれも継続動詞に属し、活動の特性を持ち、</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一定の時間活動が続いた</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ことを表しているので、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Apple Color Emoji" pitchFamily="2" charset="0"/>
                <a:ea typeface="MS Mincho" panose="02020609040205080304" pitchFamily="49" charset="-128"/>
                <a:cs typeface="Apple Color Emoji" pitchFamily="2" charset="0"/>
              </a:rPr>
              <a:t>−静態性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継続性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という意義素性</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を持つと言える。また、活動の特性を持つ動詞である場合に、一定の持続時間（</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継続性</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）があるが、客観的に見ると、</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確定した終結点を持たず、動作主がやめたいと思う時点までいくらでも動作行為を続ける</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Apple Color Emoji" pitchFamily="2" charset="0"/>
                <a:ea typeface="MS Mincho" panose="02020609040205080304" pitchFamily="49" charset="-128"/>
                <a:cs typeface="Apple Color Emoji" pitchFamily="2" charset="0"/>
              </a:rPr>
              <a:t>−完結性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という意義素性を持っている。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C729F2BE-0DC0-5328-0A40-BB82FD8A2174}"/>
              </a:ext>
            </a:extLst>
          </p:cNvPr>
          <p:cNvSpPr txBox="1"/>
          <p:nvPr/>
        </p:nvSpPr>
        <p:spPr>
          <a:xfrm>
            <a:off x="1920240" y="880110"/>
            <a:ext cx="9258300" cy="523220"/>
          </a:xfrm>
          <a:prstGeom prst="rect">
            <a:avLst/>
          </a:prstGeom>
          <a:noFill/>
        </p:spPr>
        <p:txBody>
          <a:bodyPr wrap="square">
            <a:spAutoFit/>
          </a:bodyPr>
          <a:lstStyle/>
          <a:p>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4.1 [</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：「なら」文の動詞のアスペクト形式の意味</a:t>
            </a:r>
            <a:r>
              <a:rPr lang="zh-CN" altLang="zh-CN" sz="2800" b="1" dirty="0">
                <a:solidFill>
                  <a:schemeClr val="accent4">
                    <a:lumMod val="75000"/>
                  </a:schemeClr>
                </a:solidFill>
                <a:effectLst/>
              </a:rPr>
              <a:t> </a:t>
            </a:r>
            <a:endParaRPr lang="zh-CN" altLang="en-US" sz="2800" b="1" dirty="0">
              <a:solidFill>
                <a:schemeClr val="accent4">
                  <a:lumMod val="75000"/>
                </a:schemeClr>
              </a:solidFill>
            </a:endParaRPr>
          </a:p>
        </p:txBody>
      </p:sp>
    </p:spTree>
    <p:extLst>
      <p:ext uri="{BB962C8B-B14F-4D97-AF65-F5344CB8AC3E}">
        <p14:creationId xmlns:p14="http://schemas.microsoft.com/office/powerpoint/2010/main" val="3314020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733529"/>
            <a:chOff x="571954" y="532563"/>
            <a:chExt cx="10066168"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652038"/>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4  </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アスペクト的な語義の連続性</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889634" y="1806188"/>
            <a:ext cx="10494645" cy="4447436"/>
          </a:xfrm>
          <a:prstGeom prst="rect">
            <a:avLst/>
          </a:prstGeom>
          <a:noFill/>
        </p:spPr>
        <p:txBody>
          <a:bodyPr wrap="square">
            <a:spAutoFit/>
          </a:bodyPr>
          <a:lstStyle/>
          <a:p>
            <a:pPr indent="133350">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次に、上述の例（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7</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8</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）のような</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「たなら」形で反事実条件文</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を表す場合に、「た」形の「なら」文であっても、</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仮定を前提にして仮想世界では動作が完成したことを示す</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ので、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仮定の完成相</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という意義素性を持っている。</a:t>
            </a:r>
            <a:endParaRPr lang="en-US" altLang="ja-JP" sz="1800" kern="1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最後に、上述の例（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9</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11</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）のような「ているなら」形の場合に、例（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9</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）における</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継続動詞に属し、活動の特性を持つ動詞は</a:t>
            </a:r>
            <a:r>
              <a:rPr lang="ja-JP" altLang="zh-CN" sz="1800" b="1" kern="100">
                <a:solidFill>
                  <a:schemeClr val="accent1"/>
                </a:solidFill>
                <a:effectLst/>
                <a:latin typeface="DengXian" panose="02010600030101010101" pitchFamily="2" charset="-122"/>
                <a:ea typeface="MS Mincho" panose="02020609040205080304" pitchFamily="49" charset="-128"/>
                <a:cs typeface="Times New Roman" panose="02020603050405020304" pitchFamily="18" charset="0"/>
              </a:rPr>
              <a:t>現在</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のある一時点でその表示する行為が進行している</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こと</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（＜進行相＞）</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を示すので、文法的アスペクトから見ると、</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b="1" kern="100" dirty="0">
                <a:solidFill>
                  <a:schemeClr val="accent1"/>
                </a:solidFill>
                <a:effectLst/>
                <a:latin typeface="Apple Color Emoji" pitchFamily="2" charset="0"/>
                <a:ea typeface="MS Mincho" panose="02020609040205080304" pitchFamily="49" charset="-128"/>
                <a:cs typeface="Apple Color Emoji" pitchFamily="2" charset="0"/>
              </a:rPr>
              <a:t>+</a:t>
            </a:r>
            <a:r>
              <a:rPr lang="ja-JP" altLang="zh-CN" sz="1800" b="1" kern="100">
                <a:solidFill>
                  <a:schemeClr val="accent1"/>
                </a:solidFill>
                <a:effectLst/>
                <a:latin typeface="Cambria" panose="02040503050406030204" pitchFamily="18" charset="0"/>
                <a:ea typeface="MS Mincho" panose="02020609040205080304" pitchFamily="49" charset="-128"/>
                <a:cs typeface="Apple Color Emoji" pitchFamily="2" charset="0"/>
              </a:rPr>
              <a:t>不完成相</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という意義素性を持っている。</a:t>
            </a:r>
            <a:endParaRPr lang="en-US" altLang="ja-JP" sz="1800" kern="1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nSpc>
                <a:spcPct val="200000"/>
              </a:lnSpc>
            </a:pP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200000"/>
              </a:lnSpc>
            </a:pP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C729F2BE-0DC0-5328-0A40-BB82FD8A2174}"/>
              </a:ext>
            </a:extLst>
          </p:cNvPr>
          <p:cNvSpPr txBox="1"/>
          <p:nvPr/>
        </p:nvSpPr>
        <p:spPr>
          <a:xfrm>
            <a:off x="1920240" y="880110"/>
            <a:ext cx="9258300" cy="523220"/>
          </a:xfrm>
          <a:prstGeom prst="rect">
            <a:avLst/>
          </a:prstGeom>
          <a:noFill/>
        </p:spPr>
        <p:txBody>
          <a:bodyPr wrap="square">
            <a:spAutoFit/>
          </a:bodyPr>
          <a:lstStyle/>
          <a:p>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4.1 [</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：「なら」文の動詞のアスペクト形式の意味</a:t>
            </a:r>
            <a:r>
              <a:rPr lang="zh-CN" altLang="zh-CN" sz="2800" b="1" dirty="0">
                <a:solidFill>
                  <a:schemeClr val="accent4">
                    <a:lumMod val="75000"/>
                  </a:schemeClr>
                </a:solidFill>
                <a:effectLst/>
              </a:rPr>
              <a:t> </a:t>
            </a:r>
            <a:endParaRPr lang="zh-CN" altLang="en-US" sz="2800" b="1" dirty="0">
              <a:solidFill>
                <a:schemeClr val="accent4">
                  <a:lumMod val="75000"/>
                </a:schemeClr>
              </a:solidFill>
            </a:endParaRPr>
          </a:p>
        </p:txBody>
      </p:sp>
    </p:spTree>
    <p:extLst>
      <p:ext uri="{BB962C8B-B14F-4D97-AF65-F5344CB8AC3E}">
        <p14:creationId xmlns:p14="http://schemas.microsoft.com/office/powerpoint/2010/main" val="2908985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733529"/>
            <a:chOff x="571954" y="532563"/>
            <a:chExt cx="10066168"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652038"/>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4  </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アスペクト的な語義の連続性</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765810" y="1530454"/>
            <a:ext cx="10412730" cy="2785443"/>
          </a:xfrm>
          <a:prstGeom prst="rect">
            <a:avLst/>
          </a:prstGeom>
          <a:noFill/>
        </p:spPr>
        <p:txBody>
          <a:bodyPr wrap="square">
            <a:spAutoFit/>
          </a:bodyPr>
          <a:lstStyle/>
          <a:p>
            <a:pPr indent="133350" algn="l">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11</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）における</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瞬間動詞に属し、一時性の特徴を持つ動詞は</a:t>
            </a:r>
            <a:r>
              <a:rPr lang="ja-JP" altLang="zh-CN" sz="1800" b="1" kern="100">
                <a:solidFill>
                  <a:schemeClr val="accent1"/>
                </a:solidFill>
                <a:effectLst/>
                <a:latin typeface="DengXian" panose="02010600030101010101" pitchFamily="2" charset="-122"/>
                <a:ea typeface="MS Mincho" panose="02020609040205080304" pitchFamily="49" charset="-128"/>
                <a:cs typeface="Times New Roman" panose="02020603050405020304" pitchFamily="18" charset="0"/>
              </a:rPr>
              <a:t>現在</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のある一時点で単一の</a:t>
            </a:r>
            <a:r>
              <a:rPr lang="ja-JP" altLang="zh-CN" sz="1800" b="1" kern="100">
                <a:solidFill>
                  <a:schemeClr val="accent1"/>
                </a:solidFill>
                <a:effectLst/>
                <a:latin typeface="DengXian" panose="02010600030101010101" pitchFamily="2" charset="-122"/>
                <a:ea typeface="MS Mincho" panose="02020609040205080304" pitchFamily="49" charset="-128"/>
                <a:cs typeface="Times New Roman" panose="02020603050405020304" pitchFamily="18" charset="0"/>
              </a:rPr>
              <a:t>出来事が繰り返す</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こと</a:t>
            </a:r>
            <a:r>
              <a:rPr lang="ja-JP" altLang="zh-CN" sz="1800" b="1" kern="100">
                <a:solidFill>
                  <a:schemeClr val="accent1"/>
                </a:solidFill>
                <a:effectLst/>
                <a:latin typeface="DengXian" panose="02010600030101010101" pitchFamily="2" charset="-122"/>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DengXian" panose="02010600030101010101" pitchFamily="2" charset="-122"/>
                <a:ea typeface="MS Mincho" panose="02020609040205080304" pitchFamily="49" charset="-128"/>
                <a:cs typeface="Times New Roman" panose="02020603050405020304" pitchFamily="18" charset="0"/>
              </a:rPr>
              <a:t>継続相</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DengXian" panose="02010600030101010101" pitchFamily="2" charset="-122"/>
                <a:ea typeface="MS Mincho" panose="02020609040205080304" pitchFamily="49" charset="-128"/>
                <a:cs typeface="Times New Roman" panose="02020603050405020304" pitchFamily="18" charset="0"/>
              </a:rPr>
              <a:t>）</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を示すので、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b="1" kern="100" dirty="0">
                <a:solidFill>
                  <a:schemeClr val="accent1"/>
                </a:solidFill>
                <a:effectLst/>
                <a:latin typeface="Apple Color Emoji" pitchFamily="2" charset="0"/>
                <a:ea typeface="MS Mincho" panose="02020609040205080304" pitchFamily="49" charset="-128"/>
                <a:cs typeface="Apple Color Emoji" pitchFamily="2" charset="0"/>
              </a:rPr>
              <a:t>+</a:t>
            </a:r>
            <a:r>
              <a:rPr lang="ja-JP" altLang="zh-CN" sz="1800" b="1" kern="100">
                <a:solidFill>
                  <a:schemeClr val="accent1"/>
                </a:solidFill>
                <a:effectLst/>
                <a:latin typeface="Cambria" panose="02040503050406030204" pitchFamily="18" charset="0"/>
                <a:ea typeface="MS Mincho" panose="02020609040205080304" pitchFamily="49" charset="-128"/>
                <a:cs typeface="Apple Color Emoji" pitchFamily="2" charset="0"/>
              </a:rPr>
              <a:t>不完成相</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という意義素性が表される。</a:t>
            </a:r>
            <a:endParaRPr lang="en-US" altLang="ja-JP" sz="1800" kern="1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gn="l">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10</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）のような「ていたなら」形の場合は、</a:t>
            </a:r>
            <a:r>
              <a:rPr lang="ja-JP" altLang="zh-CN" sz="1800" kern="100">
                <a:effectLst/>
                <a:latin typeface="DengXian" panose="02010600030101010101" pitchFamily="2" charset="-122"/>
                <a:ea typeface="MS Mincho" panose="02020609040205080304" pitchFamily="49" charset="-128"/>
                <a:cs typeface="Times New Roman" panose="02020603050405020304" pitchFamily="18" charset="0"/>
              </a:rPr>
              <a:t>継続動詞に属し、活動の特性を持つ動詞は</a:t>
            </a:r>
            <a:r>
              <a:rPr lang="ja-JP" altLang="zh-CN" sz="1800" b="1" kern="100">
                <a:effectLst/>
                <a:latin typeface="DengXian" panose="02010600030101010101" pitchFamily="2" charset="-122"/>
                <a:ea typeface="MS Mincho" panose="02020609040205080304" pitchFamily="49" charset="-128"/>
                <a:cs typeface="Times New Roman" panose="02020603050405020304" pitchFamily="18" charset="0"/>
              </a:rPr>
              <a:t>過去の</a:t>
            </a:r>
            <a:r>
              <a:rPr lang="ja-JP" altLang="zh-CN" sz="1800" b="1" kern="100">
                <a:effectLst/>
                <a:latin typeface="Times New Roman" panose="02020603050405020304" pitchFamily="18" charset="0"/>
                <a:ea typeface="MS Mincho" panose="02020609040205080304" pitchFamily="49" charset="-128"/>
                <a:cs typeface="Times New Roman" panose="02020603050405020304" pitchFamily="18" charset="0"/>
              </a:rPr>
              <a:t>ある一時点で動作行為が</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進行中にある</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ので、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b="1" kern="100" dirty="0">
                <a:solidFill>
                  <a:schemeClr val="accent1"/>
                </a:solidFill>
                <a:effectLst/>
                <a:latin typeface="Apple Color Emoji" pitchFamily="2" charset="0"/>
                <a:ea typeface="MS Mincho" panose="02020609040205080304" pitchFamily="49" charset="-128"/>
                <a:cs typeface="Apple Color Emoji" pitchFamily="2" charset="0"/>
              </a:rPr>
              <a:t>+</a:t>
            </a:r>
            <a:r>
              <a:rPr lang="ja-JP" altLang="zh-CN" sz="1800" b="1" kern="100">
                <a:solidFill>
                  <a:schemeClr val="accent1"/>
                </a:solidFill>
                <a:effectLst/>
                <a:latin typeface="Cambria" panose="02040503050406030204" pitchFamily="18" charset="0"/>
                <a:ea typeface="MS Mincho" panose="02020609040205080304" pitchFamily="49" charset="-128"/>
                <a:cs typeface="Apple Color Emoji" pitchFamily="2" charset="0"/>
              </a:rPr>
              <a:t>不完成相</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という意義素性を持っている。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200000"/>
              </a:lnSpc>
            </a:pP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C729F2BE-0DC0-5328-0A40-BB82FD8A2174}"/>
              </a:ext>
            </a:extLst>
          </p:cNvPr>
          <p:cNvSpPr txBox="1"/>
          <p:nvPr/>
        </p:nvSpPr>
        <p:spPr>
          <a:xfrm>
            <a:off x="1920240" y="880110"/>
            <a:ext cx="9258300" cy="523220"/>
          </a:xfrm>
          <a:prstGeom prst="rect">
            <a:avLst/>
          </a:prstGeom>
          <a:noFill/>
        </p:spPr>
        <p:txBody>
          <a:bodyPr wrap="square">
            <a:spAutoFit/>
          </a:bodyPr>
          <a:lstStyle/>
          <a:p>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4.1 [</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：「なら」文の動詞のアスペクト形式の意味</a:t>
            </a:r>
            <a:r>
              <a:rPr lang="zh-CN" altLang="zh-CN" sz="2800" b="1" dirty="0">
                <a:solidFill>
                  <a:schemeClr val="accent4">
                    <a:lumMod val="75000"/>
                  </a:schemeClr>
                </a:solidFill>
                <a:effectLst/>
              </a:rPr>
              <a:t> </a:t>
            </a:r>
            <a:endParaRPr lang="zh-CN" altLang="en-US" sz="2800" b="1" dirty="0">
              <a:solidFill>
                <a:schemeClr val="accent4">
                  <a:lumMod val="75000"/>
                </a:schemeClr>
              </a:solidFill>
            </a:endParaRPr>
          </a:p>
        </p:txBody>
      </p:sp>
      <p:sp>
        <p:nvSpPr>
          <p:cNvPr id="2" name="椭圆 1">
            <a:extLst>
              <a:ext uri="{FF2B5EF4-FFF2-40B4-BE49-F238E27FC236}">
                <a16:creationId xmlns:a16="http://schemas.microsoft.com/office/drawing/2014/main" id="{23DDC766-40BC-E9CD-D360-D0A246F779AE}"/>
              </a:ext>
            </a:extLst>
          </p:cNvPr>
          <p:cNvSpPr/>
          <p:nvPr/>
        </p:nvSpPr>
        <p:spPr>
          <a:xfrm>
            <a:off x="857250" y="3817620"/>
            <a:ext cx="10881360" cy="264032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indent="133350" algn="l">
              <a:lnSpc>
                <a:spcPct val="15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以上の分析を通して、「なら」文が</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を表す</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場合には、その動詞のアスペクト形式の意味の意義素は以下のように表示される。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150000"/>
              </a:lnSpc>
            </a:pP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未完了</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Apple Color Emoji" pitchFamily="2" charset="0"/>
                <a:ea typeface="MS Mincho" panose="02020609040205080304" pitchFamily="49" charset="-128"/>
                <a:cs typeface="Apple Color Emoji" pitchFamily="2" charset="0"/>
              </a:rPr>
              <a:t>−静態性</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継続性</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Apple Color Emoji" pitchFamily="2" charset="0"/>
                <a:ea typeface="MS Mincho" panose="02020609040205080304" pitchFamily="49" charset="-128"/>
                <a:cs typeface="Apple Color Emoji" pitchFamily="2" charset="0"/>
              </a:rPr>
              <a:t>−</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完結性</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不完成相</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仮定の完成相</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800" b="1" kern="100" dirty="0">
              <a:solidFill>
                <a:srgbClr val="C00000"/>
              </a:solidFill>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05535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733529"/>
            <a:chOff x="571954" y="532563"/>
            <a:chExt cx="10066168"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652038"/>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4  </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アスペクト的な語義の連続性</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889635" y="1312485"/>
            <a:ext cx="10412730" cy="5555432"/>
          </a:xfrm>
          <a:prstGeom prst="rect">
            <a:avLst/>
          </a:prstGeom>
          <a:noFill/>
        </p:spPr>
        <p:txBody>
          <a:bodyPr wrap="square">
            <a:spAutoFit/>
          </a:bodyPr>
          <a:lstStyle/>
          <a:p>
            <a:pPr algn="l">
              <a:lnSpc>
                <a:spcPct val="200000"/>
              </a:lnSpc>
            </a:pPr>
            <a:r>
              <a:rPr lang="ja-JP" altLang="en-US" kern="100">
                <a:latin typeface="Times New Roman" panose="02020603050405020304" pitchFamily="18" charset="0"/>
                <a:ea typeface="MS Mincho" panose="02020609040205080304" pitchFamily="49" charset="-128"/>
                <a:cs typeface="Times New Roman" panose="02020603050405020304" pitchFamily="18" charset="0"/>
              </a:rPr>
              <a:t>　</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3.2</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節では、第一に認められたのは、「なら」文が</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を表す場合に、その動詞のアスペクト形式の意味は</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完了</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Apple Color Emoji" pitchFamily="2" charset="0"/>
                <a:ea typeface="MS Mincho" panose="02020609040205080304" pitchFamily="49" charset="-128"/>
                <a:cs typeface="Apple Color Emoji" pitchFamily="2" charset="0"/>
              </a:rPr>
              <a:t>−未完了</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という意義素性を持つことである。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　まず、上述の例（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12</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）での</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状態動詞は動きを表さず、時間の制約を受けることがなく、いつでも存在している状態を示すので、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静態性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継続性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という意義素性を持っている。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　次に、例（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13</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）のような「るなら」形の場合は、瞬間動詞に属し、達成の特性を持つ動詞は</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ある状況から別の状況へ一瞬のうちに変わること（状態の突然の変化）を表し、必ず何らかの帰結をもたらすことを示すので、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Apple Color Emoji" pitchFamily="2" charset="0"/>
                <a:ea typeface="MS Mincho" panose="02020609040205080304" pitchFamily="49" charset="-128"/>
                <a:cs typeface="Apple Color Emoji" pitchFamily="2"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静態性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Apple Color Emoji" pitchFamily="2" charset="0"/>
                <a:ea typeface="MS Mincho" panose="02020609040205080304" pitchFamily="49" charset="-128"/>
                <a:cs typeface="Apple Color Emoji" pitchFamily="2" charset="0"/>
              </a:rPr>
              <a:t>−継続性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完結性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という意義素性を持つと言える。例（</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14</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）のような「たなら」形の場合に、同種類の動詞は</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もう完成した</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ことを示すので、</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Apple Color Emoji" pitchFamily="2" charset="0"/>
                <a:ea typeface="MS Mincho" panose="02020609040205080304" pitchFamily="49" charset="-128"/>
                <a:cs typeface="Apple Color Emoji" pitchFamily="2" charset="0"/>
              </a:rPr>
              <a:t>−不完成相</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完成相</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という意義素性を持っている。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200000"/>
              </a:lnSpc>
            </a:pP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C729F2BE-0DC0-5328-0A40-BB82FD8A2174}"/>
              </a:ext>
            </a:extLst>
          </p:cNvPr>
          <p:cNvSpPr txBox="1"/>
          <p:nvPr/>
        </p:nvSpPr>
        <p:spPr>
          <a:xfrm>
            <a:off x="1920240" y="880110"/>
            <a:ext cx="9258300" cy="523220"/>
          </a:xfrm>
          <a:prstGeom prst="rect">
            <a:avLst/>
          </a:prstGeom>
          <a:noFill/>
        </p:spPr>
        <p:txBody>
          <a:bodyPr wrap="square">
            <a:spAutoFit/>
          </a:bodyPr>
          <a:lstStyle/>
          <a:p>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4.2 [</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zh-CN" altLang="en-US" sz="2800" b="1" dirty="0">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：「なら」文の動詞のアスペクト形式の意味</a:t>
            </a:r>
            <a:r>
              <a:rPr lang="zh-CN" altLang="zh-CN" sz="2800" b="1" dirty="0">
                <a:solidFill>
                  <a:schemeClr val="accent4">
                    <a:lumMod val="75000"/>
                  </a:schemeClr>
                </a:solidFill>
                <a:effectLst/>
              </a:rPr>
              <a:t> </a:t>
            </a:r>
            <a:endParaRPr lang="zh-CN" altLang="en-US" sz="2800" b="1" dirty="0">
              <a:solidFill>
                <a:schemeClr val="accent4">
                  <a:lumMod val="75000"/>
                </a:schemeClr>
              </a:solidFill>
            </a:endParaRPr>
          </a:p>
        </p:txBody>
      </p:sp>
    </p:spTree>
    <p:extLst>
      <p:ext uri="{BB962C8B-B14F-4D97-AF65-F5344CB8AC3E}">
        <p14:creationId xmlns:p14="http://schemas.microsoft.com/office/powerpoint/2010/main" val="186014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5524037" cy="733529"/>
            <a:chOff x="571954" y="532563"/>
            <a:chExt cx="5524037"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808525"/>
              <a:ext cx="4476139" cy="355225"/>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MS Mincho" panose="02020609040205080304" pitchFamily="49" charset="-128"/>
                  <a:ea typeface="MS Mincho" panose="02020609040205080304" pitchFamily="49" charset="-128"/>
                  <a:cs typeface="Times New Roman" panose="02020603050405020304" pitchFamily="18" charset="0"/>
                </a:rPr>
                <a:t>1</a:t>
              </a:r>
              <a:r>
                <a:rPr lang="ja-JP" altLang="en-US" sz="3200" b="1" kern="100">
                  <a:effectLst/>
                  <a:latin typeface="MS Mincho" panose="02020609040205080304" pitchFamily="49" charset="-128"/>
                  <a:ea typeface="MS Mincho" panose="02020609040205080304" pitchFamily="49" charset="-128"/>
                  <a:cs typeface="Times New Roman" panose="02020603050405020304" pitchFamily="18" charset="0"/>
                </a:rPr>
                <a:t>　</a:t>
              </a:r>
              <a:r>
                <a:rPr lang="ja-JP" altLang="zh-CN" sz="3200" b="1" kern="100">
                  <a:effectLst/>
                  <a:latin typeface="MS Mincho" panose="02020609040205080304" pitchFamily="49" charset="-128"/>
                  <a:ea typeface="MS Mincho" panose="02020609040205080304" pitchFamily="49" charset="-128"/>
                  <a:cs typeface="Times New Roman" panose="02020603050405020304" pitchFamily="18" charset="0"/>
                </a:rPr>
                <a:t>はじめに</a:t>
              </a:r>
              <a:endParaRPr lang="zh-CN" altLang="zh-CN" sz="3200" kern="100" dirty="0">
                <a:effectLst/>
                <a:latin typeface="MS Mincho" panose="02020609040205080304" pitchFamily="49" charset="-128"/>
                <a:ea typeface="MS Mincho" panose="02020609040205080304" pitchFamily="49" charset="-128"/>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83222" y="1691172"/>
            <a:ext cx="10425537" cy="3819572"/>
          </a:xfrm>
          <a:prstGeom prst="rect">
            <a:avLst/>
          </a:prstGeom>
          <a:noFill/>
        </p:spPr>
        <p:txBody>
          <a:bodyPr wrap="square">
            <a:spAutoFit/>
          </a:bodyPr>
          <a:lstStyle/>
          <a:p>
            <a:pPr>
              <a:lnSpc>
                <a:spcPct val="150000"/>
              </a:lnSpc>
            </a:pPr>
            <a:r>
              <a:rPr lang="ja-JP" altLang="en-US" sz="2400">
                <a:effectLst/>
                <a:latin typeface="MS Mincho" panose="02020609040205080304" pitchFamily="49" charset="-128"/>
                <a:ea typeface="MS Mincho" panose="02020609040205080304" pitchFamily="49" charset="-128"/>
                <a:cs typeface="Times New Roman" panose="02020603050405020304" pitchFamily="18" charset="0"/>
              </a:rPr>
              <a:t>　</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日本語の条件文「と・ば・たら」に関する研究はよく見られるが、それらの意味分類や中国語訳との対応関係などについて考察を行った先行研究から認められるのは</a:t>
            </a:r>
            <a:r>
              <a:rPr lang="ja-JP" altLang="en-US" sz="200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20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「と・ば・たら」は事態間の因果関係をも表す</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ことができることである（李光赫・趙海城</a:t>
            </a:r>
            <a:r>
              <a:rPr lang="en-US" altLang="zh-CN" sz="2000" dirty="0">
                <a:effectLst/>
                <a:latin typeface="Times New Roman" panose="02020603050405020304" pitchFamily="18" charset="0"/>
                <a:ea typeface="MS Mincho" panose="02020609040205080304" pitchFamily="49" charset="-128"/>
                <a:cs typeface="Times New Roman" panose="02020603050405020304" pitchFamily="18" charset="0"/>
              </a:rPr>
              <a:t>,2022</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altLang="ja-JP"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r>
              <a:rPr lang="ja-JP" altLang="en-US" sz="2000">
                <a:latin typeface="Times New Roman" panose="02020603050405020304" pitchFamily="18" charset="0"/>
                <a:ea typeface="MS Mincho" panose="02020609040205080304" pitchFamily="49" charset="-128"/>
                <a:cs typeface="Times New Roman" panose="02020603050405020304" pitchFamily="18" charset="0"/>
              </a:rPr>
              <a:t>　</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日本語は多様な類義表現を有しているが、日本語の条件表現「と・ば・たら・なら」のうち、</a:t>
            </a:r>
            <a:r>
              <a:rPr lang="ja-JP" altLang="zh-CN" sz="20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「なら」条件文は</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他の条件文に比べて、時間的継起関係やテンスの対立などから見ると、</a:t>
            </a:r>
            <a:r>
              <a:rPr lang="ja-JP" altLang="zh-CN" sz="20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他の条件形式と異なる特性を持っている</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（網浜信乃</a:t>
            </a:r>
            <a:r>
              <a:rPr lang="en-US" altLang="zh-CN" sz="2000" dirty="0">
                <a:effectLst/>
                <a:latin typeface="Times New Roman" panose="02020603050405020304" pitchFamily="18" charset="0"/>
                <a:ea typeface="MS Mincho" panose="02020609040205080304" pitchFamily="49" charset="-128"/>
                <a:cs typeface="Times New Roman" panose="02020603050405020304" pitchFamily="18" charset="0"/>
              </a:rPr>
              <a:t>,1990</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altLang="ja-JP"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endParaRPr lang="en-US" altLang="ja-JP"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r>
              <a:rPr lang="ja-JP" altLang="en-US" sz="20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20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「なら」条件文も他の条件文と同様に広義の因果関係を表すと思われる。</a:t>
            </a:r>
            <a:endParaRPr lang="zh-CN" altLang="zh-CN" sz="20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43841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733529"/>
            <a:chOff x="571954" y="532563"/>
            <a:chExt cx="10066168"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593784" y="578956"/>
              <a:ext cx="9044338" cy="652038"/>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4  </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アスペクト的な語義の連続性</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889635" y="1312485"/>
            <a:ext cx="10412730" cy="3334759"/>
          </a:xfrm>
          <a:prstGeom prst="rect">
            <a:avLst/>
          </a:prstGeom>
          <a:noFill/>
        </p:spPr>
        <p:txBody>
          <a:bodyPr wrap="square">
            <a:spAutoFit/>
          </a:bodyPr>
          <a:lstStyle/>
          <a:p>
            <a:pPr algn="l">
              <a:lnSpc>
                <a:spcPct val="200000"/>
              </a:lnSpc>
            </a:pPr>
            <a:r>
              <a:rPr lang="ja-JP" altLang="en-US" kern="100">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最後に、例（</a:t>
            </a:r>
            <a:r>
              <a:rPr lang="en-US" altLang="zh-CN" sz="1800" dirty="0">
                <a:effectLst/>
                <a:latin typeface="Times New Roman" panose="02020603050405020304" pitchFamily="18" charset="0"/>
                <a:ea typeface="MS Mincho" panose="02020609040205080304" pitchFamily="49" charset="-128"/>
              </a:rPr>
              <a:t>15</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）のような「るなら」形の場合には、継続動詞に属し、完成の特性を持つ動詞は</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一定の時間の経過と共にある変化が生じており、確定した終結点があることを示すので、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継続性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完結性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という意義素性を持っている。それに反して、例（</a:t>
            </a:r>
            <a:r>
              <a:rPr lang="en-US" altLang="zh-CN" sz="1800" dirty="0">
                <a:effectLst/>
                <a:latin typeface="Times New Roman" panose="02020603050405020304" pitchFamily="18" charset="0"/>
                <a:ea typeface="MS Mincho" panose="02020609040205080304" pitchFamily="49" charset="-128"/>
              </a:rPr>
              <a:t>16</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）のような「たなら」形の場合には、同種類の動詞は反事実条件を表し、</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仮定性</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の事態を表すが、</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を表さないので、</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反事実条件文の持つ意義素性である</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仮定の完成相</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と対義関係にある</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Apple Color Emoji" pitchFamily="2" charset="0"/>
                <a:ea typeface="MS Mincho" panose="02020609040205080304" pitchFamily="49" charset="-128"/>
                <a:cs typeface="Apple Color Emoji" pitchFamily="2" charset="0"/>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仮定の完成相</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という意義素性</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を持てば、</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dirty="0">
                <a:effectLst/>
                <a:latin typeface="Times New Roman" panose="02020603050405020304" pitchFamily="18" charset="0"/>
                <a:ea typeface="MS Mincho" panose="02020609040205080304" pitchFamily="49" charset="-128"/>
              </a:rPr>
              <a:t>]</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を表す可能性があるのではないかと考えられる。</a:t>
            </a:r>
            <a:r>
              <a:rPr lang="zh-CN" altLang="zh-CN" dirty="0">
                <a:effectLst/>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C729F2BE-0DC0-5328-0A40-BB82FD8A2174}"/>
              </a:ext>
            </a:extLst>
          </p:cNvPr>
          <p:cNvSpPr txBox="1"/>
          <p:nvPr/>
        </p:nvSpPr>
        <p:spPr>
          <a:xfrm>
            <a:off x="1920240" y="880110"/>
            <a:ext cx="9258300" cy="523220"/>
          </a:xfrm>
          <a:prstGeom prst="rect">
            <a:avLst/>
          </a:prstGeom>
          <a:noFill/>
        </p:spPr>
        <p:txBody>
          <a:bodyPr wrap="square">
            <a:spAutoFit/>
          </a:bodyPr>
          <a:lstStyle/>
          <a:p>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4.2 [</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zh-CN" altLang="en-US" sz="2800" b="1" dirty="0">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2800" b="1" dirty="0">
                <a:solidFill>
                  <a:schemeClr val="accent4">
                    <a:lumMod val="75000"/>
                  </a:schemeClr>
                </a:solidFill>
                <a:effectLst/>
                <a:latin typeface="Times New Roman" panose="02020603050405020304" pitchFamily="18" charset="0"/>
                <a:ea typeface="MS Mincho" panose="02020609040205080304" pitchFamily="49" charset="-128"/>
              </a:rPr>
              <a:t>]</a:t>
            </a:r>
            <a:r>
              <a:rPr lang="ja-JP" altLang="zh-CN" sz="2800" b="1">
                <a:solidFill>
                  <a:schemeClr val="accent4">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：「なら」文の動詞のアスペクト形式の意味</a:t>
            </a:r>
            <a:r>
              <a:rPr lang="zh-CN" altLang="zh-CN" sz="2800" b="1" dirty="0">
                <a:solidFill>
                  <a:schemeClr val="accent4">
                    <a:lumMod val="75000"/>
                  </a:schemeClr>
                </a:solidFill>
                <a:effectLst/>
              </a:rPr>
              <a:t> </a:t>
            </a:r>
            <a:endParaRPr lang="zh-CN" altLang="en-US" sz="2800" b="1" dirty="0">
              <a:solidFill>
                <a:schemeClr val="accent4">
                  <a:lumMod val="75000"/>
                </a:schemeClr>
              </a:solidFill>
            </a:endParaRPr>
          </a:p>
        </p:txBody>
      </p:sp>
      <p:sp>
        <p:nvSpPr>
          <p:cNvPr id="2" name="椭圆 1">
            <a:extLst>
              <a:ext uri="{FF2B5EF4-FFF2-40B4-BE49-F238E27FC236}">
                <a16:creationId xmlns:a16="http://schemas.microsoft.com/office/drawing/2014/main" id="{68AB67F7-BEF9-1297-4FFA-91F35DCABC94}"/>
              </a:ext>
            </a:extLst>
          </p:cNvPr>
          <p:cNvSpPr/>
          <p:nvPr/>
        </p:nvSpPr>
        <p:spPr>
          <a:xfrm>
            <a:off x="571954" y="3954780"/>
            <a:ext cx="11109506" cy="2628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33350" algn="l">
              <a:lnSpc>
                <a:spcPct val="150000"/>
              </a:lnSpc>
            </a:pPr>
            <a:r>
              <a:rPr lang="ja-JP" altLang="zh-CN" sz="1800" kern="10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以上の分析をまとめると、「なら」文が</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を表す</a:t>
            </a:r>
            <a:r>
              <a:rPr lang="ja-JP" altLang="zh-CN" sz="1800" kern="10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場合には、その動詞のアスペクト形式の意味の意義素は以下のように示される。</a:t>
            </a:r>
            <a:endParaRPr lang="zh-CN" altLang="zh-CN" sz="1800" kern="100" dirty="0">
              <a:solidFill>
                <a:sysClr val="windowText" lastClr="000000"/>
              </a:solidFill>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150000"/>
              </a:lnSpc>
            </a:pP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Apple Color Emoji" pitchFamily="2" charset="0"/>
                <a:ea typeface="MS Mincho" panose="02020609040205080304" pitchFamily="49" charset="-128"/>
                <a:cs typeface="Apple Color Emoji" pitchFamily="2" charset="0"/>
              </a:rPr>
              <a:t>−未</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完了</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静態性</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Apple Color Emoji" pitchFamily="2" charset="0"/>
                <a:ea typeface="MS Mincho" panose="02020609040205080304" pitchFamily="49" charset="-128"/>
                <a:cs typeface="Apple Color Emoji" pitchFamily="2" charset="0"/>
              </a:rPr>
              <a:t>継続性</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完結性</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b="1" kern="100">
                <a:solidFill>
                  <a:srgbClr val="C00000"/>
                </a:solidFill>
                <a:effectLst/>
                <a:latin typeface="Apple Color Emoji" pitchFamily="2" charset="0"/>
                <a:ea typeface="MS Mincho" panose="02020609040205080304" pitchFamily="49" charset="-128"/>
                <a:cs typeface="Apple Color Emoji" pitchFamily="2" charset="0"/>
              </a:rPr>
              <a:t>−不完成相</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800" b="1" kern="100">
                <a:solidFill>
                  <a:srgbClr val="C00000"/>
                </a:solidFill>
                <a:effectLst/>
                <a:latin typeface="Apple Color Emoji" pitchFamily="2" charset="0"/>
                <a:ea typeface="MS Mincho" panose="02020609040205080304" pitchFamily="49" charset="-128"/>
                <a:cs typeface="Apple Color Emoji" pitchFamily="2" charset="0"/>
              </a:rPr>
              <a:t>−</a:t>
            </a:r>
            <a:r>
              <a:rPr lang="ja-JP" altLang="zh-CN" sz="1800" b="1" kern="10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仮定の完成相</a:t>
            </a:r>
            <a:r>
              <a:rPr lang="en-US" altLang="zh-CN" sz="1800" b="1" kern="100"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zh-CN" altLang="zh-CN" sz="1800" b="1" kern="100" dirty="0">
              <a:solidFill>
                <a:srgbClr val="C00000"/>
              </a:solidFill>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32708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839565"/>
            <a:chOff x="571954" y="532563"/>
            <a:chExt cx="10066168" cy="839565"/>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720090"/>
              <a:ext cx="9018270" cy="652038"/>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5 </a:t>
              </a:r>
              <a:r>
                <a:rPr lang="en-US" altLang="zh-CN" sz="3200" b="1" kern="100" dirty="0">
                  <a:latin typeface="Times New Roman" panose="02020603050405020304" pitchFamily="18" charset="0"/>
                  <a:ea typeface="MS Mincho" panose="02020609040205080304" pitchFamily="49" charset="-128"/>
                  <a:cs typeface="Times New Roman" panose="02020603050405020304" pitchFamily="18" charset="0"/>
                </a:rPr>
                <a:t> </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おわりに</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889635" y="1584524"/>
            <a:ext cx="10412730" cy="3893438"/>
          </a:xfrm>
          <a:prstGeom prst="rect">
            <a:avLst/>
          </a:prstGeom>
          <a:noFill/>
        </p:spPr>
        <p:txBody>
          <a:bodyPr wrap="square">
            <a:spAutoFit/>
          </a:bodyPr>
          <a:lstStyle/>
          <a:p>
            <a:pPr indent="133350" algn="l">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なら」文は広義の因果複文に属するので、その「条件」と「因果」との語義連続性が生じてくる。本稿は語彙的アスペクトと動詞の文法的アスペクト及び焦点のアスペクトという広義のアスペクトの視点から、「なら」文の前件と後件との時間的順序性を分析した上で、そのアスペクト的な意味解釈に基づいて語義連続性を検討した。その結果をもとに、意義素をもって</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を表す場合における動詞のアスペクト形式の意味をまとめ、「なら」文のアスペクト的な語義連続性を意味論的な観点から明らかにした。</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200000"/>
              </a:lnSpc>
            </a:pP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36307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839565"/>
            <a:chOff x="571954" y="532563"/>
            <a:chExt cx="10066168" cy="839565"/>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720090"/>
              <a:ext cx="9018270" cy="652038"/>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5 </a:t>
              </a:r>
              <a:r>
                <a:rPr lang="en-US" altLang="zh-CN" sz="3200" b="1" kern="100" dirty="0">
                  <a:latin typeface="Times New Roman" panose="02020603050405020304" pitchFamily="18" charset="0"/>
                  <a:ea typeface="MS Mincho" panose="02020609040205080304" pitchFamily="49" charset="-128"/>
                  <a:cs typeface="Times New Roman" panose="02020603050405020304" pitchFamily="18" charset="0"/>
                </a:rPr>
                <a:t> </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おわりに</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889635" y="1584524"/>
            <a:ext cx="10412730" cy="3893438"/>
          </a:xfrm>
          <a:prstGeom prst="rect">
            <a:avLst/>
          </a:prstGeom>
          <a:noFill/>
        </p:spPr>
        <p:txBody>
          <a:bodyPr wrap="square">
            <a:spAutoFit/>
          </a:bodyPr>
          <a:lstStyle/>
          <a:p>
            <a:pPr indent="133350" algn="l">
              <a:lnSpc>
                <a:spcPct val="200000"/>
              </a:lnSpc>
            </a:pP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「なら」文は</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を表す場合に、話し手が前件を</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仮定性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の事態として捉えており、そのアスペクト的な意味は「未完了」であり、前件と後件との事態は思考の順序に合致するが、一方で、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を表す場合に、話し手が前件を</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Apple Color Emoji" pitchFamily="2" charset="0"/>
                <a:ea typeface="MS Mincho" panose="02020609040205080304" pitchFamily="49" charset="-128"/>
                <a:cs typeface="Apple Color Emoji" pitchFamily="2" charset="0"/>
              </a:rPr>
              <a:t>−仮定性</a:t>
            </a:r>
            <a:r>
              <a:rPr lang="en-US" altLang="zh-CN" sz="1800" b="1" dirty="0">
                <a:solidFill>
                  <a:schemeClr val="accent1"/>
                </a:solidFill>
                <a:effectLst/>
                <a:latin typeface="Times New Roman" panose="02020603050405020304" pitchFamily="18" charset="0"/>
                <a:ea typeface="MS Mincho" panose="02020609040205080304" pitchFamily="49" charset="-128"/>
              </a:rPr>
              <a:t>]</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の事態として捉えており、そのアスペクト的な意味は「完了」であり、前件と後件との事態は行動の順序に合致する</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。多様な動詞に関する「なら」文を挙げながら、アスペクトの視点から、語義の連続性が生じる時に、「なら」文のアスペクト的な意味解釈を図</a:t>
            </a:r>
            <a:r>
              <a:rPr lang="en-US" altLang="zh-CN" sz="1800" dirty="0">
                <a:effectLst/>
                <a:latin typeface="Times New Roman" panose="02020603050405020304" pitchFamily="18" charset="0"/>
                <a:ea typeface="MS Mincho" panose="02020609040205080304" pitchFamily="49" charset="-128"/>
              </a:rPr>
              <a:t>1</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dirty="0">
                <a:effectLst/>
                <a:latin typeface="Times New Roman" panose="02020603050405020304" pitchFamily="18" charset="0"/>
                <a:ea typeface="MS Mincho" panose="02020609040205080304" pitchFamily="49" charset="-128"/>
              </a:rPr>
              <a:t>4</a:t>
            </a:r>
            <a:r>
              <a:rPr lang="ja-JP" altLang="zh-CN" sz="1800">
                <a:effectLst/>
                <a:latin typeface="Times New Roman" panose="02020603050405020304" pitchFamily="18" charset="0"/>
                <a:ea typeface="MS Mincho" panose="02020609040205080304" pitchFamily="49" charset="-128"/>
                <a:cs typeface="Times New Roman" panose="02020603050405020304" pitchFamily="18" charset="0"/>
              </a:rPr>
              <a:t>で具体的に示した。</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最後に、意義素によって「なら」文のアスペクト的な語義連続性を以下の図</a:t>
            </a:r>
            <a:r>
              <a:rPr lang="en-US" altLang="zh-CN" sz="1800" b="1" dirty="0">
                <a:solidFill>
                  <a:schemeClr val="accent1"/>
                </a:solidFill>
                <a:effectLst/>
                <a:latin typeface="Times New Roman" panose="02020603050405020304" pitchFamily="18" charset="0"/>
                <a:ea typeface="MS Mincho" panose="02020609040205080304" pitchFamily="49" charset="-128"/>
              </a:rPr>
              <a:t>5</a:t>
            </a: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のように示すことにしたい。</a:t>
            </a:r>
            <a:r>
              <a:rPr lang="zh-CN" altLang="zh-CN" b="1" dirty="0">
                <a:solidFill>
                  <a:schemeClr val="accent1"/>
                </a:solidFill>
                <a:effectLst/>
              </a:rPr>
              <a:t> </a:t>
            </a:r>
            <a:endParaRPr lang="zh-CN" altLang="zh-CN" sz="1800" b="1" kern="100" dirty="0">
              <a:solidFill>
                <a:schemeClr val="accent1"/>
              </a:solidFill>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13813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839565"/>
            <a:chOff x="571954" y="532563"/>
            <a:chExt cx="10066168" cy="839565"/>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720090"/>
              <a:ext cx="9018270" cy="652038"/>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5 </a:t>
              </a:r>
              <a:r>
                <a:rPr lang="en-US" altLang="zh-CN" sz="3200" b="1" kern="100" dirty="0">
                  <a:latin typeface="Times New Roman" panose="02020603050405020304" pitchFamily="18" charset="0"/>
                  <a:ea typeface="MS Mincho" panose="02020609040205080304" pitchFamily="49" charset="-128"/>
                  <a:cs typeface="Times New Roman" panose="02020603050405020304" pitchFamily="18" charset="0"/>
                </a:rPr>
                <a:t> </a:t>
              </a: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おわりに</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2" name="椭圆 1">
            <a:extLst>
              <a:ext uri="{FF2B5EF4-FFF2-40B4-BE49-F238E27FC236}">
                <a16:creationId xmlns:a16="http://schemas.microsoft.com/office/drawing/2014/main" id="{10BEE463-25A3-FF77-59CB-A37BFF2A7496}"/>
              </a:ext>
            </a:extLst>
          </p:cNvPr>
          <p:cNvSpPr/>
          <p:nvPr/>
        </p:nvSpPr>
        <p:spPr>
          <a:xfrm>
            <a:off x="994411" y="1632016"/>
            <a:ext cx="5817870" cy="3385754"/>
          </a:xfrm>
          <a:prstGeom prst="ellipse">
            <a:avLst/>
          </a:prstGeom>
          <a:solidFill>
            <a:schemeClr val="accent4">
              <a:lumMod val="40000"/>
              <a:lumOff val="60000"/>
              <a:alpha val="51913"/>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01320" algn="l"/>
            <a:r>
              <a:rPr lang="en-US" sz="2000" b="1" kern="100" dirty="0">
                <a:solidFill>
                  <a:srgbClr val="4472C4"/>
                </a:solidFill>
                <a:latin typeface="MS Mincho" panose="02020609040205080304" pitchFamily="49" charset="-128"/>
                <a:ea typeface="DengXian" panose="02010600030101010101" pitchFamily="2" charset="-122"/>
                <a:cs typeface="Times New Roman" panose="02020603050405020304" pitchFamily="18" charset="0"/>
              </a:rPr>
              <a:t>[</a:t>
            </a:r>
            <a:r>
              <a:rPr lang="zh-CN" sz="2000" b="1" kern="100" dirty="0">
                <a:solidFill>
                  <a:srgbClr val="4472C4"/>
                </a:solidFill>
                <a:latin typeface="DengXian" panose="02010600030101010101" pitchFamily="2" charset="-122"/>
                <a:ea typeface="MS Mincho" panose="02020609040205080304" pitchFamily="49" charset="-128"/>
                <a:cs typeface="Times New Roman" panose="02020603050405020304" pitchFamily="18" charset="0"/>
              </a:rPr>
              <a:t>＋条件</a:t>
            </a:r>
            <a:r>
              <a:rPr lang="en-US" sz="2000" b="1" kern="100" dirty="0">
                <a:solidFill>
                  <a:srgbClr val="4472C4"/>
                </a:solidFill>
                <a:latin typeface="DengXian" panose="02010600030101010101" pitchFamily="2" charset="-122"/>
                <a:ea typeface="MS Mincho" panose="02020609040205080304" pitchFamily="49" charset="-128"/>
                <a:cs typeface="Times New Roman" panose="02020603050405020304" pitchFamily="18" charset="0"/>
              </a:rPr>
              <a:t>]</a:t>
            </a:r>
            <a:endParaRPr lang="zh-CN" sz="2000" kern="100" dirty="0">
              <a:latin typeface="DengXian" panose="02010600030101010101" pitchFamily="2" charset="-122"/>
              <a:ea typeface="DengXian" panose="02010600030101010101" pitchFamily="2" charset="-122"/>
              <a:cs typeface="Times New Roman" panose="02020603050405020304" pitchFamily="18" charset="0"/>
            </a:endParaRPr>
          </a:p>
          <a:p>
            <a:pPr indent="171450" algn="l"/>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a:t>
            </a:r>
            <a:r>
              <a:rPr lang="zh-CN" sz="2000" kern="100" dirty="0">
                <a:latin typeface="Times New Roman" panose="02020603050405020304" pitchFamily="18" charset="0"/>
                <a:ea typeface="MS Mincho" panose="02020609040205080304" pitchFamily="49" charset="-128"/>
                <a:cs typeface="Times New Roman" panose="02020603050405020304" pitchFamily="18" charset="0"/>
              </a:rPr>
              <a:t>未完了</a:t>
            </a:r>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a:t>
            </a:r>
            <a:r>
              <a:rPr lang="zh-CN" sz="2000" kern="100" dirty="0">
                <a:latin typeface="Apple Color Emoji" pitchFamily="2" charset="0"/>
                <a:ea typeface="MS Mincho" panose="02020609040205080304" pitchFamily="49" charset="-128"/>
                <a:cs typeface="Apple Color Emoji" pitchFamily="2" charset="0"/>
              </a:rPr>
              <a:t>−静態性</a:t>
            </a:r>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a:t>
            </a:r>
            <a:endParaRPr lang="zh-CN" sz="2000" kern="100" dirty="0">
              <a:latin typeface="DengXian" panose="02010600030101010101" pitchFamily="2" charset="-122"/>
              <a:ea typeface="DengXian" panose="02010600030101010101" pitchFamily="2" charset="-122"/>
              <a:cs typeface="Times New Roman" panose="02020603050405020304" pitchFamily="18" charset="0"/>
            </a:endParaRPr>
          </a:p>
          <a:p>
            <a:pPr indent="171450" algn="l"/>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a:t>
            </a:r>
            <a:r>
              <a:rPr lang="zh-CN" sz="2000" kern="100" dirty="0">
                <a:latin typeface="Times New Roman" panose="02020603050405020304" pitchFamily="18" charset="0"/>
                <a:ea typeface="MS Mincho" panose="02020609040205080304" pitchFamily="49" charset="-128"/>
                <a:cs typeface="Times New Roman" panose="02020603050405020304" pitchFamily="18" charset="0"/>
              </a:rPr>
              <a:t>継続性</a:t>
            </a:r>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a:t>
            </a:r>
            <a:r>
              <a:rPr lang="zh-CN" sz="2000" kern="100" dirty="0">
                <a:latin typeface="Apple Color Emoji" pitchFamily="2" charset="0"/>
                <a:ea typeface="MS Mincho" panose="02020609040205080304" pitchFamily="49" charset="-128"/>
                <a:cs typeface="Apple Color Emoji" pitchFamily="2" charset="0"/>
              </a:rPr>
              <a:t>−</a:t>
            </a:r>
            <a:r>
              <a:rPr lang="zh-CN" sz="2000" kern="100" dirty="0">
                <a:latin typeface="Times New Roman" panose="02020603050405020304" pitchFamily="18" charset="0"/>
                <a:ea typeface="MS Mincho" panose="02020609040205080304" pitchFamily="49" charset="-128"/>
                <a:cs typeface="Times New Roman" panose="02020603050405020304" pitchFamily="18" charset="0"/>
              </a:rPr>
              <a:t>完結性</a:t>
            </a:r>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a:t>
            </a:r>
            <a:endParaRPr lang="zh-CN" sz="2000" kern="100" dirty="0">
              <a:latin typeface="DengXian" panose="02010600030101010101" pitchFamily="2" charset="-122"/>
              <a:ea typeface="DengXian" panose="02010600030101010101" pitchFamily="2" charset="-122"/>
              <a:cs typeface="Times New Roman" panose="02020603050405020304" pitchFamily="18" charset="0"/>
            </a:endParaRPr>
          </a:p>
          <a:p>
            <a:pPr algn="l"/>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a:t>
            </a:r>
            <a:r>
              <a:rPr lang="ja-JP" sz="2000" kern="100">
                <a:latin typeface="Times New Roman" panose="02020603050405020304" pitchFamily="18" charset="0"/>
                <a:ea typeface="MS Mincho" panose="02020609040205080304" pitchFamily="49" charset="-128"/>
                <a:cs typeface="Times New Roman" panose="02020603050405020304" pitchFamily="18" charset="0"/>
              </a:rPr>
              <a:t>不完成相</a:t>
            </a:r>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a:t>
            </a:r>
            <a:r>
              <a:rPr lang="ja-JP" sz="2000" kern="100">
                <a:latin typeface="Times New Roman" panose="02020603050405020304" pitchFamily="18" charset="0"/>
                <a:ea typeface="MS Mincho" panose="02020609040205080304" pitchFamily="49" charset="-128"/>
                <a:cs typeface="Times New Roman" panose="02020603050405020304" pitchFamily="18" charset="0"/>
              </a:rPr>
              <a:t>仮定の完成相</a:t>
            </a:r>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a:t>
            </a:r>
            <a:endParaRPr lang="zh-CN" sz="2000" kern="100" dirty="0">
              <a:latin typeface="DengXian" panose="02010600030101010101" pitchFamily="2" charset="-122"/>
              <a:ea typeface="DengXian" panose="02010600030101010101" pitchFamily="2" charset="-122"/>
              <a:cs typeface="Times New Roman" panose="02020603050405020304" pitchFamily="18" charset="0"/>
            </a:endParaRPr>
          </a:p>
          <a:p>
            <a:pPr algn="just"/>
            <a:r>
              <a:rPr lang="en-US" sz="1050" b="1" kern="100" dirty="0">
                <a:latin typeface="MS Mincho" panose="02020609040205080304" pitchFamily="49" charset="-128"/>
                <a:ea typeface="DengXian" panose="02010600030101010101" pitchFamily="2" charset="-122"/>
                <a:cs typeface="Times New Roman" panose="02020603050405020304" pitchFamily="18" charset="0"/>
              </a:rPr>
              <a:t> </a:t>
            </a:r>
            <a:endParaRPr lang="zh-CN" sz="1050" kern="100" dirty="0">
              <a:latin typeface="DengXian" panose="02010600030101010101" pitchFamily="2" charset="-122"/>
              <a:ea typeface="DengXian" panose="02010600030101010101" pitchFamily="2" charset="-122"/>
              <a:cs typeface="Times New Roman" panose="02020603050405020304" pitchFamily="18" charset="0"/>
            </a:endParaRPr>
          </a:p>
          <a:p>
            <a:pPr algn="just"/>
            <a:r>
              <a:rPr lang="en-US" sz="1050" b="1" kern="100" dirty="0">
                <a:latin typeface="MS Mincho" panose="02020609040205080304" pitchFamily="49" charset="-128"/>
                <a:ea typeface="DengXian" panose="02010600030101010101" pitchFamily="2" charset="-122"/>
                <a:cs typeface="Times New Roman" panose="02020603050405020304" pitchFamily="18" charset="0"/>
              </a:rPr>
              <a:t> </a:t>
            </a:r>
            <a:endParaRPr lang="zh-CN" sz="1050" kern="100" dirty="0">
              <a:latin typeface="DengXian" panose="02010600030101010101" pitchFamily="2" charset="-122"/>
              <a:ea typeface="DengXian" panose="02010600030101010101" pitchFamily="2" charset="-122"/>
              <a:cs typeface="Times New Roman" panose="02020603050405020304" pitchFamily="18" charset="0"/>
            </a:endParaRPr>
          </a:p>
          <a:p>
            <a:pPr algn="just"/>
            <a:r>
              <a:rPr lang="en-US" sz="1050" b="1" kern="100" dirty="0">
                <a:latin typeface="MS Mincho" panose="02020609040205080304" pitchFamily="49" charset="-128"/>
                <a:ea typeface="DengXian" panose="02010600030101010101" pitchFamily="2" charset="-122"/>
                <a:cs typeface="Times New Roman" panose="02020603050405020304" pitchFamily="18" charset="0"/>
              </a:rPr>
              <a:t> </a:t>
            </a:r>
            <a:endParaRPr lang="zh-CN" sz="1050"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C55A985A-CFAE-84D8-AF3D-D1E97CD5CF8F}"/>
              </a:ext>
            </a:extLst>
          </p:cNvPr>
          <p:cNvSpPr/>
          <p:nvPr/>
        </p:nvSpPr>
        <p:spPr>
          <a:xfrm>
            <a:off x="5314949" y="1632016"/>
            <a:ext cx="6069331" cy="3243593"/>
          </a:xfrm>
          <a:prstGeom prst="ellipse">
            <a:avLst/>
          </a:prstGeom>
          <a:solidFill>
            <a:schemeClr val="accent6">
              <a:lumMod val="40000"/>
              <a:lumOff val="60000"/>
              <a:alpha val="52408"/>
            </a:schemeClr>
          </a:solidFill>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803275" algn="l"/>
            <a:endParaRPr lang="en-US" sz="2000" b="1" kern="100" dirty="0">
              <a:solidFill>
                <a:srgbClr val="C00000"/>
              </a:solidFill>
              <a:effectLst/>
              <a:latin typeface="MS Mincho" panose="02020609040205080304" pitchFamily="49" charset="-128"/>
              <a:ea typeface="DengXian" panose="02010600030101010101" pitchFamily="2" charset="-122"/>
              <a:cs typeface="Times New Roman" panose="02020603050405020304" pitchFamily="18" charset="0"/>
            </a:endParaRPr>
          </a:p>
          <a:p>
            <a:pPr indent="803275" algn="l"/>
            <a:endParaRPr lang="en-US" sz="2000" b="1" kern="100" dirty="0">
              <a:solidFill>
                <a:srgbClr val="C00000"/>
              </a:solidFill>
              <a:latin typeface="MS Mincho" panose="02020609040205080304" pitchFamily="49" charset="-128"/>
              <a:ea typeface="DengXian" panose="02010600030101010101" pitchFamily="2" charset="-122"/>
              <a:cs typeface="Times New Roman" panose="02020603050405020304" pitchFamily="18" charset="0"/>
            </a:endParaRPr>
          </a:p>
          <a:p>
            <a:pPr indent="803275" algn="l"/>
            <a:endParaRPr lang="en-US" sz="2000" b="1" kern="100" dirty="0">
              <a:solidFill>
                <a:srgbClr val="C00000"/>
              </a:solidFill>
              <a:effectLst/>
              <a:latin typeface="MS Mincho" panose="02020609040205080304" pitchFamily="49" charset="-128"/>
              <a:ea typeface="DengXian" panose="02010600030101010101" pitchFamily="2" charset="-122"/>
              <a:cs typeface="Times New Roman" panose="02020603050405020304" pitchFamily="18" charset="0"/>
            </a:endParaRPr>
          </a:p>
          <a:p>
            <a:pPr indent="803275" algn="l"/>
            <a:endParaRPr lang="en-US" sz="2000" b="1" kern="100" dirty="0">
              <a:solidFill>
                <a:srgbClr val="C00000"/>
              </a:solidFill>
              <a:latin typeface="MS Mincho" panose="02020609040205080304" pitchFamily="49" charset="-128"/>
              <a:ea typeface="DengXian" panose="02010600030101010101" pitchFamily="2" charset="-122"/>
              <a:cs typeface="Times New Roman" panose="02020603050405020304" pitchFamily="18" charset="0"/>
            </a:endParaRPr>
          </a:p>
          <a:p>
            <a:pPr indent="803275" algn="l"/>
            <a:endParaRPr lang="en-US" sz="2000" b="1" kern="100" dirty="0">
              <a:solidFill>
                <a:srgbClr val="C00000"/>
              </a:solidFill>
              <a:effectLst/>
              <a:latin typeface="MS Mincho" panose="02020609040205080304" pitchFamily="49" charset="-128"/>
              <a:ea typeface="DengXian" panose="02010600030101010101" pitchFamily="2" charset="-122"/>
              <a:cs typeface="Times New Roman" panose="02020603050405020304" pitchFamily="18" charset="0"/>
            </a:endParaRPr>
          </a:p>
          <a:p>
            <a:pPr indent="803275" algn="l"/>
            <a:r>
              <a:rPr lang="en-US" sz="2000" b="1" kern="100" dirty="0">
                <a:solidFill>
                  <a:srgbClr val="C00000"/>
                </a:solidFill>
                <a:effectLst/>
                <a:latin typeface="MS Mincho" panose="02020609040205080304" pitchFamily="49" charset="-128"/>
                <a:ea typeface="DengXian" panose="02010600030101010101" pitchFamily="2" charset="-122"/>
                <a:cs typeface="Times New Roman" panose="02020603050405020304" pitchFamily="18" charset="0"/>
              </a:rPr>
              <a:t>      [+</a:t>
            </a:r>
            <a:r>
              <a:rPr lang="zh-CN" sz="2000" b="1" kern="100" dirty="0">
                <a:solidFill>
                  <a:srgbClr val="C00000"/>
                </a:solidFill>
                <a:effectLst/>
                <a:latin typeface="DengXian" panose="02010600030101010101" pitchFamily="2" charset="-122"/>
                <a:ea typeface="MS Mincho" panose="02020609040205080304" pitchFamily="49" charset="-128"/>
                <a:cs typeface="Times New Roman" panose="02020603050405020304" pitchFamily="18" charset="0"/>
              </a:rPr>
              <a:t>因果</a:t>
            </a:r>
            <a:r>
              <a:rPr lang="en-US" sz="2000" b="1" kern="100" dirty="0">
                <a:solidFill>
                  <a:srgbClr val="C00000"/>
                </a:solidFill>
                <a:effectLst/>
                <a:latin typeface="DengXian" panose="02010600030101010101" pitchFamily="2" charset="-122"/>
                <a:ea typeface="MS Mincho" panose="02020609040205080304" pitchFamily="49" charset="-128"/>
                <a:cs typeface="Times New Roman" panose="02020603050405020304" pitchFamily="18" charset="0"/>
              </a:rPr>
              <a:t>]</a:t>
            </a:r>
            <a:endParaRPr 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628650" algn="l"/>
            <a:r>
              <a:rPr lang="en-US" sz="2000"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zh-CN" sz="2000" kern="100" dirty="0">
                <a:effectLst/>
                <a:latin typeface="Apple Color Emoji" pitchFamily="2" charset="0"/>
                <a:ea typeface="MS Mincho" panose="02020609040205080304" pitchFamily="49" charset="-128"/>
                <a:cs typeface="Apple Color Emoji" pitchFamily="2" charset="0"/>
              </a:rPr>
              <a:t>−未</a:t>
            </a:r>
            <a:r>
              <a:rPr 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完了</a:t>
            </a:r>
            <a:r>
              <a:rPr lang="en-US" sz="2000"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静態性</a:t>
            </a:r>
            <a:r>
              <a:rPr lang="en-US" sz="20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628650" algn="l"/>
            <a:r>
              <a:rPr lang="en-US" sz="2000"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zh-CN" sz="2000" kern="100" dirty="0">
                <a:effectLst/>
                <a:latin typeface="Apple Color Emoji" pitchFamily="2" charset="0"/>
                <a:ea typeface="MS Mincho" panose="02020609040205080304" pitchFamily="49" charset="-128"/>
                <a:cs typeface="Apple Color Emoji" pitchFamily="2" charset="0"/>
              </a:rPr>
              <a:t>継続性</a:t>
            </a:r>
            <a:r>
              <a:rPr lang="en-US" sz="20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完結性</a:t>
            </a:r>
            <a:r>
              <a:rPr lang="en-US" sz="20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457200" algn="l"/>
            <a:r>
              <a:rPr lang="en-US" sz="2000"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ja-JP" sz="2000" kern="100">
                <a:effectLst/>
                <a:latin typeface="Apple Color Emoji" pitchFamily="2" charset="0"/>
                <a:ea typeface="MS Mincho" panose="02020609040205080304" pitchFamily="49" charset="-128"/>
                <a:cs typeface="Apple Color Emoji" pitchFamily="2" charset="0"/>
              </a:rPr>
              <a:t>−不完成相</a:t>
            </a:r>
            <a:r>
              <a:rPr lang="en-US" sz="20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sz="2000" kern="100">
                <a:effectLst/>
                <a:latin typeface="Apple Color Emoji" pitchFamily="2" charset="0"/>
                <a:ea typeface="MS Mincho" panose="02020609040205080304" pitchFamily="49" charset="-128"/>
                <a:cs typeface="Apple Color Emoji" pitchFamily="2" charset="0"/>
              </a:rPr>
              <a:t>−</a:t>
            </a:r>
            <a:r>
              <a:rPr lang="ja-JP" sz="2000" kern="100">
                <a:effectLst/>
                <a:latin typeface="Times New Roman" panose="02020603050405020304" pitchFamily="18" charset="0"/>
                <a:ea typeface="MS Mincho" panose="02020609040205080304" pitchFamily="49" charset="-128"/>
                <a:cs typeface="Times New Roman" panose="02020603050405020304" pitchFamily="18" charset="0"/>
              </a:rPr>
              <a:t>仮定の完成相</a:t>
            </a:r>
            <a:r>
              <a:rPr lang="en-US" sz="20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sz="2000" b="1" kern="100" dirty="0">
                <a:effectLst/>
                <a:latin typeface="MS Mincho" panose="02020609040205080304" pitchFamily="49" charset="-128"/>
                <a:ea typeface="DengXian" panose="02010600030101010101" pitchFamily="2" charset="-122"/>
                <a:cs typeface="Times New Roman" panose="02020603050405020304" pitchFamily="18" charset="0"/>
              </a:rPr>
              <a:t> </a:t>
            </a:r>
            <a:endParaRPr 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sz="2000" b="1" kern="100" dirty="0">
                <a:effectLst/>
                <a:latin typeface="MS Mincho" panose="02020609040205080304" pitchFamily="49" charset="-128"/>
                <a:ea typeface="DengXian" panose="02010600030101010101" pitchFamily="2" charset="-122"/>
                <a:cs typeface="Times New Roman" panose="02020603050405020304" pitchFamily="18" charset="0"/>
              </a:rPr>
              <a:t> </a:t>
            </a:r>
            <a:endParaRPr 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sz="2000" b="1" kern="100" dirty="0">
                <a:effectLst/>
                <a:latin typeface="MS Mincho" panose="02020609040205080304" pitchFamily="49" charset="-128"/>
                <a:ea typeface="DengXian" panose="02010600030101010101" pitchFamily="2" charset="-122"/>
                <a:cs typeface="Times New Roman" panose="02020603050405020304" pitchFamily="18" charset="0"/>
              </a:rPr>
              <a:t> </a:t>
            </a:r>
            <a:endParaRPr 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sz="2000" b="1" kern="100" dirty="0">
                <a:effectLst/>
                <a:latin typeface="MS Mincho" panose="02020609040205080304" pitchFamily="49" charset="-128"/>
                <a:ea typeface="DengXian" panose="02010600030101010101" pitchFamily="2" charset="-122"/>
                <a:cs typeface="Times New Roman" panose="02020603050405020304" pitchFamily="18" charset="0"/>
              </a:rPr>
              <a:t> </a:t>
            </a:r>
            <a:endParaRPr 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sz="2000" b="1" kern="100" dirty="0">
                <a:effectLst/>
                <a:latin typeface="MS Mincho" panose="02020609040205080304" pitchFamily="49" charset="-128"/>
                <a:ea typeface="DengXian" panose="02010600030101010101" pitchFamily="2" charset="-122"/>
                <a:cs typeface="Times New Roman" panose="02020603050405020304" pitchFamily="18" charset="0"/>
              </a:rPr>
              <a:t> </a:t>
            </a:r>
            <a:endParaRPr 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81167674-1FC0-27F5-6F11-8321E13A5520}"/>
              </a:ext>
            </a:extLst>
          </p:cNvPr>
          <p:cNvSpPr txBox="1"/>
          <p:nvPr/>
        </p:nvSpPr>
        <p:spPr>
          <a:xfrm>
            <a:off x="2488883" y="5478798"/>
            <a:ext cx="6097904" cy="348813"/>
          </a:xfrm>
          <a:prstGeom prst="rect">
            <a:avLst/>
          </a:prstGeom>
          <a:noFill/>
        </p:spPr>
        <p:txBody>
          <a:bodyPr wrap="square">
            <a:spAutoFit/>
          </a:bodyPr>
          <a:lstStyle/>
          <a:p>
            <a:pPr indent="1200150" algn="l">
              <a:lnSpc>
                <a:spcPts val="2000"/>
              </a:lnSpc>
            </a:pP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図</a:t>
            </a:r>
            <a:r>
              <a:rPr lang="en-US" altLang="zh-CN" sz="1800" kern="100" dirty="0">
                <a:effectLst/>
                <a:latin typeface="黑体" panose="02010609060101010101" pitchFamily="49" charset="-122"/>
                <a:ea typeface="DengXian" panose="02010600030101010101" pitchFamily="2" charset="-122"/>
                <a:cs typeface="Times New Roman" panose="02020603050405020304" pitchFamily="18" charset="0"/>
              </a:rPr>
              <a:t>5</a:t>
            </a:r>
            <a:r>
              <a:rPr lang="ja-JP" altLang="zh-CN" sz="1800" kern="100">
                <a:effectLst/>
                <a:latin typeface="DengXian" panose="02010600030101010101" pitchFamily="2" charset="-122"/>
                <a:ea typeface="黑体" panose="02010609060101010101" pitchFamily="49" charset="-122"/>
                <a:cs typeface="Times New Roman" panose="02020603050405020304" pitchFamily="18" charset="0"/>
              </a:rPr>
              <a:t>：「なら」文のアスペクト的な語義連続性</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67563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839565"/>
            <a:chOff x="571954" y="532563"/>
            <a:chExt cx="10066168" cy="839565"/>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720090"/>
              <a:ext cx="9018270" cy="652038"/>
            </a:xfrm>
            <a:prstGeom prst="rect">
              <a:avLst/>
            </a:prstGeom>
            <a:noFill/>
            <a:ln w="0">
              <a:noFill/>
              <a:prstDash/>
            </a:ln>
          </p:spPr>
          <p:txBody>
            <a:bodyPr vert="horz" wrap="square" lIns="89535" tIns="46355" rIns="89535" bIns="46355" anchor="t">
              <a:spAutoFit/>
            </a:bodyPr>
            <a:lstStyle/>
            <a:p>
              <a:pPr algn="l">
                <a:lnSpc>
                  <a:spcPts val="2000"/>
                </a:lnSpc>
              </a:pP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参考文献</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384459" y="1695512"/>
            <a:ext cx="11489055" cy="3466975"/>
          </a:xfrm>
          <a:prstGeom prst="rect">
            <a:avLst/>
          </a:prstGeom>
          <a:noFill/>
        </p:spPr>
        <p:txBody>
          <a:bodyPr wrap="square">
            <a:spAutoFit/>
          </a:bodyPr>
          <a:lstStyle/>
          <a:p>
            <a:pPr marL="133350" indent="-133350" algn="l">
              <a:lnSpc>
                <a:spcPct val="200000"/>
              </a:lnSpc>
            </a:pP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網浜信乃</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(1990)</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「条件節・理由節</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ナラとカラの対比を中心に</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」『待兼山論叢　日本学編』</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24.</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ct val="200000"/>
              </a:lnSpc>
            </a:pP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李光赫・趙海城（</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2020</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）『条件文の日中対照計量的研究</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―KH Coder</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SPSS</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を利用した可視化分析</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』ひつじ書房</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ct val="200000"/>
              </a:lnSpc>
            </a:pP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睦宗均</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(2005)</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「動詞のアスペクトの研究：内的時間構造を中心に」大阪大学博士論文</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ct val="200000"/>
              </a:lnSpc>
            </a:pP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工藤真由美</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(1995)</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『アスペクト・テンス体系とテクスト</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現代日本語の時間の表現</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日本語研究叢書</a:t>
            </a:r>
            <a:r>
              <a:rPr lang="ja-JP" altLang="zh-CN" sz="1600" kern="100">
                <a:effectLst/>
                <a:latin typeface="DengXian" panose="02010600030101010101" pitchFamily="2" charset="-122"/>
                <a:ea typeface="Times New Roman" panose="02020603050405020304" pitchFamily="18" charset="0"/>
                <a:cs typeface="Times New Roman" panose="02020603050405020304" pitchFamily="18" charset="0"/>
              </a:rPr>
              <a:t> </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第</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2</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期第</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7</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巻</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』ひつじ書房</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ct val="200000"/>
              </a:lnSpc>
            </a:pP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鎌田精三郎（</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1996</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）「現代日本語の「テイル」形アスペクトの意味解釈」『城西大学研究年報</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人文・社会科学編』</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20.</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ct val="200000"/>
              </a:lnSpc>
            </a:pP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久野暲（</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1973</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）『日本文法研究』大修館書店</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ct val="200000"/>
              </a:lnSpc>
            </a:pP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野田尚史他（</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2002</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）『複文と談話（日本語の文法</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4</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）』岩波書店</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06044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66168" cy="839565"/>
            <a:chOff x="571954" y="532563"/>
            <a:chExt cx="10066168" cy="839565"/>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720090"/>
              <a:ext cx="9018270" cy="652038"/>
            </a:xfrm>
            <a:prstGeom prst="rect">
              <a:avLst/>
            </a:prstGeom>
            <a:noFill/>
            <a:ln w="0">
              <a:noFill/>
              <a:prstDash/>
            </a:ln>
          </p:spPr>
          <p:txBody>
            <a:bodyPr vert="horz" wrap="square" lIns="89535" tIns="46355" rIns="89535" bIns="46355" anchor="t">
              <a:spAutoFit/>
            </a:bodyPr>
            <a:lstStyle/>
            <a:p>
              <a:pPr algn="l">
                <a:lnSpc>
                  <a:spcPts val="2000"/>
                </a:lnSpc>
              </a:pPr>
              <a:r>
                <a:rPr lang="ja-JP" altLang="zh-CN" sz="3200" b="1" kern="100">
                  <a:effectLst/>
                  <a:latin typeface="Times New Roman" panose="02020603050405020304" pitchFamily="18" charset="0"/>
                  <a:ea typeface="MS Mincho" panose="02020609040205080304" pitchFamily="49" charset="-128"/>
                  <a:cs typeface="Times New Roman" panose="02020603050405020304" pitchFamily="18" charset="0"/>
                </a:rPr>
                <a:t>参考文献</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lnSpc>
                  <a:spcPts val="2000"/>
                </a:lnSpc>
              </a:pP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3" name="文本框 2">
            <a:extLst>
              <a:ext uri="{FF2B5EF4-FFF2-40B4-BE49-F238E27FC236}">
                <a16:creationId xmlns:a16="http://schemas.microsoft.com/office/drawing/2014/main" id="{BB7FCCAA-DB1A-B14C-7C97-50A7E9A42849}"/>
              </a:ext>
            </a:extLst>
          </p:cNvPr>
          <p:cNvSpPr txBox="1"/>
          <p:nvPr/>
        </p:nvSpPr>
        <p:spPr>
          <a:xfrm>
            <a:off x="436847" y="1814732"/>
            <a:ext cx="11384280" cy="3795911"/>
          </a:xfrm>
          <a:prstGeom prst="rect">
            <a:avLst/>
          </a:prstGeom>
          <a:noFill/>
        </p:spPr>
        <p:txBody>
          <a:bodyPr wrap="square">
            <a:spAutoFit/>
          </a:bodyPr>
          <a:lstStyle/>
          <a:p>
            <a:pPr marL="133350" indent="-133350" algn="l">
              <a:lnSpc>
                <a:spcPct val="200000"/>
              </a:lnSpc>
            </a:pPr>
            <a:r>
              <a:rPr lang="ja-JP" altLang="zh-CN" sz="16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前田直子（</a:t>
            </a:r>
            <a:r>
              <a:rPr lang="en-US" altLang="zh-CN" sz="16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2009</a:t>
            </a:r>
            <a:r>
              <a:rPr lang="ja-JP" altLang="zh-CN" sz="16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）『日本語の複文</a:t>
            </a:r>
            <a:r>
              <a:rPr lang="en-US" altLang="zh-CN" sz="16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6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条件文と原因・理由文の記述的研究―』くろしお出版</a:t>
            </a:r>
            <a:r>
              <a:rPr lang="en-US" altLang="zh-CN" sz="16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ct val="200000"/>
              </a:lnSpc>
            </a:pPr>
            <a:r>
              <a:rPr lang="ja-JP" altLang="zh-CN" sz="16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小坂光一（</a:t>
            </a:r>
            <a:r>
              <a:rPr lang="en-US" altLang="zh-CN" sz="16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2007</a:t>
            </a:r>
            <a:r>
              <a:rPr lang="ja-JP" altLang="zh-CN" sz="16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600" kern="100">
                <a:solidFill>
                  <a:srgbClr val="000000"/>
                </a:solidFill>
                <a:effectLst/>
                <a:latin typeface="DengXian" panose="02010600030101010101" pitchFamily="2" charset="-122"/>
                <a:ea typeface="MS Mincho" panose="02020609040205080304" pitchFamily="49" charset="-128"/>
                <a:cs typeface="Times New Roman" panose="02020603050405020304" pitchFamily="18" charset="0"/>
              </a:rPr>
              <a:t>「</a:t>
            </a:r>
            <a:r>
              <a:rPr lang="ja-JP" altLang="zh-CN" sz="1600" kern="100">
                <a:solidFill>
                  <a:srgbClr val="333333"/>
                </a:solidFill>
                <a:effectLst/>
                <a:latin typeface="DengXian" panose="02010600030101010101" pitchFamily="2" charset="-122"/>
                <a:ea typeface="MS Mincho" panose="02020609040205080304" pitchFamily="49" charset="-128"/>
                <a:cs typeface="Times New Roman" panose="02020603050405020304" pitchFamily="18" charset="0"/>
              </a:rPr>
              <a:t>「～たら（ば）」と「～たなら（ば）」</a:t>
            </a:r>
            <a:r>
              <a:rPr lang="en-US" altLang="zh-CN" sz="1600" kern="100" dirty="0">
                <a:solidFill>
                  <a:srgbClr val="333333"/>
                </a:solidFill>
                <a:effectLst/>
                <a:latin typeface="MS Mincho" panose="02020609040205080304" pitchFamily="49" charset="-128"/>
                <a:ea typeface="DengXian" panose="02010600030101010101" pitchFamily="2" charset="-122"/>
                <a:cs typeface="Times New Roman" panose="02020603050405020304" pitchFamily="18" charset="0"/>
              </a:rPr>
              <a:t> : </a:t>
            </a:r>
            <a:r>
              <a:rPr lang="ja-JP" altLang="zh-CN" sz="1600" kern="100">
                <a:solidFill>
                  <a:srgbClr val="333333"/>
                </a:solidFill>
                <a:effectLst/>
                <a:latin typeface="DengXian" panose="02010600030101010101" pitchFamily="2" charset="-122"/>
                <a:ea typeface="MS Mincho" panose="02020609040205080304" pitchFamily="49" charset="-128"/>
                <a:cs typeface="Times New Roman" panose="02020603050405020304" pitchFamily="18" charset="0"/>
              </a:rPr>
              <a:t>命題内容の成立</a:t>
            </a:r>
            <a:r>
              <a:rPr lang="ja-JP" altLang="zh-CN" sz="1600" kern="100">
                <a:solidFill>
                  <a:srgbClr val="333333"/>
                </a:solidFill>
                <a:effectLst/>
                <a:latin typeface="DengXian" panose="02010600030101010101" pitchFamily="2" charset="-122"/>
                <a:ea typeface="MS Mincho" panose="02020609040205080304" pitchFamily="49" charset="-128"/>
                <a:cs typeface="微软雅黑" panose="020B0503020204020204" pitchFamily="34" charset="-122"/>
              </a:rPr>
              <a:t>・</a:t>
            </a:r>
            <a:r>
              <a:rPr lang="ja-JP" altLang="zh-CN" sz="1600" kern="100">
                <a:solidFill>
                  <a:srgbClr val="333333"/>
                </a:solidFill>
                <a:effectLst/>
                <a:latin typeface="DengXian" panose="02010600030101010101" pitchFamily="2" charset="-122"/>
                <a:ea typeface="MS Mincho" panose="02020609040205080304" pitchFamily="49" charset="-128"/>
                <a:cs typeface="Times New Roman" panose="02020603050405020304" pitchFamily="18" charset="0"/>
              </a:rPr>
              <a:t>存在と命題の存在」『ことばの科学』</a:t>
            </a:r>
            <a:r>
              <a:rPr lang="en-US" altLang="zh-CN" sz="1600" kern="100" dirty="0">
                <a:solidFill>
                  <a:srgbClr val="333333"/>
                </a:solidFill>
                <a:effectLst/>
                <a:latin typeface="MS Mincho" panose="02020609040205080304" pitchFamily="49" charset="-128"/>
                <a:ea typeface="DengXian" panose="02010600030101010101" pitchFamily="2" charset="-122"/>
                <a:cs typeface="Times New Roman" panose="02020603050405020304" pitchFamily="18" charset="0"/>
              </a:rPr>
              <a:t>19.</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ct val="200000"/>
              </a:lnSpc>
            </a:pP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鈴木義和（</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2021</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）「ナラ条件文について」『國文論叢』</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58.</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a:lnSpc>
                <a:spcPct val="200000"/>
              </a:lnSpc>
            </a:pPr>
            <a:r>
              <a:rPr lang="ja-JP" altLang="zh-CN" sz="1600" b="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尹聖楽（</a:t>
            </a:r>
            <a:r>
              <a:rPr lang="en-US" altLang="zh-CN" sz="1600" b="0" dirty="0">
                <a:solidFill>
                  <a:srgbClr val="000000"/>
                </a:solidFill>
                <a:effectLst/>
                <a:latin typeface="Times New Roman" panose="02020603050405020304" pitchFamily="18" charset="0"/>
                <a:ea typeface="MS Mincho" panose="02020609040205080304" pitchFamily="49" charset="-128"/>
                <a:cs typeface="宋体" panose="02010600030101010101" pitchFamily="2" charset="-122"/>
              </a:rPr>
              <a:t>2023</a:t>
            </a:r>
            <a:r>
              <a:rPr lang="ja-JP" altLang="zh-CN" sz="1600" b="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600" b="0">
                <a:solidFill>
                  <a:srgbClr val="404040"/>
                </a:solidFill>
                <a:effectLst/>
                <a:latin typeface="Times New Roman" panose="02020603050405020304" pitchFamily="18" charset="0"/>
                <a:ea typeface="MS Mincho" panose="02020609040205080304" pitchFamily="49" charset="-128"/>
                <a:cs typeface="Times New Roman" panose="02020603050405020304" pitchFamily="18" charset="0"/>
              </a:rPr>
              <a:t>「るなら」と「たなら」の使い分け</a:t>
            </a:r>
            <a:r>
              <a:rPr lang="ja-JP" altLang="zh-CN" sz="1600" b="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」『日本語文法』</a:t>
            </a:r>
            <a:r>
              <a:rPr lang="en-US" altLang="zh-CN" sz="1600" b="0" dirty="0">
                <a:solidFill>
                  <a:srgbClr val="000000"/>
                </a:solidFill>
                <a:effectLst/>
                <a:latin typeface="Times New Roman" panose="02020603050405020304" pitchFamily="18" charset="0"/>
                <a:ea typeface="MS Mincho" panose="02020609040205080304" pitchFamily="49" charset="-128"/>
                <a:cs typeface="宋体" panose="02010600030101010101" pitchFamily="2" charset="-122"/>
              </a:rPr>
              <a:t>23</a:t>
            </a:r>
            <a:r>
              <a:rPr lang="ja-JP" altLang="zh-CN" sz="1600" b="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600" b="0" dirty="0">
                <a:solidFill>
                  <a:srgbClr val="000000"/>
                </a:solidFill>
                <a:effectLst/>
                <a:latin typeface="Times New Roman" panose="02020603050405020304" pitchFamily="18" charset="0"/>
                <a:ea typeface="MS Mincho" panose="02020609040205080304" pitchFamily="49" charset="-128"/>
                <a:cs typeface="宋体" panose="02010600030101010101" pitchFamily="2" charset="-122"/>
              </a:rPr>
              <a:t>1</a:t>
            </a:r>
            <a:r>
              <a:rPr lang="ja-JP" altLang="zh-CN" sz="1600" b="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600" b="0" dirty="0">
                <a:solidFill>
                  <a:srgbClr val="000000"/>
                </a:solidFill>
                <a:effectLst/>
                <a:latin typeface="Times New Roman" panose="02020603050405020304" pitchFamily="18" charset="0"/>
                <a:ea typeface="MS Mincho" panose="02020609040205080304" pitchFamily="49" charset="-128"/>
                <a:cs typeface="宋体" panose="02010600030101010101" pitchFamily="2" charset="-122"/>
              </a:rPr>
              <a:t>44.</a:t>
            </a:r>
            <a:endParaRPr lang="zh-CN" altLang="zh-CN" sz="1600" b="1" dirty="0">
              <a:effectLst/>
              <a:latin typeface="宋体" panose="02010600030101010101" pitchFamily="2" charset="-122"/>
              <a:ea typeface="宋体" panose="02010600030101010101" pitchFamily="2" charset="-122"/>
              <a:cs typeface="宋体" panose="02010600030101010101" pitchFamily="2" charset="-122"/>
            </a:endParaRPr>
          </a:p>
          <a:p>
            <a:pPr marL="133350" indent="-133350" algn="l">
              <a:lnSpc>
                <a:spcPct val="200000"/>
              </a:lnSpc>
            </a:pPr>
            <a:r>
              <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李光赫（</a:t>
            </a: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2012</a:t>
            </a:r>
            <a:r>
              <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）《条件复句的日汉对比研究》世界图书出版公司</a:t>
            </a: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ct val="200000"/>
              </a:lnSpc>
            </a:pPr>
            <a:r>
              <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戴浩一</a:t>
            </a: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(1988)&lt;</a:t>
            </a:r>
            <a:r>
              <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时间顺序和汉语的语序（黄河译）</a:t>
            </a: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&gt;</a:t>
            </a:r>
            <a:r>
              <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《国外语言学》第</a:t>
            </a: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ct val="200000"/>
              </a:lnSpc>
            </a:pP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金田一春彦（</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1976</a:t>
            </a:r>
            <a:r>
              <a:rPr lang="ja-JP" altLang="zh-CN" sz="1600" kern="100">
                <a:effectLst/>
                <a:latin typeface="Times New Roman" panose="02020603050405020304" pitchFamily="18" charset="0"/>
                <a:ea typeface="MS Mincho" panose="02020609040205080304" pitchFamily="49" charset="-128"/>
                <a:cs typeface="Times New Roman" panose="02020603050405020304" pitchFamily="18" charset="0"/>
              </a:rPr>
              <a:t>）『日本語動詞のアスペクト』むぎ書房</a:t>
            </a:r>
            <a:r>
              <a:rPr lang="en-US" altLang="zh-CN" sz="1600"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33350" indent="-133350" algn="l">
              <a:lnSpc>
                <a:spcPts val="2000"/>
              </a:lnSpc>
            </a:pP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74898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0D2C4DF-9681-4FAD-B94E-A79842C40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3BF43C4A-5322-4CE1-B48E-86B5E4643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 y="347870"/>
            <a:ext cx="11231880" cy="6162260"/>
          </a:xfrm>
          <a:prstGeom prst="rect">
            <a:avLst/>
          </a:prstGeom>
        </p:spPr>
      </p:pic>
      <p:pic>
        <p:nvPicPr>
          <p:cNvPr id="15" name="图片 14">
            <a:extLst>
              <a:ext uri="{FF2B5EF4-FFF2-40B4-BE49-F238E27FC236}">
                <a16:creationId xmlns:a16="http://schemas.microsoft.com/office/drawing/2014/main" id="{D567F70B-8609-4788-8953-49FBF85CFEF5}"/>
              </a:ext>
            </a:extLst>
          </p:cNvPr>
          <p:cNvPicPr>
            <a:picLocks noChangeAspect="1"/>
          </p:cNvPicPr>
          <p:nvPr/>
        </p:nvPicPr>
        <p:blipFill rotWithShape="1">
          <a:blip r:embed="rId4">
            <a:extLst>
              <a:ext uri="{28A0092B-C50C-407E-A947-70E740481C1C}">
                <a14:useLocalDpi xmlns:a14="http://schemas.microsoft.com/office/drawing/2010/main" val="0"/>
              </a:ext>
            </a:extLst>
          </a:blip>
          <a:srcRect l="3125" t="3981" r="51709" b="66801"/>
          <a:stretch/>
        </p:blipFill>
        <p:spPr>
          <a:xfrm rot="1380567">
            <a:off x="140472" y="4091228"/>
            <a:ext cx="3264746" cy="2823562"/>
          </a:xfrm>
          <a:prstGeom prst="rect">
            <a:avLst/>
          </a:prstGeom>
        </p:spPr>
      </p:pic>
      <p:pic>
        <p:nvPicPr>
          <p:cNvPr id="13" name="图片 12">
            <a:extLst>
              <a:ext uri="{FF2B5EF4-FFF2-40B4-BE49-F238E27FC236}">
                <a16:creationId xmlns:a16="http://schemas.microsoft.com/office/drawing/2014/main" id="{4040531A-5C83-4290-A19E-A3BDC905DE47}"/>
              </a:ext>
            </a:extLst>
          </p:cNvPr>
          <p:cNvPicPr>
            <a:picLocks noChangeAspect="1"/>
          </p:cNvPicPr>
          <p:nvPr/>
        </p:nvPicPr>
        <p:blipFill rotWithShape="1">
          <a:blip r:embed="rId5">
            <a:extLst>
              <a:ext uri="{28A0092B-C50C-407E-A947-70E740481C1C}">
                <a14:useLocalDpi xmlns:a14="http://schemas.microsoft.com/office/drawing/2010/main" val="0"/>
              </a:ext>
            </a:extLst>
          </a:blip>
          <a:srcRect b="77158"/>
          <a:stretch/>
        </p:blipFill>
        <p:spPr>
          <a:xfrm>
            <a:off x="0" y="0"/>
            <a:ext cx="12192000" cy="1566500"/>
          </a:xfrm>
          <a:prstGeom prst="rect">
            <a:avLst/>
          </a:prstGeom>
        </p:spPr>
      </p:pic>
      <p:pic>
        <p:nvPicPr>
          <p:cNvPr id="29" name="图片 28">
            <a:extLst>
              <a:ext uri="{FF2B5EF4-FFF2-40B4-BE49-F238E27FC236}">
                <a16:creationId xmlns:a16="http://schemas.microsoft.com/office/drawing/2014/main" id="{FC33B951-537E-4F5E-A96E-4A6034B6AD5C}"/>
              </a:ext>
            </a:extLst>
          </p:cNvPr>
          <p:cNvPicPr>
            <a:picLocks noChangeAspect="1"/>
          </p:cNvPicPr>
          <p:nvPr/>
        </p:nvPicPr>
        <p:blipFill rotWithShape="1">
          <a:blip r:embed="rId5">
            <a:extLst>
              <a:ext uri="{28A0092B-C50C-407E-A947-70E740481C1C}">
                <a14:useLocalDpi xmlns:a14="http://schemas.microsoft.com/office/drawing/2010/main" val="0"/>
              </a:ext>
            </a:extLst>
          </a:blip>
          <a:srcRect t="32858" b="8748"/>
          <a:stretch/>
        </p:blipFill>
        <p:spPr>
          <a:xfrm>
            <a:off x="281499" y="2969359"/>
            <a:ext cx="12192000" cy="3592902"/>
          </a:xfrm>
          <a:prstGeom prst="rect">
            <a:avLst/>
          </a:prstGeom>
        </p:spPr>
      </p:pic>
      <p:sp>
        <p:nvSpPr>
          <p:cNvPr id="16" name="文本框 15">
            <a:extLst>
              <a:ext uri="{FF2B5EF4-FFF2-40B4-BE49-F238E27FC236}">
                <a16:creationId xmlns:a16="http://schemas.microsoft.com/office/drawing/2014/main" id="{14684104-7EAF-4AC0-908E-6A7955306124}"/>
              </a:ext>
            </a:extLst>
          </p:cNvPr>
          <p:cNvSpPr txBox="1"/>
          <p:nvPr/>
        </p:nvSpPr>
        <p:spPr>
          <a:xfrm>
            <a:off x="2865120" y="2800696"/>
            <a:ext cx="8366760" cy="769441"/>
          </a:xfrm>
          <a:prstGeom prst="rect">
            <a:avLst/>
          </a:prstGeom>
          <a:noFill/>
        </p:spPr>
        <p:txBody>
          <a:bodyPr wrap="square" rtlCol="0">
            <a:spAutoFit/>
          </a:bodyPr>
          <a:lstStyle/>
          <a:p>
            <a:r>
              <a:rPr lang="zh-CN" altLang="en-US" sz="4400" b="1" dirty="0">
                <a:latin typeface="MS Mincho" panose="02020609040205080304" pitchFamily="49" charset="-128"/>
                <a:ea typeface="MS Mincho" panose="02020609040205080304" pitchFamily="49" charset="-128"/>
              </a:rPr>
              <a:t>ご清聴ありがとうございました！</a:t>
            </a:r>
            <a:endParaRPr lang="zh-CN" altLang="zh-CN" sz="4400" b="1" dirty="0">
              <a:latin typeface="MS Mincho" panose="02020609040205080304" pitchFamily="49" charset="-128"/>
              <a:ea typeface="MS Mincho" panose="02020609040205080304" pitchFamily="49" charset="-128"/>
            </a:endParaRPr>
          </a:p>
        </p:txBody>
      </p:sp>
      <p:pic>
        <p:nvPicPr>
          <p:cNvPr id="19" name="图片 18">
            <a:extLst>
              <a:ext uri="{FF2B5EF4-FFF2-40B4-BE49-F238E27FC236}">
                <a16:creationId xmlns:a16="http://schemas.microsoft.com/office/drawing/2014/main" id="{19D772BE-8D92-4C39-85BD-899220C935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1036" y="1668780"/>
            <a:ext cx="554928" cy="540450"/>
          </a:xfrm>
          <a:prstGeom prst="rect">
            <a:avLst/>
          </a:prstGeom>
        </p:spPr>
      </p:pic>
      <p:pic>
        <p:nvPicPr>
          <p:cNvPr id="21" name="图片 20">
            <a:extLst>
              <a:ext uri="{FF2B5EF4-FFF2-40B4-BE49-F238E27FC236}">
                <a16:creationId xmlns:a16="http://schemas.microsoft.com/office/drawing/2014/main" id="{F57807F2-1868-4853-B1C1-607C156EA1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8545" y="2555746"/>
            <a:ext cx="885825" cy="428625"/>
          </a:xfrm>
          <a:prstGeom prst="rect">
            <a:avLst/>
          </a:prstGeom>
        </p:spPr>
      </p:pic>
    </p:spTree>
    <p:extLst>
      <p:ext uri="{BB962C8B-B14F-4D97-AF65-F5344CB8AC3E}">
        <p14:creationId xmlns:p14="http://schemas.microsoft.com/office/powerpoint/2010/main" val="1113368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5524037" cy="733529"/>
            <a:chOff x="571954" y="532563"/>
            <a:chExt cx="5524037"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808525"/>
              <a:ext cx="4476139" cy="355225"/>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MS Mincho" panose="02020609040205080304" pitchFamily="49" charset="-128"/>
                  <a:ea typeface="MS Mincho" panose="02020609040205080304" pitchFamily="49" charset="-128"/>
                  <a:cs typeface="Times New Roman" panose="02020603050405020304" pitchFamily="18" charset="0"/>
                </a:rPr>
                <a:t>1</a:t>
              </a:r>
              <a:r>
                <a:rPr lang="ja-JP" altLang="en-US" sz="3200" b="1" kern="100">
                  <a:effectLst/>
                  <a:latin typeface="MS Mincho" panose="02020609040205080304" pitchFamily="49" charset="-128"/>
                  <a:ea typeface="MS Mincho" panose="02020609040205080304" pitchFamily="49" charset="-128"/>
                  <a:cs typeface="Times New Roman" panose="02020603050405020304" pitchFamily="18" charset="0"/>
                </a:rPr>
                <a:t>　</a:t>
              </a:r>
              <a:r>
                <a:rPr lang="ja-JP" altLang="zh-CN" sz="3200" b="1" kern="100">
                  <a:effectLst/>
                  <a:latin typeface="MS Mincho" panose="02020609040205080304" pitchFamily="49" charset="-128"/>
                  <a:ea typeface="MS Mincho" panose="02020609040205080304" pitchFamily="49" charset="-128"/>
                  <a:cs typeface="Times New Roman" panose="02020603050405020304" pitchFamily="18" charset="0"/>
                </a:rPr>
                <a:t>はじめに</a:t>
              </a:r>
              <a:endParaRPr lang="zh-CN" altLang="zh-CN" sz="3200" kern="100" dirty="0">
                <a:effectLst/>
                <a:latin typeface="MS Mincho" panose="02020609040205080304" pitchFamily="49" charset="-128"/>
                <a:ea typeface="MS Mincho" panose="02020609040205080304" pitchFamily="49" charset="-128"/>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83222" y="1163750"/>
            <a:ext cx="10425537" cy="4656852"/>
          </a:xfrm>
          <a:prstGeom prst="rect">
            <a:avLst/>
          </a:prstGeom>
          <a:noFill/>
        </p:spPr>
        <p:txBody>
          <a:bodyPr wrap="square">
            <a:spAutoFit/>
          </a:bodyPr>
          <a:lstStyle/>
          <a:p>
            <a:pPr indent="66675" algn="l">
              <a:lnSpc>
                <a:spcPct val="150000"/>
              </a:lnSpc>
            </a:pP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1</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）その忍耐に見合うだけの、何か別の価値がある</a:t>
            </a:r>
            <a:r>
              <a:rPr lang="ja-JP" altLang="zh-CN" sz="2000" u="sng" kern="100">
                <a:effectLst/>
                <a:latin typeface="Times New Roman" panose="02020603050405020304" pitchFamily="18" charset="0"/>
                <a:ea typeface="MS Mincho" panose="02020609040205080304" pitchFamily="49" charset="-128"/>
                <a:cs typeface="Times New Roman" panose="02020603050405020304" pitchFamily="18" charset="0"/>
              </a:rPr>
              <a:t>ならば</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、その結婚に耐えて行かなくてはならない。（村上春樹『ノルウェイの森』）</a:t>
            </a:r>
            <a:endParaRPr lang="zh-CN" alt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66675" algn="l">
              <a:lnSpc>
                <a:spcPct val="150000"/>
              </a:lnSpc>
            </a:pP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2</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）汽車に乗って来た</a:t>
            </a:r>
            <a:r>
              <a:rPr lang="ja-JP" altLang="zh-CN" sz="2000" u="sng" kern="100">
                <a:effectLst/>
                <a:latin typeface="Times New Roman" panose="02020603050405020304" pitchFamily="18" charset="0"/>
                <a:ea typeface="MS Mincho" panose="02020609040205080304" pitchFamily="49" charset="-128"/>
                <a:cs typeface="Times New Roman" panose="02020603050405020304" pitchFamily="18" charset="0"/>
              </a:rPr>
              <a:t>のなら</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､ひと風呂浴びて､さっぱりした方がいい｡（井上靖『あした来る人』）</a:t>
            </a:r>
            <a:endParaRPr lang="zh-CN" alt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66675" algn="l">
              <a:lnSpc>
                <a:spcPct val="150000"/>
              </a:lnSpc>
            </a:pP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）厭だけれども、これが四十円のうちへ籠っている</a:t>
            </a:r>
            <a:r>
              <a:rPr lang="ja-JP" altLang="zh-CN" sz="2000" u="sng" kern="100">
                <a:effectLst/>
                <a:latin typeface="Times New Roman" panose="02020603050405020304" pitchFamily="18" charset="0"/>
                <a:ea typeface="MS Mincho" panose="02020609040205080304" pitchFamily="49" charset="-128"/>
                <a:cs typeface="Times New Roman" panose="02020603050405020304" pitchFamily="18" charset="0"/>
              </a:rPr>
              <a:t>なら</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仕方がない。我慢して勤めてやろう。（夏目漱石『坊っちゃん』）</a:t>
            </a:r>
            <a:endParaRPr lang="zh-CN" altLang="zh-CN" sz="2000" kern="100" dirty="0">
              <a:effectLst/>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en-US" altLang="ja-JP" sz="2000" dirty="0">
                <a:effectLst/>
                <a:latin typeface="Times New Roman" panose="02020603050405020304" pitchFamily="18" charset="0"/>
                <a:ea typeface="MS Mincho" panose="02020609040205080304" pitchFamily="49" charset="-128"/>
                <a:cs typeface="Times New Roman" panose="02020603050405020304" pitchFamily="18" charset="0"/>
              </a:rPr>
              <a:t> (1):</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状態動詞「ある」は静態性と継続性の状態を表す</a:t>
            </a:r>
            <a:r>
              <a:rPr lang="ja-JP" altLang="en-US" sz="200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altLang="ja-JP"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r>
              <a:rPr lang="en-US" altLang="ja-JP" sz="2000" dirty="0">
                <a:latin typeface="Times New Roman" panose="02020603050405020304" pitchFamily="18" charset="0"/>
                <a:ea typeface="MS Mincho" panose="02020609040205080304" pitchFamily="49" charset="-128"/>
                <a:cs typeface="Times New Roman" panose="02020603050405020304" pitchFamily="18" charset="0"/>
              </a:rPr>
              <a:t> (2)(3)</a:t>
            </a:r>
            <a:r>
              <a:rPr lang="en-US" altLang="ja-JP" sz="20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「来る」と「籠る」はそれぞれ瞬間動詞と継続動詞である。</a:t>
            </a:r>
            <a:endParaRPr lang="en-US" altLang="ja-JP"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前者は完成した動作（</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完成相</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）を表しており、後者は四十円のうちへ籠って、その結果が継続していること（</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継続</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相</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不完成相</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）を表している。</a:t>
            </a:r>
            <a:endParaRPr lang="zh-CN"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 name="圆角矩形 1">
            <a:extLst>
              <a:ext uri="{FF2B5EF4-FFF2-40B4-BE49-F238E27FC236}">
                <a16:creationId xmlns:a16="http://schemas.microsoft.com/office/drawing/2014/main" id="{44B5B11C-C691-6BF5-15EA-B0D7F1FEB0FF}"/>
              </a:ext>
            </a:extLst>
          </p:cNvPr>
          <p:cNvSpPr/>
          <p:nvPr/>
        </p:nvSpPr>
        <p:spPr>
          <a:xfrm>
            <a:off x="5093970" y="3554730"/>
            <a:ext cx="7098030" cy="29375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ts val="2980"/>
              </a:lnSpc>
            </a:pPr>
            <a:r>
              <a:rPr lang="ja-JP" altLang="en-US" sz="240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ja-JP" sz="2000" dirty="0">
                <a:effectLst/>
                <a:latin typeface="Times New Roman" panose="02020603050405020304" pitchFamily="18" charset="0"/>
                <a:ea typeface="MS Mincho" panose="02020609040205080304" pitchFamily="49" charset="-128"/>
                <a:cs typeface="Times New Roman" panose="02020603050405020304" pitchFamily="18" charset="0"/>
              </a:rPr>
              <a:t>(1)(2)</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は、その「因果」の語義が「条件」より強いが、例</a:t>
            </a:r>
            <a:r>
              <a:rPr lang="en-US" altLang="ja-JP" sz="20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は、その「条件」の語義が「因果」より強いのではないかと思われる。</a:t>
            </a:r>
            <a:endParaRPr lang="en-US" altLang="ja-JP" sz="2000" dirty="0">
              <a:latin typeface="Times New Roman" panose="02020603050405020304" pitchFamily="18" charset="0"/>
              <a:ea typeface="MS Mincho" panose="02020609040205080304" pitchFamily="49" charset="-128"/>
              <a:cs typeface="Times New Roman" panose="02020603050405020304" pitchFamily="18" charset="0"/>
            </a:endParaRPr>
          </a:p>
          <a:p>
            <a:pPr>
              <a:lnSpc>
                <a:spcPts val="2980"/>
              </a:lnSpc>
            </a:pPr>
            <a:r>
              <a:rPr lang="ja-JP" alt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つまり、アスペクトの視点から分析すると、</a:t>
            </a:r>
            <a:r>
              <a:rPr lang="ja-JP" altLang="zh-CN" sz="2000" b="1">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「なら」文は語義の連続性</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が生じてくる。</a:t>
            </a:r>
            <a:endParaRPr kumimoji="1" lang="zh-CN" altLang="en-US" sz="2000"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34656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5524037" cy="733529"/>
            <a:chOff x="571954" y="532563"/>
            <a:chExt cx="5524037"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808525"/>
              <a:ext cx="4476139" cy="355225"/>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MS Mincho" panose="02020609040205080304" pitchFamily="49" charset="-128"/>
                  <a:ea typeface="MS Mincho" panose="02020609040205080304" pitchFamily="49" charset="-128"/>
                  <a:cs typeface="Times New Roman" panose="02020603050405020304" pitchFamily="18" charset="0"/>
                </a:rPr>
                <a:t>1</a:t>
              </a:r>
              <a:r>
                <a:rPr lang="ja-JP" altLang="en-US" sz="3200" b="1" kern="100">
                  <a:effectLst/>
                  <a:latin typeface="MS Mincho" panose="02020609040205080304" pitchFamily="49" charset="-128"/>
                  <a:ea typeface="MS Mincho" panose="02020609040205080304" pitchFamily="49" charset="-128"/>
                  <a:cs typeface="Times New Roman" panose="02020603050405020304" pitchFamily="18" charset="0"/>
                </a:rPr>
                <a:t>　</a:t>
              </a:r>
              <a:r>
                <a:rPr lang="ja-JP" altLang="zh-CN" sz="3200" b="1" kern="100">
                  <a:effectLst/>
                  <a:latin typeface="MS Mincho" panose="02020609040205080304" pitchFamily="49" charset="-128"/>
                  <a:ea typeface="MS Mincho" panose="02020609040205080304" pitchFamily="49" charset="-128"/>
                  <a:cs typeface="Times New Roman" panose="02020603050405020304" pitchFamily="18" charset="0"/>
                </a:rPr>
                <a:t>はじめに</a:t>
              </a:r>
              <a:endParaRPr lang="zh-CN" altLang="zh-CN" sz="3200" kern="100" dirty="0">
                <a:effectLst/>
                <a:latin typeface="MS Mincho" panose="02020609040205080304" pitchFamily="49" charset="-128"/>
                <a:ea typeface="MS Mincho" panose="02020609040205080304" pitchFamily="49" charset="-128"/>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83222" y="1691172"/>
            <a:ext cx="10425537" cy="3357907"/>
          </a:xfrm>
          <a:prstGeom prst="rect">
            <a:avLst/>
          </a:prstGeom>
          <a:noFill/>
        </p:spPr>
        <p:txBody>
          <a:bodyPr wrap="square">
            <a:spAutoFit/>
          </a:bodyPr>
          <a:lstStyle/>
          <a:p>
            <a:pPr>
              <a:lnSpc>
                <a:spcPct val="150000"/>
              </a:lnSpc>
            </a:pPr>
            <a:r>
              <a:rPr lang="ja-JP" altLang="en-US" sz="2400">
                <a:effectLst/>
                <a:latin typeface="MS Mincho" panose="02020609040205080304" pitchFamily="49" charset="-128"/>
                <a:ea typeface="MS Mincho" panose="02020609040205080304" pitchFamily="49" charset="-128"/>
                <a:cs typeface="Times New Roman" panose="02020603050405020304" pitchFamily="18" charset="0"/>
              </a:rPr>
              <a:t>　</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現代日本語の「文法的アスペクト」は、基本的には「る（た）」と「ている（ていた）」の二つの形態論的形式が、</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完成相</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継続相</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不完成相</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進行相</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結果相</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）の対立を成している（睦宗均</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,2005</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altLang="ja-JP"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r>
              <a:rPr lang="ja-JP" altLang="en-US" sz="20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アスペクトは、</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他の出来事との外的時間関係のなかで、運動内部の時間的展開の姿を捉える</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（＜出来事（運動）の時間的様態＞）ものであり、複数の出来事間の時間関係</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タクシス</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出来事（運動）間の時間関係</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）を表し分けるというテクスト的機能を果す</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工藤真由美</a:t>
            </a:r>
            <a:r>
              <a:rPr lang="en-US" altLang="zh-CN"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,1995)</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zh-CN" altLang="zh-CN" sz="2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zh-CN" altLang="zh-CN" sz="20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3591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5524037" cy="733529"/>
            <a:chOff x="571954" y="532563"/>
            <a:chExt cx="5524037"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808525"/>
              <a:ext cx="4476139" cy="355225"/>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MS Mincho" panose="02020609040205080304" pitchFamily="49" charset="-128"/>
                  <a:ea typeface="MS Mincho" panose="02020609040205080304" pitchFamily="49" charset="-128"/>
                  <a:cs typeface="Times New Roman" panose="02020603050405020304" pitchFamily="18" charset="0"/>
                </a:rPr>
                <a:t>1</a:t>
              </a:r>
              <a:r>
                <a:rPr lang="ja-JP" altLang="en-US" sz="3200" b="1" kern="100">
                  <a:effectLst/>
                  <a:latin typeface="MS Mincho" panose="02020609040205080304" pitchFamily="49" charset="-128"/>
                  <a:ea typeface="MS Mincho" panose="02020609040205080304" pitchFamily="49" charset="-128"/>
                  <a:cs typeface="Times New Roman" panose="02020603050405020304" pitchFamily="18" charset="0"/>
                </a:rPr>
                <a:t>　</a:t>
              </a:r>
              <a:r>
                <a:rPr lang="ja-JP" altLang="zh-CN" sz="3200" b="1" kern="100">
                  <a:effectLst/>
                  <a:latin typeface="MS Mincho" panose="02020609040205080304" pitchFamily="49" charset="-128"/>
                  <a:ea typeface="MS Mincho" panose="02020609040205080304" pitchFamily="49" charset="-128"/>
                  <a:cs typeface="Times New Roman" panose="02020603050405020304" pitchFamily="18" charset="0"/>
                </a:rPr>
                <a:t>はじめに</a:t>
              </a:r>
              <a:endParaRPr lang="zh-CN" altLang="zh-CN" sz="3200" kern="100" dirty="0">
                <a:effectLst/>
                <a:latin typeface="MS Mincho" panose="02020609040205080304" pitchFamily="49" charset="-128"/>
                <a:ea typeface="MS Mincho" panose="02020609040205080304" pitchFamily="49" charset="-128"/>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571954" y="1266092"/>
            <a:ext cx="10425537" cy="3196324"/>
          </a:xfrm>
          <a:prstGeom prst="rect">
            <a:avLst/>
          </a:prstGeom>
          <a:noFill/>
        </p:spPr>
        <p:txBody>
          <a:bodyPr wrap="square">
            <a:spAutoFit/>
          </a:bodyPr>
          <a:lstStyle/>
          <a:p>
            <a:pPr>
              <a:lnSpc>
                <a:spcPct val="200000"/>
              </a:lnSpc>
            </a:pPr>
            <a:r>
              <a:rPr lang="ja-JP" altLang="en-US" sz="2400">
                <a:effectLst/>
                <a:latin typeface="Times New Roman" panose="02020603050405020304" pitchFamily="18" charset="0"/>
                <a:ea typeface="MS Mincho" panose="02020609040205080304" pitchFamily="49" charset="-128"/>
                <a:cs typeface="Times New Roman" panose="02020603050405020304" pitchFamily="18" charset="0"/>
              </a:rPr>
              <a:t>　</a:t>
            </a:r>
            <a:r>
              <a:rPr lang="ja-JP" altLang="zh-CN" sz="20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アスペクトは時間的順序性と密接な関係がある。即ち、</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アスペクトとテンスとは密接な関係があり、どちらも時間に関わるが、この二つの概念は全く異なる文法範疇に属し、</a:t>
            </a:r>
            <a:r>
              <a:rPr lang="ja-JP" altLang="zh-CN" sz="20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前者はある出来事の内部の時間関係をある基準時に焦点を当てると、その出来事が完了しているか、それともまだ完了していないかということを指すが、後者はある一つの出来事の生起する時間と発話時との時間関係を示す</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ものである（鎌田精三郎</a:t>
            </a:r>
            <a:r>
              <a:rPr lang="en-US" altLang="zh-CN" sz="2000" dirty="0">
                <a:effectLst/>
                <a:latin typeface="Times New Roman" panose="02020603050405020304" pitchFamily="18" charset="0"/>
                <a:ea typeface="MS Mincho" panose="02020609040205080304" pitchFamily="49" charset="-128"/>
                <a:cs typeface="Times New Roman" panose="02020603050405020304" pitchFamily="18" charset="0"/>
              </a:rPr>
              <a:t>,1996</a:t>
            </a:r>
            <a:r>
              <a:rPr lang="ja-JP" altLang="zh-CN" sz="2000">
                <a:effectLst/>
                <a:latin typeface="Times New Roman" panose="02020603050405020304" pitchFamily="18" charset="0"/>
                <a:ea typeface="MS Mincho" panose="02020609040205080304" pitchFamily="49" charset="-128"/>
                <a:cs typeface="Times New Roman" panose="02020603050405020304" pitchFamily="18" charset="0"/>
              </a:rPr>
              <a:t>）。</a:t>
            </a:r>
            <a:r>
              <a:rPr lang="zh-CN" altLang="zh-CN" sz="2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zh-CN" altLang="zh-CN" sz="20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 name="圆角矩形 1">
            <a:extLst>
              <a:ext uri="{FF2B5EF4-FFF2-40B4-BE49-F238E27FC236}">
                <a16:creationId xmlns:a16="http://schemas.microsoft.com/office/drawing/2014/main" id="{A320B9F7-A72B-F87C-8501-1585DFC2B3B6}"/>
              </a:ext>
            </a:extLst>
          </p:cNvPr>
          <p:cNvSpPr/>
          <p:nvPr/>
        </p:nvSpPr>
        <p:spPr>
          <a:xfrm>
            <a:off x="3417570" y="2770248"/>
            <a:ext cx="8298180" cy="35890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133350" algn="l">
              <a:lnSpc>
                <a:spcPct val="150000"/>
              </a:lnSpc>
            </a:pP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1</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）はいずれもアスペクト的な意味と関わると思われるから、</a:t>
            </a:r>
            <a:r>
              <a:rPr lang="ja-JP" altLang="zh-CN" sz="2000" b="1" kern="10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アスペクト・テンスは切り離すことができないし、両者を融合させて、それを広義のアスペクトと見做し</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2000" b="1" kern="10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語彙的アスペクト</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1</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））と</a:t>
            </a:r>
            <a:r>
              <a:rPr lang="ja-JP" altLang="zh-CN" sz="2000" b="1" kern="10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文法的アスペクト</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1</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））及び</a:t>
            </a:r>
            <a:r>
              <a:rPr lang="ja-JP" altLang="zh-CN" sz="2000" b="1" kern="10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焦点のアスペクト（前件の事態が完了</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2</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2000" b="1" kern="10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未完了</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（例（</a:t>
            </a:r>
            <a:r>
              <a:rPr lang="en-US"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rPr>
              <a:t>3</a:t>
            </a:r>
            <a:r>
              <a:rPr lang="ja-JP" altLang="zh-CN" sz="2000" kern="100">
                <a:effectLst/>
                <a:latin typeface="Times New Roman" panose="02020603050405020304" pitchFamily="18" charset="0"/>
                <a:ea typeface="MS Mincho" panose="02020609040205080304" pitchFamily="49" charset="-128"/>
                <a:cs typeface="Times New Roman" panose="02020603050405020304" pitchFamily="18" charset="0"/>
              </a:rPr>
              <a:t>））という広義のアスペクトの視点から「なら」文の語義を考察すべきだと思われる。</a:t>
            </a:r>
            <a:endParaRPr lang="zh-CN" altLang="zh-CN" sz="2000" kern="1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350429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5524037" cy="733529"/>
            <a:chOff x="571954" y="532563"/>
            <a:chExt cx="5524037"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808525"/>
              <a:ext cx="4476139" cy="355225"/>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MS Mincho" panose="02020609040205080304" pitchFamily="49" charset="-128"/>
                  <a:ea typeface="MS Mincho" panose="02020609040205080304" pitchFamily="49" charset="-128"/>
                  <a:cs typeface="Times New Roman" panose="02020603050405020304" pitchFamily="18" charset="0"/>
                </a:rPr>
                <a:t>1</a:t>
              </a:r>
              <a:r>
                <a:rPr lang="ja-JP" altLang="en-US" sz="3200" b="1" kern="100">
                  <a:effectLst/>
                  <a:latin typeface="MS Mincho" panose="02020609040205080304" pitchFamily="49" charset="-128"/>
                  <a:ea typeface="MS Mincho" panose="02020609040205080304" pitchFamily="49" charset="-128"/>
                  <a:cs typeface="Times New Roman" panose="02020603050405020304" pitchFamily="18" charset="0"/>
                </a:rPr>
                <a:t>　</a:t>
              </a:r>
              <a:r>
                <a:rPr lang="ja-JP" altLang="zh-CN" sz="3200" b="1" kern="100">
                  <a:effectLst/>
                  <a:latin typeface="MS Mincho" panose="02020609040205080304" pitchFamily="49" charset="-128"/>
                  <a:ea typeface="MS Mincho" panose="02020609040205080304" pitchFamily="49" charset="-128"/>
                  <a:cs typeface="Times New Roman" panose="02020603050405020304" pitchFamily="18" charset="0"/>
                </a:rPr>
                <a:t>はじめに</a:t>
              </a:r>
              <a:endParaRPr lang="zh-CN" altLang="zh-CN" sz="3200" kern="100" dirty="0">
                <a:effectLst/>
                <a:latin typeface="MS Mincho" panose="02020609040205080304" pitchFamily="49" charset="-128"/>
                <a:ea typeface="MS Mincho" panose="02020609040205080304" pitchFamily="49" charset="-128"/>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096" y="1542054"/>
            <a:ext cx="10405789" cy="3530387"/>
          </a:xfrm>
          <a:prstGeom prst="rect">
            <a:avLst/>
          </a:prstGeom>
          <a:noFill/>
        </p:spPr>
        <p:txBody>
          <a:bodyPr wrap="square">
            <a:spAutoFit/>
          </a:bodyPr>
          <a:lstStyle/>
          <a:p>
            <a:pPr indent="133350" algn="l">
              <a:lnSpc>
                <a:spcPct val="200000"/>
              </a:lnSpc>
            </a:pPr>
            <a:r>
              <a:rPr lang="ja-JP" altLang="en-US" sz="2400">
                <a:effectLst/>
                <a:latin typeface="MS Mincho" panose="02020609040205080304" pitchFamily="49" charset="-128"/>
                <a:ea typeface="MS Mincho" panose="02020609040205080304" pitchFamily="49" charset="-128"/>
                <a:cs typeface="Times New Roman" panose="02020603050405020304" pitchFamily="18" charset="0"/>
              </a:rPr>
              <a:t>　</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本稿は「なら」文における動詞の基本的な意味情報と、その動詞の文法的アスペクト及び焦点のアスペクト（</a:t>
            </a:r>
            <a:r>
              <a:rPr lang="zh-CN" altLang="en-US" sz="1800" kern="100" dirty="0">
                <a:effectLst/>
                <a:latin typeface="Times New Roman" panose="02020603050405020304" pitchFamily="18" charset="0"/>
                <a:ea typeface="MS Mincho" panose="02020609040205080304" pitchFamily="49" charset="-128"/>
                <a:cs typeface="Times New Roman" panose="02020603050405020304" pitchFamily="18" charset="0"/>
              </a:rPr>
              <a:t>前件の事態を表す</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時間軸にある時点を基準にして、時間の幅の全部あるいは一部に焦点を当てること）という視点から、「なら」文の</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前件と後件との時間的順序性を分析</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しながら、その</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アスペクト的な意味解釈</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に基づいて語義連続性を検討し、さらに、意義素をもって</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因果</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と</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条件</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を表す場合における</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動詞のアスペクト形式の意味</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を分析することで、</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「なら」文の語義連続性を意味論的な観点から明らかにする</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ことを目的とする。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52424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92236" cy="733529"/>
            <a:chOff x="571954" y="532563"/>
            <a:chExt cx="10092236"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808525"/>
              <a:ext cx="9044338" cy="387286"/>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2</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「なら」文の語義（意味）に関する先行研究</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5" y="1195811"/>
            <a:ext cx="10405789" cy="5555432"/>
          </a:xfrm>
          <a:prstGeom prst="rect">
            <a:avLst/>
          </a:prstGeom>
          <a:noFill/>
        </p:spPr>
        <p:txBody>
          <a:bodyPr wrap="square">
            <a:spAutoFit/>
          </a:bodyPr>
          <a:lstStyle/>
          <a:p>
            <a:pPr indent="133350">
              <a:lnSpc>
                <a:spcPct val="200000"/>
              </a:lnSpc>
            </a:pP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久野暲（</a:t>
            </a:r>
            <a:r>
              <a:rPr lang="en-US" altLang="zh-CN" sz="18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1973</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）は、</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ナラ形式</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を</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ナラ</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I</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とナラ</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II</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に分ける。前者は前件で起きることが確実な出来事を表すが、後者はある出来事を可能な事態と仮定することを示す。</a:t>
            </a:r>
            <a:endParaRPr lang="en-US" altLang="ja-JP" sz="18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nSpc>
                <a:spcPct val="200000"/>
              </a:lnSpc>
            </a:pP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網浜信乃（</a:t>
            </a:r>
            <a:r>
              <a:rPr lang="en-US" altLang="zh-CN" sz="1800" kern="100" dirty="0">
                <a:effectLst/>
                <a:latin typeface="Times New Roman" panose="02020603050405020304" pitchFamily="18" charset="0"/>
                <a:ea typeface="MS Mincho" panose="02020609040205080304" pitchFamily="49" charset="-128"/>
                <a:cs typeface="Times New Roman" panose="02020603050405020304" pitchFamily="18" charset="0"/>
              </a:rPr>
              <a:t>1990</a:t>
            </a:r>
            <a:r>
              <a:rPr lang="ja-JP" altLang="zh-CN" sz="1800" kern="100">
                <a:effectLst/>
                <a:latin typeface="Times New Roman" panose="02020603050405020304" pitchFamily="18" charset="0"/>
                <a:ea typeface="MS Mincho" panose="02020609040205080304" pitchFamily="49" charset="-128"/>
                <a:cs typeface="Times New Roman" panose="02020603050405020304" pitchFamily="18" charset="0"/>
              </a:rPr>
              <a:t>）も</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久野暲（</a:t>
            </a:r>
            <a:r>
              <a:rPr lang="en-US" altLang="zh-CN" sz="18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1973</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）と同じく、</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ナラ形式</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を事実に基づく推論と仮定に基づく推論に分ける。</a:t>
            </a:r>
            <a:endParaRPr lang="en-US" altLang="ja-JP" sz="18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nSpc>
                <a:spcPct val="200000"/>
              </a:lnSpc>
            </a:pPr>
            <a:r>
              <a:rPr lang="ja-JP" altLang="zh-CN" sz="1800" kern="0">
                <a:solidFill>
                  <a:srgbClr val="000000"/>
                </a:solidFill>
                <a:effectLst/>
                <a:latin typeface="DengXian" panose="02010600030101010101" pitchFamily="2" charset="-122"/>
                <a:ea typeface="MS Mincho" panose="02020609040205080304" pitchFamily="49" charset="-128"/>
                <a:cs typeface="宋体" panose="02010600030101010101" pitchFamily="2" charset="-122"/>
              </a:rPr>
              <a:t>野田尚史他</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altLang="zh-CN" sz="18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2002</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）では、</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ナラ条件文の意味</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が七つに分けられており、その中で、「①前件は聞き手から得た情報」と「②聞き手に関して観察される様子」及び「⑦前件は現実の事態」は</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ナラ</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I</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に相当し、「③典型的な仮定の表現」と「④反事実的条件文」は</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ナラ</a:t>
            </a:r>
            <a:r>
              <a:rPr lang="en-US" altLang="zh-CN" sz="1800" b="1" kern="100" dirty="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II</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に相当する。</a:t>
            </a:r>
            <a:endParaRPr lang="en-US" altLang="ja-JP" sz="18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nSpc>
                <a:spcPct val="200000"/>
              </a:lnSpc>
            </a:pP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前田直子（</a:t>
            </a:r>
            <a:r>
              <a:rPr lang="en-US" altLang="zh-CN" sz="1800" kern="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2009</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）も、「なら」が単に仮定的な事態を取り上げるという</a:t>
            </a:r>
            <a:r>
              <a:rPr lang="ja-JP" altLang="zh-CN" sz="1800" b="1" kern="100">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機能</a:t>
            </a:r>
            <a:r>
              <a:rPr lang="ja-JP" altLang="zh-CN" sz="18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を果すのではないことを示す。</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133350" algn="l">
              <a:lnSpc>
                <a:spcPct val="200000"/>
              </a:lnSpc>
            </a:pP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70467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02E0E8C-FA4D-4BA0-B1BE-9F9A433C3222}"/>
              </a:ext>
            </a:extLst>
          </p:cNvPr>
          <p:cNvGrpSpPr/>
          <p:nvPr/>
        </p:nvGrpSpPr>
        <p:grpSpPr>
          <a:xfrm>
            <a:off x="571954" y="532563"/>
            <a:ext cx="10092236" cy="733529"/>
            <a:chOff x="571954" y="532563"/>
            <a:chExt cx="10092236" cy="733529"/>
          </a:xfrm>
        </p:grpSpPr>
        <p:pic>
          <p:nvPicPr>
            <p:cNvPr id="27" name="图片 26">
              <a:extLst>
                <a:ext uri="{FF2B5EF4-FFF2-40B4-BE49-F238E27FC236}">
                  <a16:creationId xmlns:a16="http://schemas.microsoft.com/office/drawing/2014/main" id="{83344A0D-CEC3-4D30-B4E4-BE185B58542F}"/>
                </a:ext>
              </a:extLst>
            </p:cNvPr>
            <p:cNvPicPr>
              <a:picLocks noChangeAspect="1"/>
            </p:cNvPicPr>
            <p:nvPr/>
          </p:nvPicPr>
          <p:blipFill rotWithShape="1">
            <a:blip r:embed="rId3">
              <a:extLst>
                <a:ext uri="{28A0092B-C50C-407E-A947-70E740481C1C}">
                  <a14:useLocalDpi xmlns:a14="http://schemas.microsoft.com/office/drawing/2010/main" val="0"/>
                </a:ext>
              </a:extLst>
            </a:blip>
            <a:srcRect l="52112" t="37155" r="2816" b="39245"/>
            <a:stretch/>
          </p:blipFill>
          <p:spPr>
            <a:xfrm>
              <a:off x="571954" y="532563"/>
              <a:ext cx="1047898" cy="733529"/>
            </a:xfrm>
            <a:prstGeom prst="rect">
              <a:avLst/>
            </a:prstGeom>
          </p:spPr>
        </p:pic>
        <p:sp>
          <p:nvSpPr>
            <p:cNvPr id="28" name="文本框 27">
              <a:extLst>
                <a:ext uri="{FF2B5EF4-FFF2-40B4-BE49-F238E27FC236}">
                  <a16:creationId xmlns:a16="http://schemas.microsoft.com/office/drawing/2014/main" id="{FC29BB5B-3122-46E4-B170-C472A967ACDA}"/>
                </a:ext>
              </a:extLst>
            </p:cNvPr>
            <p:cNvSpPr txBox="1">
              <a:spLocks/>
            </p:cNvSpPr>
            <p:nvPr/>
          </p:nvSpPr>
          <p:spPr>
            <a:xfrm>
              <a:off x="1619852" y="808525"/>
              <a:ext cx="9044338" cy="387286"/>
            </a:xfrm>
            <a:prstGeom prst="rect">
              <a:avLst/>
            </a:prstGeom>
            <a:noFill/>
            <a:ln w="0">
              <a:noFill/>
              <a:prstDash/>
            </a:ln>
          </p:spPr>
          <p:txBody>
            <a:bodyPr vert="horz" wrap="square" lIns="89535" tIns="46355" rIns="89535" bIns="46355" anchor="t">
              <a:spAutoFit/>
            </a:bodyPr>
            <a:lstStyle/>
            <a:p>
              <a:pPr algn="l">
                <a:lnSpc>
                  <a:spcPts val="2000"/>
                </a:lnSpc>
              </a:pPr>
              <a:r>
                <a:rPr lang="en-US" altLang="zh-CN" sz="3200" b="1" kern="100" dirty="0">
                  <a:effectLst/>
                  <a:latin typeface="Times New Roman" panose="02020603050405020304" pitchFamily="18" charset="0"/>
                  <a:ea typeface="MS Mincho" panose="02020609040205080304" pitchFamily="49" charset="-128"/>
                  <a:cs typeface="Times New Roman" panose="02020603050405020304" pitchFamily="18" charset="0"/>
                </a:rPr>
                <a:t>2</a:t>
              </a:r>
              <a:r>
                <a:rPr lang="ja-JP" altLang="zh-CN" sz="3200" b="1"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「なら」文の語義（意味）に関する先行研究</a:t>
              </a:r>
              <a:endParaRPr lang="zh-CN" altLang="zh-CN" sz="3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FE6D940A-DB6C-E5E3-60E6-083C6B4681B6}"/>
              </a:ext>
            </a:extLst>
          </p:cNvPr>
          <p:cNvSpPr txBox="1"/>
          <p:nvPr/>
        </p:nvSpPr>
        <p:spPr>
          <a:xfrm>
            <a:off x="893105" y="1195811"/>
            <a:ext cx="10405789" cy="4442755"/>
          </a:xfrm>
          <a:prstGeom prst="rect">
            <a:avLst/>
          </a:prstGeom>
          <a:noFill/>
        </p:spPr>
        <p:txBody>
          <a:bodyPr wrap="square">
            <a:spAutoFit/>
          </a:bodyPr>
          <a:lstStyle/>
          <a:p>
            <a:pPr indent="133350">
              <a:lnSpc>
                <a:spcPct val="200000"/>
              </a:lnSpc>
            </a:pPr>
            <a:r>
              <a:rPr lang="ja-JP" altLang="zh-CN" sz="1800" b="1">
                <a:solidFill>
                  <a:schemeClr val="accent1"/>
                </a:solidFill>
                <a:effectLst/>
                <a:latin typeface="Times New Roman" panose="02020603050405020304" pitchFamily="18" charset="0"/>
                <a:ea typeface="MS Mincho" panose="02020609040205080304" pitchFamily="49" charset="-128"/>
                <a:cs typeface="Times New Roman" panose="02020603050405020304" pitchFamily="18" charset="0"/>
              </a:rPr>
              <a:t>「たなら」形式</a:t>
            </a:r>
            <a:r>
              <a:rPr lang="ja-JP" altLang="zh-CN"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については、小坂光一（</a:t>
            </a:r>
            <a:r>
              <a:rPr lang="en-US" altLang="zh-CN" sz="1800" dirty="0">
                <a:solidFill>
                  <a:srgbClr val="000000"/>
                </a:solidFill>
                <a:effectLst/>
                <a:latin typeface="Times New Roman" panose="02020603050405020304" pitchFamily="18" charset="0"/>
                <a:ea typeface="MS Mincho" panose="02020609040205080304" pitchFamily="49" charset="-128"/>
              </a:rPr>
              <a:t>2007</a:t>
            </a:r>
            <a:r>
              <a:rPr lang="ja-JP" altLang="zh-CN"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）は「「〜たなら（ば）」＝「命題内容が成立し、『た』という命題が存在する場合」」と提示している。</a:t>
            </a:r>
            <a:endParaRPr lang="en-US" altLang="ja-JP"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nSpc>
                <a:spcPct val="200000"/>
              </a:lnSpc>
            </a:pPr>
            <a:r>
              <a:rPr lang="ja-JP" altLang="zh-CN"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前田直子（</a:t>
            </a:r>
            <a:r>
              <a:rPr lang="en-US" altLang="zh-CN" sz="1800" dirty="0">
                <a:solidFill>
                  <a:srgbClr val="000000"/>
                </a:solidFill>
                <a:effectLst/>
                <a:latin typeface="Times New Roman" panose="02020603050405020304" pitchFamily="18" charset="0"/>
                <a:ea typeface="MS Mincho" panose="02020609040205080304" pitchFamily="49" charset="-128"/>
              </a:rPr>
              <a:t>2009</a:t>
            </a:r>
            <a:r>
              <a:rPr lang="ja-JP" altLang="zh-CN"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）も、それが「前件の完了した場合に、その後で後件が起こる」という意味を表すので、多くの場合に「たら」と置き換え可能であることを指摘する。</a:t>
            </a:r>
            <a:endParaRPr lang="en-US" altLang="ja-JP"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indent="133350">
              <a:lnSpc>
                <a:spcPct val="200000"/>
              </a:lnSpc>
            </a:pPr>
            <a:r>
              <a:rPr lang="ja-JP" altLang="zh-CN"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鈴木義和（</a:t>
            </a:r>
            <a:r>
              <a:rPr lang="en-US" altLang="zh-CN" sz="1800" dirty="0">
                <a:solidFill>
                  <a:srgbClr val="000000"/>
                </a:solidFill>
                <a:effectLst/>
                <a:latin typeface="Times New Roman" panose="02020603050405020304" pitchFamily="18" charset="0"/>
                <a:ea typeface="MS Mincho" panose="02020609040205080304" pitchFamily="49" charset="-128"/>
              </a:rPr>
              <a:t>2021</a:t>
            </a:r>
            <a:r>
              <a:rPr lang="ja-JP" altLang="zh-CN"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）は、「なら」条件節の述語のル形とタ形は事態、状態</a:t>
            </a:r>
            <a:r>
              <a:rPr lang="en-US" altLang="zh-CN" sz="1800" dirty="0">
                <a:solidFill>
                  <a:srgbClr val="000000"/>
                </a:solidFill>
                <a:effectLst/>
                <a:latin typeface="Times New Roman" panose="02020603050405020304" pitchFamily="18" charset="0"/>
                <a:ea typeface="MS Mincho" panose="02020609040205080304" pitchFamily="49" charset="-128"/>
              </a:rPr>
              <a:t>p</a:t>
            </a:r>
            <a:r>
              <a:rPr lang="ja-JP" altLang="zh-CN"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が可能世界</a:t>
            </a:r>
            <a:r>
              <a:rPr lang="en-US" altLang="zh-CN" sz="1800" dirty="0">
                <a:solidFill>
                  <a:srgbClr val="000000"/>
                </a:solidFill>
                <a:effectLst/>
                <a:latin typeface="Times New Roman" panose="02020603050405020304" pitchFamily="18" charset="0"/>
                <a:ea typeface="MS Mincho" panose="02020609040205080304" pitchFamily="49" charset="-128"/>
              </a:rPr>
              <a:t>Wp</a:t>
            </a:r>
            <a:r>
              <a:rPr lang="ja-JP" altLang="zh-CN"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から見たどの時点に位置付けられるかを示すと指摘しており、また、前件で表す事態は</a:t>
            </a:r>
            <a:r>
              <a:rPr lang="ja-JP" altLang="zh-CN" sz="1800">
                <a:solidFill>
                  <a:srgbClr val="000000"/>
                </a:solidFill>
                <a:effectLst/>
                <a:latin typeface="Apple Color Emoji" pitchFamily="2" charset="0"/>
                <a:ea typeface="MS Mincho" panose="02020609040205080304" pitchFamily="49" charset="-128"/>
                <a:cs typeface="Apple Color Emoji" pitchFamily="2" charset="0"/>
              </a:rPr>
              <a:t>真であると、</a:t>
            </a:r>
            <a:r>
              <a:rPr lang="ja-JP" altLang="zh-CN" sz="1800" b="1">
                <a:solidFill>
                  <a:schemeClr val="accent1"/>
                </a:solidFill>
                <a:effectLst/>
                <a:latin typeface="Apple Color Emoji" pitchFamily="2" charset="0"/>
                <a:ea typeface="MS Mincho" panose="02020609040205080304" pitchFamily="49" charset="-128"/>
                <a:cs typeface="Apple Color Emoji" pitchFamily="2" charset="0"/>
              </a:rPr>
              <a:t>ル形の場合は</a:t>
            </a:r>
            <a:r>
              <a:rPr lang="en-US" altLang="zh-CN" sz="1800" b="1" dirty="0">
                <a:solidFill>
                  <a:schemeClr val="accent1"/>
                </a:solidFill>
                <a:effectLst/>
                <a:latin typeface="Apple Color Emoji" pitchFamily="2" charset="0"/>
                <a:ea typeface="MS Mincho" panose="02020609040205080304" pitchFamily="49" charset="-128"/>
                <a:cs typeface="Apple Color Emoji" pitchFamily="2" charset="0"/>
              </a:rPr>
              <a:t>p</a:t>
            </a:r>
            <a:r>
              <a:rPr lang="ja-JP" altLang="zh-CN" sz="1800" b="1">
                <a:solidFill>
                  <a:schemeClr val="accent1"/>
                </a:solidFill>
                <a:effectLst/>
                <a:latin typeface="Apple Color Emoji" pitchFamily="2" charset="0"/>
                <a:ea typeface="MS Mincho" panose="02020609040205080304" pitchFamily="49" charset="-128"/>
                <a:cs typeface="Apple Color Emoji" pitchFamily="2" charset="0"/>
              </a:rPr>
              <a:t>が</a:t>
            </a:r>
            <a:r>
              <a:rPr lang="en-US" altLang="zh-CN" sz="1800" b="1" dirty="0">
                <a:solidFill>
                  <a:schemeClr val="accent1"/>
                </a:solidFill>
                <a:effectLst/>
                <a:latin typeface="Cambria" panose="02040503050406030204" pitchFamily="18" charset="0"/>
                <a:ea typeface="MS Mincho" panose="02020609040205080304" pitchFamily="49" charset="-128"/>
                <a:cs typeface="Apple Color Emoji" pitchFamily="2" charset="0"/>
              </a:rPr>
              <a:t>Wp</a:t>
            </a:r>
            <a:r>
              <a:rPr lang="ja-JP" altLang="zh-CN" sz="1800" b="1">
                <a:solidFill>
                  <a:schemeClr val="accent1"/>
                </a:solidFill>
                <a:effectLst/>
                <a:latin typeface="Cambria" panose="02040503050406030204" pitchFamily="18" charset="0"/>
                <a:ea typeface="MS Mincho" panose="02020609040205080304" pitchFamily="49" charset="-128"/>
                <a:cs typeface="Apple Color Emoji" pitchFamily="2" charset="0"/>
              </a:rPr>
              <a:t>から見た現在と未来に成立する時</a:t>
            </a:r>
            <a:r>
              <a:rPr lang="ja-JP" altLang="zh-CN" sz="1800">
                <a:solidFill>
                  <a:srgbClr val="000000"/>
                </a:solidFill>
                <a:effectLst/>
                <a:latin typeface="Cambria" panose="02040503050406030204" pitchFamily="18" charset="0"/>
                <a:ea typeface="MS Mincho" panose="02020609040205080304" pitchFamily="49" charset="-128"/>
                <a:cs typeface="Apple Color Emoji" pitchFamily="2" charset="0"/>
              </a:rPr>
              <a:t>に対して、</a:t>
            </a:r>
            <a:r>
              <a:rPr lang="ja-JP" altLang="zh-CN" sz="1800" b="1">
                <a:solidFill>
                  <a:schemeClr val="accent1"/>
                </a:solidFill>
                <a:effectLst/>
                <a:latin typeface="Cambria" panose="02040503050406030204" pitchFamily="18" charset="0"/>
                <a:ea typeface="MS Mincho" panose="02020609040205080304" pitchFamily="49" charset="-128"/>
                <a:cs typeface="Apple Color Emoji" pitchFamily="2" charset="0"/>
              </a:rPr>
              <a:t>タ形の場合は</a:t>
            </a:r>
            <a:r>
              <a:rPr lang="en-US" altLang="zh-CN" sz="1800" b="1" dirty="0">
                <a:solidFill>
                  <a:schemeClr val="accent1"/>
                </a:solidFill>
                <a:effectLst/>
                <a:latin typeface="Cambria" panose="02040503050406030204" pitchFamily="18" charset="0"/>
                <a:ea typeface="MS Mincho" panose="02020609040205080304" pitchFamily="49" charset="-128"/>
                <a:cs typeface="Apple Color Emoji" pitchFamily="2" charset="0"/>
              </a:rPr>
              <a:t>p</a:t>
            </a:r>
            <a:r>
              <a:rPr lang="ja-JP" altLang="zh-CN" sz="1800" b="1">
                <a:solidFill>
                  <a:schemeClr val="accent1"/>
                </a:solidFill>
                <a:effectLst/>
                <a:latin typeface="Cambria" panose="02040503050406030204" pitchFamily="18" charset="0"/>
                <a:ea typeface="MS Mincho" panose="02020609040205080304" pitchFamily="49" charset="-128"/>
                <a:cs typeface="Apple Color Emoji" pitchFamily="2" charset="0"/>
              </a:rPr>
              <a:t>が</a:t>
            </a:r>
            <a:r>
              <a:rPr lang="en-US" altLang="zh-CN" sz="1800" b="1" dirty="0">
                <a:solidFill>
                  <a:schemeClr val="accent1"/>
                </a:solidFill>
                <a:effectLst/>
                <a:latin typeface="Cambria" panose="02040503050406030204" pitchFamily="18" charset="0"/>
                <a:ea typeface="MS Mincho" panose="02020609040205080304" pitchFamily="49" charset="-128"/>
                <a:cs typeface="Apple Color Emoji" pitchFamily="2" charset="0"/>
              </a:rPr>
              <a:t>Wp</a:t>
            </a:r>
            <a:r>
              <a:rPr lang="ja-JP" altLang="zh-CN" sz="1800" b="1">
                <a:solidFill>
                  <a:schemeClr val="accent1"/>
                </a:solidFill>
                <a:effectLst/>
                <a:latin typeface="Cambria" panose="02040503050406030204" pitchFamily="18" charset="0"/>
                <a:ea typeface="MS Mincho" panose="02020609040205080304" pitchFamily="49" charset="-128"/>
                <a:cs typeface="Apple Color Emoji" pitchFamily="2" charset="0"/>
              </a:rPr>
              <a:t>から見た過去に成立する時</a:t>
            </a:r>
            <a:r>
              <a:rPr lang="ja-JP" altLang="zh-CN" sz="1800">
                <a:solidFill>
                  <a:srgbClr val="000000"/>
                </a:solidFill>
                <a:effectLst/>
                <a:latin typeface="Cambria" panose="02040503050406030204" pitchFamily="18" charset="0"/>
                <a:ea typeface="MS Mincho" panose="02020609040205080304" pitchFamily="49" charset="-128"/>
                <a:cs typeface="Apple Color Emoji" pitchFamily="2" charset="0"/>
              </a:rPr>
              <a:t>であると主張する。</a:t>
            </a:r>
            <a:r>
              <a:rPr lang="zh-CN" altLang="zh-CN" dirty="0">
                <a:effectLst/>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94020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na12vj4">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3067</TotalTime>
  <Words>6454</Words>
  <Application>Microsoft Office PowerPoint</Application>
  <PresentationFormat>ワイド画面</PresentationFormat>
  <Paragraphs>234</Paragraphs>
  <Slides>36</Slides>
  <Notes>33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36</vt:i4>
      </vt:variant>
    </vt:vector>
  </HeadingPairs>
  <TitlesOfParts>
    <vt:vector size="48" baseType="lpstr">
      <vt:lpstr>Apple Color Emoji</vt:lpstr>
      <vt:lpstr>DengXian</vt:lpstr>
      <vt:lpstr>MS Mincho</vt:lpstr>
      <vt:lpstr>SimHei</vt:lpstr>
      <vt:lpstr>SimHei</vt:lpstr>
      <vt:lpstr>宋体</vt:lpstr>
      <vt:lpstr>字魂59号-创粗黑</vt:lpstr>
      <vt:lpstr>字魂71号-御守锦书</vt:lpstr>
      <vt:lpstr>Arial</vt:lpstr>
      <vt:lpstr>Cambria</vt:lpstr>
      <vt:lpstr>Times New Roman</vt:lpstr>
      <vt:lpstr>Office 主题​​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15493</dc:creator>
  <cp:lastModifiedBy>大島 吉郎</cp:lastModifiedBy>
  <cp:revision>50</cp:revision>
  <dcterms:created xsi:type="dcterms:W3CDTF">2022-04-09T00:23:28Z</dcterms:created>
  <dcterms:modified xsi:type="dcterms:W3CDTF">2024-11-22T11:55:03Z</dcterms:modified>
</cp:coreProperties>
</file>