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D00"/>
    <a:srgbClr val="FF6600"/>
    <a:srgbClr val="EE6000"/>
    <a:srgbClr val="FF505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30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AF4C-3B4C-43DB-9A43-699C140A4411}" type="datetimeFigureOut">
              <a:rPr kumimoji="1" lang="ja-JP" altLang="en-US" smtClean="0"/>
              <a:t>2023/8/30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E277-E118-44AD-B0DD-5EB702FC5A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8032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AF4C-3B4C-43DB-9A43-699C140A4411}" type="datetimeFigureOut">
              <a:rPr kumimoji="1" lang="ja-JP" altLang="en-US" smtClean="0"/>
              <a:t>2023/8/30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E277-E118-44AD-B0DD-5EB702FC5A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130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AF4C-3B4C-43DB-9A43-699C140A4411}" type="datetimeFigureOut">
              <a:rPr kumimoji="1" lang="ja-JP" altLang="en-US" smtClean="0"/>
              <a:t>2023/8/30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E277-E118-44AD-B0DD-5EB702FC5A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3560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AF4C-3B4C-43DB-9A43-699C140A4411}" type="datetimeFigureOut">
              <a:rPr kumimoji="1" lang="ja-JP" altLang="en-US" smtClean="0"/>
              <a:t>2023/8/30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E277-E118-44AD-B0DD-5EB702FC5A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71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AF4C-3B4C-43DB-9A43-699C140A4411}" type="datetimeFigureOut">
              <a:rPr kumimoji="1" lang="ja-JP" altLang="en-US" smtClean="0"/>
              <a:t>2023/8/30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E277-E118-44AD-B0DD-5EB702FC5A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556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AF4C-3B4C-43DB-9A43-699C140A4411}" type="datetimeFigureOut">
              <a:rPr kumimoji="1" lang="ja-JP" altLang="en-US" smtClean="0"/>
              <a:t>2023/8/30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E277-E118-44AD-B0DD-5EB702FC5A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03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AF4C-3B4C-43DB-9A43-699C140A4411}" type="datetimeFigureOut">
              <a:rPr kumimoji="1" lang="ja-JP" altLang="en-US" smtClean="0"/>
              <a:t>2023/8/30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E277-E118-44AD-B0DD-5EB702FC5A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361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AF4C-3B4C-43DB-9A43-699C140A4411}" type="datetimeFigureOut">
              <a:rPr kumimoji="1" lang="ja-JP" altLang="en-US" smtClean="0"/>
              <a:t>2023/8/30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E277-E118-44AD-B0DD-5EB702FC5A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17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AF4C-3B4C-43DB-9A43-699C140A4411}" type="datetimeFigureOut">
              <a:rPr kumimoji="1" lang="ja-JP" altLang="en-US" smtClean="0"/>
              <a:t>2023/8/30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E277-E118-44AD-B0DD-5EB702FC5A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6229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AF4C-3B4C-43DB-9A43-699C140A4411}" type="datetimeFigureOut">
              <a:rPr kumimoji="1" lang="ja-JP" altLang="en-US" smtClean="0"/>
              <a:t>2023/8/30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E277-E118-44AD-B0DD-5EB702FC5A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886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AF4C-3B4C-43DB-9A43-699C140A4411}" type="datetimeFigureOut">
              <a:rPr kumimoji="1" lang="ja-JP" altLang="en-US" smtClean="0"/>
              <a:t>2023/8/30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E277-E118-44AD-B0DD-5EB702FC5A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228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4AF4C-3B4C-43DB-9A43-699C140A4411}" type="datetimeFigureOut">
              <a:rPr kumimoji="1" lang="ja-JP" altLang="en-US" smtClean="0"/>
              <a:t>2023/8/30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E277-E118-44AD-B0DD-5EB702FC5A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092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27ABA5-0FD9-AB93-146E-78310D0DD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44D4DD-A3DC-02D1-2EBB-8A4765A06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31810A7-BF76-C544-6EE1-68C6C2A89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543050" y="1523999"/>
            <a:ext cx="9906000" cy="6858002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FB22404-204D-D0A1-9911-B8F7904CA134}"/>
              </a:ext>
            </a:extLst>
          </p:cNvPr>
          <p:cNvSpPr/>
          <p:nvPr/>
        </p:nvSpPr>
        <p:spPr>
          <a:xfrm>
            <a:off x="228598" y="4075294"/>
            <a:ext cx="6438901" cy="43815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rPr>
              <a:t>✤報告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1" i="0" u="none" strike="noStrike" kern="1200" cap="none" spc="0" normalizeH="0" baseline="0" noProof="0" dirty="0">
              <a:ln w="0">
                <a:solidFill>
                  <a:srgbClr val="993300"/>
                </a:solidFill>
              </a:ln>
              <a:solidFill>
                <a:srgbClr val="FF9933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dirty="0">
                <a:ln w="9525">
                  <a:noFill/>
                </a:ln>
                <a:solidFill>
                  <a:srgbClr val="E65D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1600" b="1" i="0" u="none" strike="noStrike" kern="1200" cap="none" spc="0" normalizeH="0" baseline="0" noProof="0" dirty="0">
                <a:ln w="9525">
                  <a:noFill/>
                </a:ln>
                <a:solidFill>
                  <a:srgbClr val="E65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高 準亨</a:t>
            </a:r>
            <a:r>
              <a:rPr kumimoji="1" lang="ja-JP" altLang="en-US" sz="1400" b="1" i="0" u="none" strike="noStrike" kern="1200" cap="none" spc="0" normalizeH="0" baseline="0" noProof="0" dirty="0">
                <a:ln w="9525"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（青山学院大学経済学部教授）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 w="9525">
                  <a:noFill/>
                </a:ln>
                <a:solidFill>
                  <a:srgbClr val="E65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ウェーブレット分析の経済学への応用：世界貿易不均衡を例に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近年、応用科学分野で注目を浴びつつあるウェーブレット解析の基本概念と活用法を解</a:t>
            </a:r>
            <a:b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</a:b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説する。さらに世界貿易不均衡のテーマを、経済学分野の一つの実証例として紹介する。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1" i="0" u="none" strike="noStrike" kern="1200" cap="none" spc="0" normalizeH="0" baseline="0" noProof="0" dirty="0">
              <a:ln w="0">
                <a:solidFill>
                  <a:srgbClr val="993300"/>
                </a:solidFill>
              </a:ln>
              <a:solidFill>
                <a:srgbClr val="FF9933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 w="9525"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</a:t>
            </a:r>
            <a:r>
              <a:rPr kumimoji="1" lang="ja-JP" altLang="en-US" sz="1600" b="1" i="0" u="none" strike="noStrike" kern="1200" cap="none" spc="0" normalizeH="0" baseline="0" noProof="0" dirty="0">
                <a:ln w="9525">
                  <a:noFill/>
                </a:ln>
                <a:solidFill>
                  <a:srgbClr val="E65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森田 裕史</a:t>
            </a:r>
            <a:r>
              <a:rPr kumimoji="1" lang="ja-JP" altLang="en-US" sz="1400" b="1" i="0" u="none" strike="noStrike" kern="1200" cap="none" spc="0" normalizeH="0" baseline="0" noProof="0" dirty="0">
                <a:ln w="9525"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（東京工業大学工学院准教授）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 w="9525">
                  <a:noFill/>
                </a:ln>
                <a:solidFill>
                  <a:srgbClr val="E65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高頻度データを用いたマクロ経済ショックの識別：金融政策の情報効果の検証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高頻度データと呼ばれる取引単位や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1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分単位の資産価格の情報は、近年経済分析に幅広</a:t>
            </a:r>
            <a:b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</a:b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く利用されるようになっている。本報告では高頻度データを用いた既存の経済分析を概</a:t>
            </a:r>
            <a:b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</a:b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観するとともに、我々が行った金融政策の情報効果の分析への応用例を紹介する。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1" i="0" u="none" strike="noStrike" kern="1200" cap="none" spc="0" normalizeH="0" baseline="0" noProof="0" dirty="0">
              <a:ln w="0">
                <a:solidFill>
                  <a:srgbClr val="993300"/>
                </a:solidFill>
              </a:ln>
              <a:solidFill>
                <a:srgbClr val="FF9933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 w="9525"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</a:t>
            </a:r>
            <a:r>
              <a:rPr kumimoji="1" lang="ja-JP" altLang="en-US" sz="1600" b="1" i="0" u="none" strike="noStrike" kern="1200" cap="none" spc="0" normalizeH="0" baseline="0" noProof="0" dirty="0">
                <a:ln w="9525">
                  <a:noFill/>
                </a:ln>
                <a:solidFill>
                  <a:srgbClr val="E65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久保田 荘</a:t>
            </a:r>
            <a:r>
              <a:rPr kumimoji="1" lang="ja-JP" altLang="en-US" sz="1400" b="1" i="0" u="none" strike="noStrike" kern="1200" cap="none" spc="0" normalizeH="0" baseline="0" noProof="0" dirty="0">
                <a:ln w="9525"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（早稲田大学政治経済学部准教授）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 w="9525">
                  <a:noFill/>
                </a:ln>
                <a:solidFill>
                  <a:srgbClr val="E65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マクロ経済分析におけるオルタナティブデータ活用について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近年、オルタナティブデータと呼ばれる、民間企業の保有するビッグデータを活用した</a:t>
            </a:r>
            <a:b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</a:b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マクロ経済分析が注目を集めている。銀行普通預金口座、および家計簿アプリデータを</a:t>
            </a:r>
            <a:b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</a:b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利用した財政政策分析を紹介しつつ、今後のオルタナティブデータ活用のあり方につい</a:t>
            </a:r>
            <a:b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</a:b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て論じる。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✤コーディネィター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500" b="1" i="0" u="none" strike="noStrike" kern="1200" cap="none" spc="0" normalizeH="0" baseline="0" noProof="0" dirty="0">
              <a:ln w="0">
                <a:solidFill>
                  <a:srgbClr val="993300"/>
                </a:solidFill>
              </a:ln>
              <a:solidFill>
                <a:srgbClr val="FF9933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 w="9525"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</a:t>
            </a:r>
            <a:r>
              <a:rPr kumimoji="1" lang="zh-TW" altLang="en-US" sz="1600" b="1" i="0" u="none" strike="noStrike" kern="1200" cap="none" spc="0" normalizeH="0" baseline="0" noProof="0" dirty="0">
                <a:ln w="9525">
                  <a:noFill/>
                </a:ln>
                <a:solidFill>
                  <a:srgbClr val="E65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顧 濤</a:t>
            </a:r>
            <a:r>
              <a:rPr kumimoji="1" lang="zh-TW" altLang="en-US" sz="1400" b="1" i="0" u="none" strike="noStrike" kern="1200" cap="none" spc="0" normalizeH="0" baseline="0" noProof="0" dirty="0">
                <a:ln w="9525"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（大東文化大学経済学部准教授）</a:t>
            </a:r>
            <a:endParaRPr kumimoji="1" lang="ja-JP" altLang="en-US" sz="1400" b="1" i="0" u="none" strike="noStrike" kern="1200" cap="none" spc="0" normalizeH="0" baseline="0" noProof="0" dirty="0">
              <a:ln w="9525">
                <a:noFill/>
              </a:ln>
              <a:solidFill>
                <a:srgbClr val="E65D00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BA45207-BB15-CF58-C29E-798C0B8D71CD}"/>
              </a:ext>
            </a:extLst>
          </p:cNvPr>
          <p:cNvSpPr/>
          <p:nvPr/>
        </p:nvSpPr>
        <p:spPr>
          <a:xfrm>
            <a:off x="19049" y="89312"/>
            <a:ext cx="6838951" cy="2647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rPr>
              <a:t>大東文化大学経済研究所・大学院経済学研究科 共催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rPr>
              <a:t>大東文化大学経済学会 後援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rPr>
              <a:t>第</a:t>
            </a:r>
            <a:r>
              <a:rPr kumimoji="1" lang="en-US" altLang="ja-JP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rPr>
              <a:t>41</a:t>
            </a:r>
            <a:r>
              <a:rPr kumimoji="1" lang="ja-JP" alt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rPr>
              <a:t>回 経済シンポジウム</a:t>
            </a:r>
            <a:endParaRPr kumimoji="1" lang="en-US" altLang="ja-JP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800" b="0" i="0" u="none" strike="noStrike" kern="1200" cap="none" spc="0" normalizeH="0" baseline="0" noProof="0" dirty="0">
                <a:ln>
                  <a:solidFill>
                    <a:srgbClr val="993300"/>
                  </a:solidFill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rPr>
              <a:t>マクロ経済学の最新研究</a:t>
            </a:r>
            <a:br>
              <a:rPr kumimoji="1" lang="en-US" altLang="ja-JP" sz="4000" b="0" i="0" u="none" strike="noStrike" kern="1200" cap="none" spc="0" normalizeH="0" baseline="0" noProof="0" dirty="0">
                <a:ln>
                  <a:solidFill>
                    <a:srgbClr val="993300"/>
                  </a:solidFill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rPr>
            </a:br>
            <a:r>
              <a:rPr kumimoji="1" lang="ja-JP" altLang="en-US" sz="2800" b="0" i="0" u="none" strike="noStrike" kern="1200" cap="none" spc="0" normalizeH="0" baseline="0" noProof="0" dirty="0">
                <a:ln>
                  <a:solidFill>
                    <a:srgbClr val="993300"/>
                  </a:solidFill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rPr>
              <a:t>─経済問題へのデータ活用の最前線─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D9D171A-658D-61E6-198A-48E5DDE285DC}"/>
              </a:ext>
            </a:extLst>
          </p:cNvPr>
          <p:cNvSpPr txBox="1"/>
          <p:nvPr/>
        </p:nvSpPr>
        <p:spPr>
          <a:xfrm>
            <a:off x="228599" y="2312974"/>
            <a:ext cx="64389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rPr>
              <a:t>　いま、マクロ経済をめぐり不確実性が高まっている。感染症蔓延、軍事侵攻、自然災害など不安定化要因が増え、経済、貿易、金融など市場への影響が大きい。こうした状況下、マクロ経済学には信頼できる広範なデータと有効な分析ツール、その精度の向上が求められる。　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rPr>
              <a:t>経済研究所シンポジウムでは、マクロ分析手法のホットな展開に注目し議論する。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DF54132-A9FE-367D-38E5-7EAFD9D642F3}"/>
              </a:ext>
            </a:extLst>
          </p:cNvPr>
          <p:cNvSpPr txBox="1"/>
          <p:nvPr/>
        </p:nvSpPr>
        <p:spPr>
          <a:xfrm>
            <a:off x="471487" y="3214223"/>
            <a:ext cx="619601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rPr>
              <a:t>日時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rPr>
              <a:t>2023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rPr>
              <a:t>年</a:t>
            </a:r>
            <a:r>
              <a:rPr kumimoji="1" lang="en-US" altLang="ja-JP" sz="3200" b="0" i="0" u="none" strike="noStrike" kern="1200" cap="none" spc="600" normalizeH="0" baseline="0" noProof="0" dirty="0">
                <a:ln>
                  <a:solidFill>
                    <a:srgbClr val="993300"/>
                  </a:solidFill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rPr>
              <a:t>11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rPr>
              <a:t>月</a:t>
            </a:r>
            <a:r>
              <a:rPr kumimoji="1" lang="en-US" altLang="ja-JP" sz="3200" b="0" i="0" u="none" strike="noStrike" kern="1200" cap="none" spc="600" normalizeH="0" baseline="0" noProof="0" dirty="0">
                <a:ln>
                  <a:solidFill>
                    <a:srgbClr val="993300"/>
                  </a:solidFill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rPr>
              <a:t>17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rPr>
              <a:t>日（金）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rPr>
              <a:t>13:00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rPr>
              <a:t>～（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rPr>
              <a:t>12:40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rPr>
              <a:t>開場）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rPr>
              <a:t>会場　大東文化大学板橋校舎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rPr>
              <a:t>2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rPr>
              <a:t>号館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rPr>
              <a:t>2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rPr>
              <a:t>階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rPr>
              <a:t>2-0220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rPr>
              <a:t>会議室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A530034-B9E9-3BD6-0DF7-46F01B3E59B3}"/>
              </a:ext>
            </a:extLst>
          </p:cNvPr>
          <p:cNvSpPr txBox="1"/>
          <p:nvPr/>
        </p:nvSpPr>
        <p:spPr>
          <a:xfrm>
            <a:off x="0" y="8551337"/>
            <a:ext cx="6858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rPr>
              <a:t>入場無料／事前申込み不要／一般の方も歓迎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rPr>
              <a:t>お問い合わせ　大東文化大学経済研究所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rPr>
              <a:t>TEL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rPr>
              <a:t>：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rPr>
              <a:t>03-5399-7327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rPr>
              <a:t>　　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rPr>
              <a:t>E-mail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rPr>
              <a:t>：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rPr>
              <a:t>ier@ic.daito.ac.jp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cs"/>
            </a:endParaRPr>
          </a:p>
        </p:txBody>
      </p:sp>
      <p:pic>
        <p:nvPicPr>
          <p:cNvPr id="11" name="Picture 2" descr="大東文化大学 文学部">
            <a:extLst>
              <a:ext uri="{FF2B5EF4-FFF2-40B4-BE49-F238E27FC236}">
                <a16:creationId xmlns:a16="http://schemas.microsoft.com/office/drawing/2014/main" id="{6600FFFB-BFBC-0681-0071-501B5FA01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87" y="9234896"/>
            <a:ext cx="3441026" cy="56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708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59</TotalTime>
  <Words>437</Words>
  <Application>Microsoft Office PowerPoint</Application>
  <PresentationFormat>A4 210 x 297 mm</PresentationFormat>
  <Paragraphs>30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UD デジタル 教科書体 N-B</vt:lpstr>
      <vt:lpstr>UD デジタル 教科書体 NP-B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石井 寿美世</dc:creator>
  <cp:lastModifiedBy>石井 寿美世</cp:lastModifiedBy>
  <cp:revision>9</cp:revision>
  <cp:lastPrinted>2023-08-26T13:50:23Z</cp:lastPrinted>
  <dcterms:created xsi:type="dcterms:W3CDTF">2023-08-26T13:23:52Z</dcterms:created>
  <dcterms:modified xsi:type="dcterms:W3CDTF">2023-08-29T18:20:16Z</dcterms:modified>
</cp:coreProperties>
</file>